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6" r:id="rId2"/>
    <p:sldId id="256" r:id="rId3"/>
    <p:sldId id="471" r:id="rId4"/>
    <p:sldId id="493" r:id="rId5"/>
    <p:sldId id="501" r:id="rId6"/>
    <p:sldId id="517" r:id="rId7"/>
    <p:sldId id="518" r:id="rId8"/>
    <p:sldId id="519" r:id="rId9"/>
    <p:sldId id="494" r:id="rId10"/>
    <p:sldId id="528" r:id="rId11"/>
    <p:sldId id="522" r:id="rId12"/>
    <p:sldId id="512" r:id="rId13"/>
    <p:sldId id="523" r:id="rId14"/>
    <p:sldId id="521" r:id="rId15"/>
    <p:sldId id="497" r:id="rId16"/>
    <p:sldId id="524" r:id="rId17"/>
    <p:sldId id="525" r:id="rId18"/>
    <p:sldId id="527" r:id="rId19"/>
    <p:sldId id="526" r:id="rId20"/>
    <p:sldId id="267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5B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3AF6EE20-75DE-42F8-9828-CF189B1BD24D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894A19D3-0770-4ADB-BE89-2568FBFD2988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A19D3-0770-4ADB-BE89-2568FBFD2988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A19D3-0770-4ADB-BE89-2568FBFD2988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A19D3-0770-4ADB-BE89-2568FBFD2988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A19D3-0770-4ADB-BE89-2568FBFD2988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A19D3-0770-4ADB-BE89-2568FBFD2988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A19D3-0770-4ADB-BE89-2568FBFD2988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A19D3-0770-4ADB-BE89-2568FBFD2988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A19D3-0770-4ADB-BE89-2568FBFD2988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A19D3-0770-4ADB-BE89-2568FBFD2988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A19D3-0770-4ADB-BE89-2568FBFD2988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A19D3-0770-4ADB-BE89-2568FBFD2988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A19D3-0770-4ADB-BE89-2568FBFD2988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A19D3-0770-4ADB-BE89-2568FBFD2988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A19D3-0770-4ADB-BE89-2568FBFD2988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A19D3-0770-4ADB-BE89-2568FBFD2988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A19D3-0770-4ADB-BE89-2568FBFD2988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A19D3-0770-4ADB-BE89-2568FBFD2988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A19D3-0770-4ADB-BE89-2568FBFD2988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A19D3-0770-4ADB-BE89-2568FBFD2988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A19D3-0770-4ADB-BE89-2568FBFD2988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5"/>
          <p:cNvSpPr/>
          <p:nvPr/>
        </p:nvSpPr>
        <p:spPr bwMode="auto">
          <a:xfrm rot="10800000" flipH="1">
            <a:off x="7098424" y="199565"/>
            <a:ext cx="5575042" cy="7472599"/>
          </a:xfrm>
          <a:custGeom>
            <a:avLst/>
            <a:gdLst>
              <a:gd name="connsiteX0" fmla="*/ 2156244 w 5116512"/>
              <a:gd name="connsiteY0" fmla="*/ 0 h 6858000"/>
              <a:gd name="connsiteX1" fmla="*/ 3919716 w 5116512"/>
              <a:gd name="connsiteY1" fmla="*/ 0 h 6858000"/>
              <a:gd name="connsiteX2" fmla="*/ 3526943 w 5116512"/>
              <a:gd name="connsiteY2" fmla="*/ 473301 h 6858000"/>
              <a:gd name="connsiteX3" fmla="*/ 2849610 w 5116512"/>
              <a:gd name="connsiteY3" fmla="*/ 1435947 h 6858000"/>
              <a:gd name="connsiteX4" fmla="*/ 2729373 w 5116512"/>
              <a:gd name="connsiteY4" fmla="*/ 1632487 h 6858000"/>
              <a:gd name="connsiteX5" fmla="*/ 2577073 w 5116512"/>
              <a:gd name="connsiteY5" fmla="*/ 2033590 h 6858000"/>
              <a:gd name="connsiteX6" fmla="*/ 2573065 w 5116512"/>
              <a:gd name="connsiteY6" fmla="*/ 2053645 h 6858000"/>
              <a:gd name="connsiteX7" fmla="*/ 2565049 w 5116512"/>
              <a:gd name="connsiteY7" fmla="*/ 2089744 h 6858000"/>
              <a:gd name="connsiteX8" fmla="*/ 2561042 w 5116512"/>
              <a:gd name="connsiteY8" fmla="*/ 2113810 h 6858000"/>
              <a:gd name="connsiteX9" fmla="*/ 2553026 w 5116512"/>
              <a:gd name="connsiteY9" fmla="*/ 2145898 h 6858000"/>
              <a:gd name="connsiteX10" fmla="*/ 2549018 w 5116512"/>
              <a:gd name="connsiteY10" fmla="*/ 2169965 h 6858000"/>
              <a:gd name="connsiteX11" fmla="*/ 2545010 w 5116512"/>
              <a:gd name="connsiteY11" fmla="*/ 2206064 h 6858000"/>
              <a:gd name="connsiteX12" fmla="*/ 2541002 w 5116512"/>
              <a:gd name="connsiteY12" fmla="*/ 2230130 h 6858000"/>
              <a:gd name="connsiteX13" fmla="*/ 2536994 w 5116512"/>
              <a:gd name="connsiteY13" fmla="*/ 2262218 h 6858000"/>
              <a:gd name="connsiteX14" fmla="*/ 2536994 w 5116512"/>
              <a:gd name="connsiteY14" fmla="*/ 2286284 h 6858000"/>
              <a:gd name="connsiteX15" fmla="*/ 2532986 w 5116512"/>
              <a:gd name="connsiteY15" fmla="*/ 2322383 h 6858000"/>
              <a:gd name="connsiteX16" fmla="*/ 2528978 w 5116512"/>
              <a:gd name="connsiteY16" fmla="*/ 2346450 h 6858000"/>
              <a:gd name="connsiteX17" fmla="*/ 2528978 w 5116512"/>
              <a:gd name="connsiteY17" fmla="*/ 2386560 h 6858000"/>
              <a:gd name="connsiteX18" fmla="*/ 2528978 w 5116512"/>
              <a:gd name="connsiteY18" fmla="*/ 2406615 h 6858000"/>
              <a:gd name="connsiteX19" fmla="*/ 2524970 w 5116512"/>
              <a:gd name="connsiteY19" fmla="*/ 2466781 h 6858000"/>
              <a:gd name="connsiteX20" fmla="*/ 2528978 w 5116512"/>
              <a:gd name="connsiteY20" fmla="*/ 2534968 h 6858000"/>
              <a:gd name="connsiteX21" fmla="*/ 2528978 w 5116512"/>
              <a:gd name="connsiteY21" fmla="*/ 2547001 h 6858000"/>
              <a:gd name="connsiteX22" fmla="*/ 2532986 w 5116512"/>
              <a:gd name="connsiteY22" fmla="*/ 2615188 h 6858000"/>
              <a:gd name="connsiteX23" fmla="*/ 2532986 w 5116512"/>
              <a:gd name="connsiteY23" fmla="*/ 2627221 h 6858000"/>
              <a:gd name="connsiteX24" fmla="*/ 2541002 w 5116512"/>
              <a:gd name="connsiteY24" fmla="*/ 2695409 h 6858000"/>
              <a:gd name="connsiteX25" fmla="*/ 2541002 w 5116512"/>
              <a:gd name="connsiteY25" fmla="*/ 2699420 h 6858000"/>
              <a:gd name="connsiteX26" fmla="*/ 2553026 w 5116512"/>
              <a:gd name="connsiteY26" fmla="*/ 2767607 h 6858000"/>
              <a:gd name="connsiteX27" fmla="*/ 2553026 w 5116512"/>
              <a:gd name="connsiteY27" fmla="*/ 2775629 h 6858000"/>
              <a:gd name="connsiteX28" fmla="*/ 2565049 w 5116512"/>
              <a:gd name="connsiteY28" fmla="*/ 2843817 h 6858000"/>
              <a:gd name="connsiteX29" fmla="*/ 2569057 w 5116512"/>
              <a:gd name="connsiteY29" fmla="*/ 2855850 h 6858000"/>
              <a:gd name="connsiteX30" fmla="*/ 2585089 w 5116512"/>
              <a:gd name="connsiteY30" fmla="*/ 2920026 h 6858000"/>
              <a:gd name="connsiteX31" fmla="*/ 2585089 w 5116512"/>
              <a:gd name="connsiteY31" fmla="*/ 2924037 h 6858000"/>
              <a:gd name="connsiteX32" fmla="*/ 2601120 w 5116512"/>
              <a:gd name="connsiteY32" fmla="*/ 2988214 h 6858000"/>
              <a:gd name="connsiteX33" fmla="*/ 2605128 w 5116512"/>
              <a:gd name="connsiteY33" fmla="*/ 2996236 h 6858000"/>
              <a:gd name="connsiteX34" fmla="*/ 2625168 w 5116512"/>
              <a:gd name="connsiteY34" fmla="*/ 3056401 h 6858000"/>
              <a:gd name="connsiteX35" fmla="*/ 2629176 w 5116512"/>
              <a:gd name="connsiteY35" fmla="*/ 3068434 h 6858000"/>
              <a:gd name="connsiteX36" fmla="*/ 2653223 w 5116512"/>
              <a:gd name="connsiteY36" fmla="*/ 3132610 h 6858000"/>
              <a:gd name="connsiteX37" fmla="*/ 2653223 w 5116512"/>
              <a:gd name="connsiteY37" fmla="*/ 3136622 h 6858000"/>
              <a:gd name="connsiteX38" fmla="*/ 2681278 w 5116512"/>
              <a:gd name="connsiteY38" fmla="*/ 3196787 h 6858000"/>
              <a:gd name="connsiteX39" fmla="*/ 2681278 w 5116512"/>
              <a:gd name="connsiteY39" fmla="*/ 3204809 h 6858000"/>
              <a:gd name="connsiteX40" fmla="*/ 2709333 w 5116512"/>
              <a:gd name="connsiteY40" fmla="*/ 3264974 h 6858000"/>
              <a:gd name="connsiteX41" fmla="*/ 2717349 w 5116512"/>
              <a:gd name="connsiteY41" fmla="*/ 3272997 h 6858000"/>
              <a:gd name="connsiteX42" fmla="*/ 2745404 w 5116512"/>
              <a:gd name="connsiteY42" fmla="*/ 3333162 h 6858000"/>
              <a:gd name="connsiteX43" fmla="*/ 2749412 w 5116512"/>
              <a:gd name="connsiteY43" fmla="*/ 3337173 h 6858000"/>
              <a:gd name="connsiteX44" fmla="*/ 2781475 w 5116512"/>
              <a:gd name="connsiteY44" fmla="*/ 3393327 h 6858000"/>
              <a:gd name="connsiteX45" fmla="*/ 2785483 w 5116512"/>
              <a:gd name="connsiteY45" fmla="*/ 3397338 h 6858000"/>
              <a:gd name="connsiteX46" fmla="*/ 2821554 w 5116512"/>
              <a:gd name="connsiteY46" fmla="*/ 3453493 h 6858000"/>
              <a:gd name="connsiteX47" fmla="*/ 2825562 w 5116512"/>
              <a:gd name="connsiteY47" fmla="*/ 3461514 h 6858000"/>
              <a:gd name="connsiteX48" fmla="*/ 2861633 w 5116512"/>
              <a:gd name="connsiteY48" fmla="*/ 3517669 h 6858000"/>
              <a:gd name="connsiteX49" fmla="*/ 2865641 w 5116512"/>
              <a:gd name="connsiteY49" fmla="*/ 3521680 h 6858000"/>
              <a:gd name="connsiteX50" fmla="*/ 2905720 w 5116512"/>
              <a:gd name="connsiteY50" fmla="*/ 3577834 h 6858000"/>
              <a:gd name="connsiteX51" fmla="*/ 2909728 w 5116512"/>
              <a:gd name="connsiteY51" fmla="*/ 3577834 h 6858000"/>
              <a:gd name="connsiteX52" fmla="*/ 2949807 w 5116512"/>
              <a:gd name="connsiteY52" fmla="*/ 3629978 h 6858000"/>
              <a:gd name="connsiteX53" fmla="*/ 2957822 w 5116512"/>
              <a:gd name="connsiteY53" fmla="*/ 3638000 h 6858000"/>
              <a:gd name="connsiteX54" fmla="*/ 3001909 w 5116512"/>
              <a:gd name="connsiteY54" fmla="*/ 3686132 h 6858000"/>
              <a:gd name="connsiteX55" fmla="*/ 3005917 w 5116512"/>
              <a:gd name="connsiteY55" fmla="*/ 3690143 h 6858000"/>
              <a:gd name="connsiteX56" fmla="*/ 3102106 w 5116512"/>
              <a:gd name="connsiteY56" fmla="*/ 3790418 h 6858000"/>
              <a:gd name="connsiteX57" fmla="*/ 3106114 w 5116512"/>
              <a:gd name="connsiteY57" fmla="*/ 3794430 h 6858000"/>
              <a:gd name="connsiteX58" fmla="*/ 3158217 w 5116512"/>
              <a:gd name="connsiteY58" fmla="*/ 3838551 h 6858000"/>
              <a:gd name="connsiteX59" fmla="*/ 3162225 w 5116512"/>
              <a:gd name="connsiteY59" fmla="*/ 3842562 h 6858000"/>
              <a:gd name="connsiteX60" fmla="*/ 3270438 w 5116512"/>
              <a:gd name="connsiteY60" fmla="*/ 3926793 h 6858000"/>
              <a:gd name="connsiteX61" fmla="*/ 3274446 w 5116512"/>
              <a:gd name="connsiteY61" fmla="*/ 3930805 h 6858000"/>
              <a:gd name="connsiteX62" fmla="*/ 3334564 w 5116512"/>
              <a:gd name="connsiteY62" fmla="*/ 3970915 h 6858000"/>
              <a:gd name="connsiteX63" fmla="*/ 3458809 w 5116512"/>
              <a:gd name="connsiteY63" fmla="*/ 4047124 h 6858000"/>
              <a:gd name="connsiteX64" fmla="*/ 3522935 w 5116512"/>
              <a:gd name="connsiteY64" fmla="*/ 4083224 h 6858000"/>
              <a:gd name="connsiteX65" fmla="*/ 3526943 w 5116512"/>
              <a:gd name="connsiteY65" fmla="*/ 4083224 h 6858000"/>
              <a:gd name="connsiteX66" fmla="*/ 3659203 w 5116512"/>
              <a:gd name="connsiteY66" fmla="*/ 4143389 h 6858000"/>
              <a:gd name="connsiteX67" fmla="*/ 3727337 w 5116512"/>
              <a:gd name="connsiteY67" fmla="*/ 4167455 h 6858000"/>
              <a:gd name="connsiteX68" fmla="*/ 3727337 w 5116512"/>
              <a:gd name="connsiteY68" fmla="*/ 4171466 h 6858000"/>
              <a:gd name="connsiteX69" fmla="*/ 4332528 w 5116512"/>
              <a:gd name="connsiteY69" fmla="*/ 4271742 h 6858000"/>
              <a:gd name="connsiteX70" fmla="*/ 4975294 w 5116512"/>
              <a:gd name="connsiteY70" fmla="*/ 4154920 h 6858000"/>
              <a:gd name="connsiteX71" fmla="*/ 5116512 w 5116512"/>
              <a:gd name="connsiteY71" fmla="*/ 4094123 h 6858000"/>
              <a:gd name="connsiteX72" fmla="*/ 5116512 w 5116512"/>
              <a:gd name="connsiteY72" fmla="*/ 6858000 h 6858000"/>
              <a:gd name="connsiteX73" fmla="*/ 718513 w 5116512"/>
              <a:gd name="connsiteY73" fmla="*/ 6858000 h 6858000"/>
              <a:gd name="connsiteX74" fmla="*/ 579532 w 5116512"/>
              <a:gd name="connsiteY74" fmla="*/ 6613005 h 6858000"/>
              <a:gd name="connsiteX75" fmla="*/ 0 w 5116512"/>
              <a:gd name="connsiteY75" fmla="*/ 4219598 h 6858000"/>
              <a:gd name="connsiteX76" fmla="*/ 1751448 w 5116512"/>
              <a:gd name="connsiteY76" fmla="*/ 320882 h 6858000"/>
              <a:gd name="connsiteX77" fmla="*/ 2140213 w 5116512"/>
              <a:gd name="connsiteY77" fmla="*/ 8022 h 6858000"/>
              <a:gd name="connsiteX78" fmla="*/ 2156244 w 5116512"/>
              <a:gd name="connsiteY78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116512" h="6858000">
                <a:moveTo>
                  <a:pt x="2156244" y="0"/>
                </a:moveTo>
                <a:cubicBezTo>
                  <a:pt x="2156244" y="0"/>
                  <a:pt x="2156244" y="0"/>
                  <a:pt x="3919716" y="0"/>
                </a:cubicBezTo>
                <a:cubicBezTo>
                  <a:pt x="3775432" y="168463"/>
                  <a:pt x="3643172" y="328904"/>
                  <a:pt x="3526943" y="473301"/>
                </a:cubicBezTo>
                <a:cubicBezTo>
                  <a:pt x="3222343" y="854348"/>
                  <a:pt x="3005917" y="1167208"/>
                  <a:pt x="2849610" y="1435947"/>
                </a:cubicBezTo>
                <a:cubicBezTo>
                  <a:pt x="2805523" y="1500123"/>
                  <a:pt x="2765444" y="1564300"/>
                  <a:pt x="2729373" y="1632487"/>
                </a:cubicBezTo>
                <a:cubicBezTo>
                  <a:pt x="2661239" y="1760840"/>
                  <a:pt x="2613144" y="1893204"/>
                  <a:pt x="2577073" y="2033590"/>
                </a:cubicBezTo>
                <a:cubicBezTo>
                  <a:pt x="2577073" y="2041612"/>
                  <a:pt x="2577073" y="2045623"/>
                  <a:pt x="2573065" y="2053645"/>
                </a:cubicBezTo>
                <a:cubicBezTo>
                  <a:pt x="2569057" y="2065678"/>
                  <a:pt x="2569057" y="2077711"/>
                  <a:pt x="2565049" y="2089744"/>
                </a:cubicBezTo>
                <a:cubicBezTo>
                  <a:pt x="2565049" y="2097766"/>
                  <a:pt x="2561042" y="2105788"/>
                  <a:pt x="2561042" y="2113810"/>
                </a:cubicBezTo>
                <a:cubicBezTo>
                  <a:pt x="2557034" y="2125843"/>
                  <a:pt x="2557034" y="2133865"/>
                  <a:pt x="2553026" y="2145898"/>
                </a:cubicBezTo>
                <a:cubicBezTo>
                  <a:pt x="2553026" y="2153921"/>
                  <a:pt x="2553026" y="2161943"/>
                  <a:pt x="2549018" y="2169965"/>
                </a:cubicBezTo>
                <a:cubicBezTo>
                  <a:pt x="2549018" y="2181998"/>
                  <a:pt x="2545010" y="2194031"/>
                  <a:pt x="2545010" y="2206064"/>
                </a:cubicBezTo>
                <a:cubicBezTo>
                  <a:pt x="2545010" y="2214086"/>
                  <a:pt x="2541002" y="2222108"/>
                  <a:pt x="2541002" y="2230130"/>
                </a:cubicBezTo>
                <a:cubicBezTo>
                  <a:pt x="2541002" y="2242163"/>
                  <a:pt x="2536994" y="2254196"/>
                  <a:pt x="2536994" y="2262218"/>
                </a:cubicBezTo>
                <a:cubicBezTo>
                  <a:pt x="2536994" y="2270240"/>
                  <a:pt x="2536994" y="2278262"/>
                  <a:pt x="2536994" y="2286284"/>
                </a:cubicBezTo>
                <a:cubicBezTo>
                  <a:pt x="2532986" y="2298317"/>
                  <a:pt x="2532986" y="2310350"/>
                  <a:pt x="2532986" y="2322383"/>
                </a:cubicBezTo>
                <a:cubicBezTo>
                  <a:pt x="2532986" y="2330406"/>
                  <a:pt x="2528978" y="2338428"/>
                  <a:pt x="2528978" y="2346450"/>
                </a:cubicBezTo>
                <a:cubicBezTo>
                  <a:pt x="2528978" y="2358483"/>
                  <a:pt x="2528978" y="2374527"/>
                  <a:pt x="2528978" y="2386560"/>
                </a:cubicBezTo>
                <a:cubicBezTo>
                  <a:pt x="2528978" y="2394582"/>
                  <a:pt x="2528978" y="2398593"/>
                  <a:pt x="2528978" y="2406615"/>
                </a:cubicBezTo>
                <a:cubicBezTo>
                  <a:pt x="2524970" y="2426670"/>
                  <a:pt x="2524970" y="2446725"/>
                  <a:pt x="2524970" y="2466781"/>
                </a:cubicBezTo>
                <a:cubicBezTo>
                  <a:pt x="2524970" y="2490847"/>
                  <a:pt x="2524970" y="2510902"/>
                  <a:pt x="2528978" y="2534968"/>
                </a:cubicBezTo>
                <a:cubicBezTo>
                  <a:pt x="2528978" y="2538979"/>
                  <a:pt x="2528978" y="2542990"/>
                  <a:pt x="2528978" y="2547001"/>
                </a:cubicBezTo>
                <a:cubicBezTo>
                  <a:pt x="2528978" y="2571067"/>
                  <a:pt x="2528978" y="2595133"/>
                  <a:pt x="2532986" y="2615188"/>
                </a:cubicBezTo>
                <a:cubicBezTo>
                  <a:pt x="2532986" y="2619200"/>
                  <a:pt x="2532986" y="2623210"/>
                  <a:pt x="2532986" y="2627221"/>
                </a:cubicBezTo>
                <a:cubicBezTo>
                  <a:pt x="2536994" y="2651287"/>
                  <a:pt x="2536994" y="2675354"/>
                  <a:pt x="2541002" y="2695409"/>
                </a:cubicBezTo>
                <a:cubicBezTo>
                  <a:pt x="2541002" y="2699420"/>
                  <a:pt x="2541002" y="2699420"/>
                  <a:pt x="2541002" y="2699420"/>
                </a:cubicBezTo>
                <a:cubicBezTo>
                  <a:pt x="2545010" y="2723486"/>
                  <a:pt x="2549018" y="2743541"/>
                  <a:pt x="2553026" y="2767607"/>
                </a:cubicBezTo>
                <a:cubicBezTo>
                  <a:pt x="2553026" y="2767607"/>
                  <a:pt x="2553026" y="2771618"/>
                  <a:pt x="2553026" y="2775629"/>
                </a:cubicBezTo>
                <a:cubicBezTo>
                  <a:pt x="2557034" y="2799696"/>
                  <a:pt x="2561042" y="2819751"/>
                  <a:pt x="2565049" y="2843817"/>
                </a:cubicBezTo>
                <a:cubicBezTo>
                  <a:pt x="2565049" y="2847828"/>
                  <a:pt x="2569057" y="2851839"/>
                  <a:pt x="2569057" y="2855850"/>
                </a:cubicBezTo>
                <a:cubicBezTo>
                  <a:pt x="2573065" y="2875905"/>
                  <a:pt x="2577073" y="2895960"/>
                  <a:pt x="2585089" y="2920026"/>
                </a:cubicBezTo>
                <a:cubicBezTo>
                  <a:pt x="2585089" y="2920026"/>
                  <a:pt x="2585089" y="2924037"/>
                  <a:pt x="2585089" y="2924037"/>
                </a:cubicBezTo>
                <a:cubicBezTo>
                  <a:pt x="2589097" y="2944093"/>
                  <a:pt x="2597112" y="2964148"/>
                  <a:pt x="2601120" y="2988214"/>
                </a:cubicBezTo>
                <a:cubicBezTo>
                  <a:pt x="2605128" y="2988214"/>
                  <a:pt x="2605128" y="2992225"/>
                  <a:pt x="2605128" y="2996236"/>
                </a:cubicBezTo>
                <a:cubicBezTo>
                  <a:pt x="2613144" y="3016291"/>
                  <a:pt x="2617152" y="3036346"/>
                  <a:pt x="2625168" y="3056401"/>
                </a:cubicBezTo>
                <a:cubicBezTo>
                  <a:pt x="2625168" y="3060412"/>
                  <a:pt x="2629176" y="3064423"/>
                  <a:pt x="2629176" y="3068434"/>
                </a:cubicBezTo>
                <a:cubicBezTo>
                  <a:pt x="2637191" y="3088489"/>
                  <a:pt x="2645207" y="3112556"/>
                  <a:pt x="2653223" y="3132610"/>
                </a:cubicBezTo>
                <a:cubicBezTo>
                  <a:pt x="2653223" y="3132610"/>
                  <a:pt x="2653223" y="3136622"/>
                  <a:pt x="2653223" y="3136622"/>
                </a:cubicBezTo>
                <a:cubicBezTo>
                  <a:pt x="2661239" y="3156677"/>
                  <a:pt x="2673262" y="3176732"/>
                  <a:pt x="2681278" y="3196787"/>
                </a:cubicBezTo>
                <a:cubicBezTo>
                  <a:pt x="2681278" y="3196787"/>
                  <a:pt x="2681278" y="3200798"/>
                  <a:pt x="2681278" y="3204809"/>
                </a:cubicBezTo>
                <a:cubicBezTo>
                  <a:pt x="2693302" y="3224864"/>
                  <a:pt x="2701318" y="3244919"/>
                  <a:pt x="2709333" y="3264974"/>
                </a:cubicBezTo>
                <a:cubicBezTo>
                  <a:pt x="2713341" y="3264974"/>
                  <a:pt x="2713341" y="3268985"/>
                  <a:pt x="2717349" y="3272997"/>
                </a:cubicBezTo>
                <a:cubicBezTo>
                  <a:pt x="2725365" y="3293052"/>
                  <a:pt x="2737388" y="3313107"/>
                  <a:pt x="2745404" y="3333162"/>
                </a:cubicBezTo>
                <a:cubicBezTo>
                  <a:pt x="2749412" y="3333162"/>
                  <a:pt x="2749412" y="3333162"/>
                  <a:pt x="2749412" y="3337173"/>
                </a:cubicBezTo>
                <a:cubicBezTo>
                  <a:pt x="2761436" y="3357228"/>
                  <a:pt x="2769452" y="3373272"/>
                  <a:pt x="2781475" y="3393327"/>
                </a:cubicBezTo>
                <a:cubicBezTo>
                  <a:pt x="2781475" y="3393327"/>
                  <a:pt x="2785483" y="3397338"/>
                  <a:pt x="2785483" y="3397338"/>
                </a:cubicBezTo>
                <a:cubicBezTo>
                  <a:pt x="2797507" y="3417393"/>
                  <a:pt x="2809530" y="3437449"/>
                  <a:pt x="2821554" y="3453493"/>
                </a:cubicBezTo>
                <a:cubicBezTo>
                  <a:pt x="2821554" y="3457504"/>
                  <a:pt x="2825562" y="3461514"/>
                  <a:pt x="2825562" y="3461514"/>
                </a:cubicBezTo>
                <a:cubicBezTo>
                  <a:pt x="2837586" y="3481570"/>
                  <a:pt x="2849610" y="3497614"/>
                  <a:pt x="2861633" y="3517669"/>
                </a:cubicBezTo>
                <a:cubicBezTo>
                  <a:pt x="2865641" y="3517669"/>
                  <a:pt x="2865641" y="3521680"/>
                  <a:pt x="2865641" y="3521680"/>
                </a:cubicBezTo>
                <a:cubicBezTo>
                  <a:pt x="2881672" y="3541735"/>
                  <a:pt x="2893696" y="3557779"/>
                  <a:pt x="2905720" y="3577834"/>
                </a:cubicBezTo>
                <a:cubicBezTo>
                  <a:pt x="2909728" y="3577834"/>
                  <a:pt x="2909728" y="3577834"/>
                  <a:pt x="2909728" y="3577834"/>
                </a:cubicBezTo>
                <a:cubicBezTo>
                  <a:pt x="2921752" y="3593879"/>
                  <a:pt x="2937783" y="3613933"/>
                  <a:pt x="2949807" y="3629978"/>
                </a:cubicBezTo>
                <a:cubicBezTo>
                  <a:pt x="2953814" y="3633989"/>
                  <a:pt x="2953814" y="3633989"/>
                  <a:pt x="2957822" y="3638000"/>
                </a:cubicBezTo>
                <a:cubicBezTo>
                  <a:pt x="2969846" y="3654044"/>
                  <a:pt x="2985878" y="3670088"/>
                  <a:pt x="3001909" y="3686132"/>
                </a:cubicBezTo>
                <a:cubicBezTo>
                  <a:pt x="3001909" y="3690143"/>
                  <a:pt x="3001909" y="3690143"/>
                  <a:pt x="3005917" y="3690143"/>
                </a:cubicBezTo>
                <a:cubicBezTo>
                  <a:pt x="3033972" y="3726242"/>
                  <a:pt x="3070044" y="3758331"/>
                  <a:pt x="3102106" y="3790418"/>
                </a:cubicBezTo>
                <a:cubicBezTo>
                  <a:pt x="3106114" y="3790418"/>
                  <a:pt x="3106114" y="3790418"/>
                  <a:pt x="3106114" y="3794430"/>
                </a:cubicBezTo>
                <a:cubicBezTo>
                  <a:pt x="3122146" y="3810474"/>
                  <a:pt x="3142186" y="3822507"/>
                  <a:pt x="3158217" y="3838551"/>
                </a:cubicBezTo>
                <a:cubicBezTo>
                  <a:pt x="3158217" y="3838551"/>
                  <a:pt x="3158217" y="3838551"/>
                  <a:pt x="3162225" y="3842562"/>
                </a:cubicBezTo>
                <a:cubicBezTo>
                  <a:pt x="3198296" y="3870639"/>
                  <a:pt x="3234367" y="3902727"/>
                  <a:pt x="3270438" y="3926793"/>
                </a:cubicBezTo>
                <a:cubicBezTo>
                  <a:pt x="3274446" y="3930805"/>
                  <a:pt x="3274446" y="3930805"/>
                  <a:pt x="3274446" y="3930805"/>
                </a:cubicBezTo>
                <a:cubicBezTo>
                  <a:pt x="3294485" y="3942837"/>
                  <a:pt x="3314525" y="3958882"/>
                  <a:pt x="3334564" y="3970915"/>
                </a:cubicBezTo>
                <a:cubicBezTo>
                  <a:pt x="3374643" y="3998992"/>
                  <a:pt x="3414722" y="4023058"/>
                  <a:pt x="3458809" y="4047124"/>
                </a:cubicBezTo>
                <a:cubicBezTo>
                  <a:pt x="3478848" y="4059157"/>
                  <a:pt x="3502896" y="4071190"/>
                  <a:pt x="3522935" y="4083224"/>
                </a:cubicBezTo>
                <a:cubicBezTo>
                  <a:pt x="3522935" y="4083224"/>
                  <a:pt x="3522935" y="4083224"/>
                  <a:pt x="3526943" y="4083224"/>
                </a:cubicBezTo>
                <a:cubicBezTo>
                  <a:pt x="3567022" y="4103278"/>
                  <a:pt x="3611108" y="4123334"/>
                  <a:pt x="3659203" y="4143389"/>
                </a:cubicBezTo>
                <a:cubicBezTo>
                  <a:pt x="3679242" y="4151411"/>
                  <a:pt x="3703290" y="4159433"/>
                  <a:pt x="3727337" y="4167455"/>
                </a:cubicBezTo>
                <a:cubicBezTo>
                  <a:pt x="3727337" y="4167455"/>
                  <a:pt x="3727337" y="4167455"/>
                  <a:pt x="3727337" y="4171466"/>
                </a:cubicBezTo>
                <a:cubicBezTo>
                  <a:pt x="3915708" y="4235642"/>
                  <a:pt x="4120110" y="4271742"/>
                  <a:pt x="4332528" y="4271742"/>
                </a:cubicBezTo>
                <a:cubicBezTo>
                  <a:pt x="4558974" y="4271742"/>
                  <a:pt x="4775400" y="4230629"/>
                  <a:pt x="4975294" y="4154920"/>
                </a:cubicBezTo>
                <a:lnTo>
                  <a:pt x="5116512" y="4094123"/>
                </a:lnTo>
                <a:lnTo>
                  <a:pt x="5116512" y="6858000"/>
                </a:lnTo>
                <a:lnTo>
                  <a:pt x="718513" y="6858000"/>
                </a:lnTo>
                <a:lnTo>
                  <a:pt x="579532" y="6613005"/>
                </a:lnTo>
                <a:cubicBezTo>
                  <a:pt x="209099" y="5896708"/>
                  <a:pt x="0" y="5082971"/>
                  <a:pt x="0" y="4219598"/>
                </a:cubicBezTo>
                <a:cubicBezTo>
                  <a:pt x="0" y="2667332"/>
                  <a:pt x="677334" y="1275506"/>
                  <a:pt x="1751448" y="320882"/>
                </a:cubicBezTo>
                <a:cubicBezTo>
                  <a:pt x="1875692" y="212585"/>
                  <a:pt x="2003945" y="108298"/>
                  <a:pt x="2140213" y="8022"/>
                </a:cubicBezTo>
                <a:cubicBezTo>
                  <a:pt x="2144221" y="8022"/>
                  <a:pt x="2152237" y="4011"/>
                  <a:pt x="215624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4" name="Freeform: Shape 3"/>
          <p:cNvSpPr/>
          <p:nvPr/>
        </p:nvSpPr>
        <p:spPr>
          <a:xfrm rot="8041575">
            <a:off x="-881751" y="4238122"/>
            <a:ext cx="3453556" cy="3943604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2" name="Freeform: Shape 11"/>
          <p:cNvSpPr/>
          <p:nvPr/>
        </p:nvSpPr>
        <p:spPr>
          <a:xfrm rot="8011715">
            <a:off x="5085631" y="-245196"/>
            <a:ext cx="1261813" cy="1440861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3" name="Freeform: Shape 12"/>
          <p:cNvSpPr/>
          <p:nvPr/>
        </p:nvSpPr>
        <p:spPr>
          <a:xfrm rot="13759608">
            <a:off x="5090232" y="1290371"/>
            <a:ext cx="472110" cy="539101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pic>
        <p:nvPicPr>
          <p:cNvPr id="11" name="图片占位符 10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32" r="25132"/>
          <a:stretch>
            <a:fillRect/>
          </a:stretch>
        </p:blipFill>
        <p:spPr>
          <a:xfrm>
            <a:off x="7188543" y="-138345"/>
            <a:ext cx="5575042" cy="7472599"/>
          </a:xfrm>
        </p:spPr>
      </p:pic>
      <p:grpSp>
        <p:nvGrpSpPr>
          <p:cNvPr id="14" name="Group 10"/>
          <p:cNvGrpSpPr/>
          <p:nvPr/>
        </p:nvGrpSpPr>
        <p:grpSpPr>
          <a:xfrm>
            <a:off x="3320391" y="2916785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15" name="Freeform 134"/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16" name="Freeform 135"/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</p:grpSp>
      <p:sp>
        <p:nvSpPr>
          <p:cNvPr id="17" name="TextBox 9"/>
          <p:cNvSpPr txBox="1"/>
          <p:nvPr/>
        </p:nvSpPr>
        <p:spPr>
          <a:xfrm>
            <a:off x="743897" y="1342692"/>
            <a:ext cx="78124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/>
            <a:r>
              <a:rPr lang="en-US" sz="8000" b="1" i="1" dirty="0">
                <a:solidFill>
                  <a:prstClr val="white">
                    <a:lumMod val="65000"/>
                    <a:alpha val="10000"/>
                  </a:prstClr>
                </a:solidFill>
                <a:latin typeface="Abadi" panose="020B0604020104020204" pitchFamily="34" charset="0"/>
                <a:cs typeface="+mn-ea"/>
                <a:sym typeface="+mn-lt"/>
              </a:rPr>
              <a:t>INTEGRALFORM</a:t>
            </a:r>
            <a:endParaRPr kumimoji="0" lang="en-US" sz="8000" b="1" i="1" u="none" strike="noStrike" kern="1200" cap="none" spc="0" normalizeH="0" baseline="45000" noProof="0" dirty="0">
              <a:ln>
                <a:noFill/>
              </a:ln>
              <a:solidFill>
                <a:prstClr val="white">
                  <a:lumMod val="65000"/>
                  <a:alpha val="10000"/>
                </a:prstClr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8" name="Rectangle: Rounded Corners 40"/>
          <p:cNvSpPr/>
          <p:nvPr/>
        </p:nvSpPr>
        <p:spPr bwMode="auto">
          <a:xfrm rot="16200000">
            <a:off x="1035601" y="4505190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2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9" name="Rectangle: Rounded Corners 43"/>
          <p:cNvSpPr/>
          <p:nvPr/>
        </p:nvSpPr>
        <p:spPr bwMode="auto">
          <a:xfrm rot="16200000">
            <a:off x="2726466" y="4505190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456574" y="2641930"/>
            <a:ext cx="628610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en-US" altLang="zh-CN" sz="4400" b="1" kern="100" dirty="0">
                <a:latin typeface="Abadi" panose="020B0604020104020204" pitchFamily="34" charset="0"/>
                <a:cs typeface="+mn-ea"/>
                <a:sym typeface="+mn-lt"/>
              </a:rPr>
              <a:t>14.2.2 </a:t>
            </a:r>
            <a:r>
              <a:rPr lang="zh-CN" altLang="en-US" sz="4400" b="1" kern="100" dirty="0">
                <a:latin typeface="Abadi" panose="020B0604020104020204" pitchFamily="34" charset="0"/>
                <a:cs typeface="+mn-ea"/>
                <a:sym typeface="+mn-lt"/>
              </a:rPr>
              <a:t>完全平方公式</a:t>
            </a:r>
          </a:p>
        </p:txBody>
      </p:sp>
      <p:sp>
        <p:nvSpPr>
          <p:cNvPr id="21" name="矩形 20"/>
          <p:cNvSpPr/>
          <p:nvPr/>
        </p:nvSpPr>
        <p:spPr>
          <a:xfrm>
            <a:off x="485224" y="3561408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485224" y="3467931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23" name="矩形 22"/>
          <p:cNvSpPr/>
          <p:nvPr/>
        </p:nvSpPr>
        <p:spPr bwMode="auto">
          <a:xfrm>
            <a:off x="485224" y="2073809"/>
            <a:ext cx="5445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latin typeface="Abadi" panose="020B0604020104020204" pitchFamily="34" charset="0"/>
                <a:cs typeface="+mn-ea"/>
                <a:sym typeface="+mn-lt"/>
              </a:rPr>
              <a:t>第十四章 整式的乘法与因式分解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485224" y="4138769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badi" panose="020B0604020104020204" pitchFamily="34" charset="0"/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85224" y="3597955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zh-CN" altLang="en-US" sz="2400" dirty="0">
                <a:latin typeface="Abadi" panose="020B0604020104020204" pitchFamily="34" charset="0"/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501958" y="5083626"/>
            <a:ext cx="140680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smtClean="0">
                <a:solidFill>
                  <a:schemeClr val="bg1"/>
                </a:solidFill>
                <a:latin typeface="Abadi" panose="020B0604020104020204" pitchFamily="34" charset="0"/>
                <a:cs typeface="+mn-ea"/>
                <a:sym typeface="+mn-lt"/>
              </a:rPr>
              <a:t>主讲人：</a:t>
            </a:r>
            <a:r>
              <a:rPr lang="en-US" altLang="zh-CN" sz="1050" smtClean="0">
                <a:solidFill>
                  <a:schemeClr val="bg1"/>
                </a:solidFill>
                <a:latin typeface="Abadi" panose="020B0604020104020204" pitchFamily="34" charset="0"/>
                <a:cs typeface="+mn-ea"/>
                <a:sym typeface="+mn-lt"/>
              </a:rPr>
              <a:t>PPT818</a:t>
            </a:r>
            <a:endParaRPr lang="zh-CN" altLang="en-US" sz="1050" dirty="0">
              <a:solidFill>
                <a:schemeClr val="bg1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2192824" y="5083626"/>
            <a:ext cx="134632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latin typeface="Abadi" panose="020B0604020104020204" pitchFamily="34" charset="0"/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latin typeface="Abadi" panose="020B0604020104020204" pitchFamily="34" charset="0"/>
                <a:cs typeface="+mn-ea"/>
                <a:sym typeface="+mn-lt"/>
              </a:rPr>
              <a:t>20XX</a:t>
            </a:r>
            <a:endParaRPr lang="zh-CN" altLang="en-US" sz="1050" dirty="0">
              <a:solidFill>
                <a:schemeClr val="bg1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47853" y="382155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chemeClr val="lt1">
                <a:alpha val="25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latin typeface="Abadi" panose="020B0604020104020204" pitchFamily="34" charset="0"/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19" grpId="0" animBg="1"/>
      <p:bldP spid="20" grpId="0"/>
      <p:bldP spid="21" grpId="0"/>
      <p:bldP spid="23" grpId="0"/>
      <p:bldP spid="24" grpId="0"/>
      <p:bldP spid="25" grpId="0"/>
      <p:bldP spid="26" grpId="0"/>
      <p:bldP spid="2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1200321" y="1972432"/>
                <a:ext cx="6386620" cy="9736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zh-CN" altLang="en-US" sz="28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完全平方公式：</a:t>
                </a:r>
                <a:r>
                  <a:rPr lang="zh-CN" altLang="en-US" sz="28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8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en-US" sz="28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8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+2ab+</a:t>
                </a:r>
                <a:r>
                  <a:rPr lang="zh-CN" altLang="en-US" sz="28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sz="2800" b="1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  <a:p>
                <a:pPr defTabSz="914400"/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                                (</m:t>
                        </m:r>
                        <m:r>
                          <m:rPr>
                            <m:sty m:val="p"/>
                          </m:rP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8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en-US" sz="28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8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-2ab+</a:t>
                </a:r>
                <a:r>
                  <a:rPr lang="zh-CN" altLang="en-US" sz="28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sz="2800" b="1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321" y="1972432"/>
                <a:ext cx="6386620" cy="973600"/>
              </a:xfrm>
              <a:prstGeom prst="rect">
                <a:avLst/>
              </a:prstGeom>
              <a:blipFill rotWithShape="1">
                <a:blip r:embed="rId3"/>
                <a:stretch>
                  <a:fillRect l="-3" t="-4448" r="-1174" b="2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/>
              <p:cNvSpPr txBox="1"/>
              <p:nvPr/>
            </p:nvSpPr>
            <p:spPr>
              <a:xfrm>
                <a:off x="1200321" y="3293709"/>
                <a:ext cx="8775057" cy="8476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扩展一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(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公式变化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)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：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en-US" altLang="zh-CN" sz="2400" b="1" dirty="0">
                        <a:solidFill>
                          <a:schemeClr val="tx1"/>
                        </a:solidFill>
                        <a:latin typeface="Abadi" panose="020B0604020104020204" pitchFamily="34" charset="0"/>
                        <a:cs typeface="+mn-ea"/>
                        <a:sym typeface="+mn-lt"/>
                      </a:rPr>
                      <m:t>−2</m:t>
                    </m:r>
                    <m:r>
                      <m:rPr>
                        <m:nor/>
                      </m:rPr>
                      <a:rPr lang="en-US" altLang="zh-CN" sz="2400" b="1" dirty="0">
                        <a:solidFill>
                          <a:schemeClr val="tx1"/>
                        </a:solidFill>
                        <a:latin typeface="Abadi" panose="020B0604020104020204" pitchFamily="34" charset="0"/>
                        <a:cs typeface="+mn-ea"/>
                        <a:sym typeface="+mn-lt"/>
                      </a:rPr>
                      <m:t>ab</m:t>
                    </m:r>
                  </m:oMath>
                </a14:m>
                <a:endParaRPr lang="en-US" altLang="zh-CN" sz="2400" b="1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  <a:p>
                <a:pPr defTabSz="914400"/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zh-CN" alt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                                        </m:t>
                            </m:r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𝑎</m:t>
                            </m:r>
                          </m:e>
                          <m:sup>
                            <m:r>
                              <a:rPr lang="zh-CN" altLang="en-US" sz="24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altLang="zh-CN" sz="2400" b="1" dirty="0">
                            <a:solidFill>
                              <a:schemeClr val="tx1"/>
                            </a:solidFill>
                            <a:latin typeface="Abadi" panose="020B0604020104020204" pitchFamily="34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zh-CN" altLang="en-US" sz="2400" dirty="0">
                            <a:solidFill>
                              <a:schemeClr val="tx1"/>
                            </a:solidFill>
                            <a:latin typeface="Abadi" panose="020B0604020104020204" pitchFamily="34" charset="0"/>
                            <a:cs typeface="+mn-ea"/>
                            <a:sym typeface="+mn-lt"/>
                          </a:rPr>
                          <m:t> </m:t>
                        </m:r>
                        <m:sSup>
                          <m:sSupPr>
                            <m:ctrlPr>
                              <a:rPr lang="zh-CN" alt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𝑏</m:t>
                            </m:r>
                          </m:e>
                          <m:sup>
                            <m:r>
                              <a:rPr lang="zh-CN" altLang="en-US" sz="24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=(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+2ab</a:t>
                </a:r>
                <a:endParaRPr lang="zh-CN" altLang="en-US" sz="24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321" y="3293709"/>
                <a:ext cx="8775057" cy="847668"/>
              </a:xfrm>
              <a:prstGeom prst="rect">
                <a:avLst/>
              </a:prstGeom>
              <a:blipFill rotWithShape="1">
                <a:blip r:embed="rId4"/>
                <a:stretch>
                  <a:fillRect l="-2" t="-2767" r="2" b="-64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/>
              <p:cNvSpPr txBox="1"/>
              <p:nvPr/>
            </p:nvSpPr>
            <p:spPr>
              <a:xfrm>
                <a:off x="1200321" y="4355169"/>
                <a:ext cx="8775057" cy="8476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扩展二：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 2(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)</a:t>
                </a:r>
              </a:p>
              <a:p>
                <a:pPr defTabSz="914400"/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                  (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 4ab</a:t>
                </a:r>
              </a:p>
            </p:txBody>
          </p:sp>
        </mc:Choice>
        <mc:Fallback xmlns=""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321" y="4355169"/>
                <a:ext cx="8775057" cy="847668"/>
              </a:xfrm>
              <a:prstGeom prst="rect">
                <a:avLst/>
              </a:prstGeom>
              <a:blipFill rotWithShape="1">
                <a:blip r:embed="rId5"/>
                <a:stretch>
                  <a:fillRect l="-2" t="-3411" r="2" b="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/>
              <p:cNvSpPr txBox="1"/>
              <p:nvPr/>
            </p:nvSpPr>
            <p:spPr>
              <a:xfrm>
                <a:off x="1200321" y="5629506"/>
                <a:ext cx="8775057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扩展三：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𝑐</m:t>
                        </m:r>
                      </m:e>
                      <m:sup>
                        <m: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𝑐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-2ab-2ac-2bc</a:t>
                </a:r>
              </a:p>
            </p:txBody>
          </p:sp>
        </mc:Choice>
        <mc:Fallback xmlns=""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321" y="5629506"/>
                <a:ext cx="8775057" cy="470000"/>
              </a:xfrm>
              <a:prstGeom prst="rect">
                <a:avLst/>
              </a:prstGeom>
              <a:blipFill rotWithShape="1">
                <a:blip r:embed="rId6"/>
                <a:stretch>
                  <a:fillRect l="-2" t="-6129" r="2" b="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本框 10"/>
          <p:cNvSpPr txBox="1"/>
          <p:nvPr/>
        </p:nvSpPr>
        <p:spPr>
          <a:xfrm>
            <a:off x="1533258" y="573045"/>
            <a:ext cx="980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3200" b="1" dirty="0">
                <a:solidFill>
                  <a:srgbClr val="EF5BA1"/>
                </a:solidFill>
                <a:latin typeface="Abadi" panose="020B0604020104020204" pitchFamily="34" charset="0"/>
                <a:cs typeface="+mn-ea"/>
                <a:sym typeface="+mn-lt"/>
              </a:rPr>
              <a:t>完全平方公式扩展（考点，学会推导，重点掌握）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1134237" y="1707967"/>
                <a:ext cx="7169481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:r>
                  <a:rPr lang="en-US" altLang="zh-CN" sz="28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1</a:t>
                </a:r>
                <a:r>
                  <a:rPr lang="zh-CN" altLang="en-US" sz="28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）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zh-CN" altLang="en-US" sz="28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与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(−</m:t>
                        </m:r>
                        <m:r>
                          <m:rPr>
                            <m:sty m:val="p"/>
                          </m:rP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28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相等吗？</a:t>
                </a:r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237" y="1707967"/>
                <a:ext cx="7169481" cy="532966"/>
              </a:xfrm>
              <a:prstGeom prst="rect">
                <a:avLst/>
              </a:prstGeom>
              <a:blipFill rotWithShape="1">
                <a:blip r:embed="rId3"/>
                <a:stretch>
                  <a:fillRect l="-2" t="-8306" r="6" b="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/>
              <p:cNvSpPr txBox="1"/>
              <p:nvPr/>
            </p:nvSpPr>
            <p:spPr>
              <a:xfrm>
                <a:off x="1134237" y="3206936"/>
                <a:ext cx="7169481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:r>
                  <a:rPr lang="en-US" altLang="zh-CN" sz="28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2</a:t>
                </a:r>
                <a:r>
                  <a:rPr lang="zh-CN" altLang="en-US" sz="28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）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zh-CN" altLang="en-US" sz="28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与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zh-CN" altLang="en-US" sz="28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相等吗？</a:t>
                </a:r>
              </a:p>
            </p:txBody>
          </p:sp>
        </mc:Choice>
        <mc:Fallback xmlns=""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237" y="3206936"/>
                <a:ext cx="7169481" cy="532966"/>
              </a:xfrm>
              <a:prstGeom prst="rect">
                <a:avLst/>
              </a:prstGeom>
              <a:blipFill rotWithShape="1">
                <a:blip r:embed="rId4"/>
                <a:stretch>
                  <a:fillRect l="-2" t="-8256" r="6" b="7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1134237" y="4705905"/>
                <a:ext cx="7169481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:r>
                  <a:rPr lang="en-US" altLang="zh-CN" sz="28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3</a:t>
                </a:r>
                <a:r>
                  <a:rPr lang="zh-CN" altLang="en-US" sz="28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）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zh-CN" altLang="en-US" sz="28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与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  </m:t>
                        </m:r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8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-</a:t>
                </a:r>
                <a:r>
                  <a:rPr lang="zh-CN" altLang="en-US" sz="28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</m:e>
                      <m:sup>
                        <m:r>
                          <a:rPr lang="zh-CN" alt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28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相等吗？</a:t>
                </a:r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237" y="4705905"/>
                <a:ext cx="7169481" cy="532966"/>
              </a:xfrm>
              <a:prstGeom prst="rect">
                <a:avLst/>
              </a:prstGeom>
              <a:blipFill rotWithShape="1">
                <a:blip r:embed="rId5"/>
                <a:stretch>
                  <a:fillRect l="-2" t="-8206" r="6" b="2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1134237" y="2488678"/>
                <a:ext cx="47393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(−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[−</m:t>
                        </m:r>
                        <m:d>
                          <m:dPr>
                            <m:ctrlP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a</m:t>
                            </m:r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b</m:t>
                            </m:r>
                          </m:e>
                        </m:d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]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endParaRPr lang="zh-CN" altLang="en-US" sz="24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237" y="2488678"/>
                <a:ext cx="4739311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3" t="-6214" r="-527" b="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1134237" y="3987647"/>
                <a:ext cx="619727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(−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[−</m:t>
                        </m:r>
                        <m:d>
                          <m:dPr>
                            <m:ctrlP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a</m:t>
                            </m:r>
                            <m: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b</m:t>
                            </m:r>
                          </m:e>
                        </m:d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]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endParaRPr lang="zh-CN" altLang="en-US" sz="24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237" y="3987647"/>
                <a:ext cx="6197274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2" t="-6294" r="-936" b="10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/>
          <p:cNvSpPr txBox="1"/>
          <p:nvPr/>
        </p:nvSpPr>
        <p:spPr>
          <a:xfrm>
            <a:off x="1134237" y="5486614"/>
            <a:ext cx="57824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000" dirty="0">
                <a:latin typeface="Abadi" panose="020B0604020104020204" pitchFamily="34" charset="0"/>
                <a:cs typeface="+mn-ea"/>
                <a:sym typeface="+mn-lt"/>
              </a:rPr>
              <a:t>若</a:t>
            </a:r>
            <a:r>
              <a:rPr lang="en-US" altLang="zh-CN" sz="2000" dirty="0">
                <a:latin typeface="Abadi" panose="020B0604020104020204" pitchFamily="34" charset="0"/>
                <a:cs typeface="+mn-ea"/>
                <a:sym typeface="+mn-lt"/>
              </a:rPr>
              <a:t>a=b</a:t>
            </a:r>
            <a:r>
              <a:rPr lang="zh-CN" altLang="en-US" sz="2000" dirty="0">
                <a:latin typeface="Abadi" panose="020B0604020104020204" pitchFamily="34" charset="0"/>
                <a:cs typeface="+mn-ea"/>
                <a:sym typeface="+mn-lt"/>
              </a:rPr>
              <a:t>时，相等若</a:t>
            </a:r>
            <a:r>
              <a:rPr lang="en-US" altLang="zh-CN" sz="2000" dirty="0">
                <a:latin typeface="Abadi" panose="020B0604020104020204" pitchFamily="34" charset="0"/>
                <a:cs typeface="+mn-ea"/>
                <a:sym typeface="+mn-lt"/>
              </a:rPr>
              <a:t>a</a:t>
            </a:r>
            <a:r>
              <a:rPr lang="zh-CN" altLang="en-US" sz="2000" dirty="0">
                <a:latin typeface="Abadi" panose="020B0604020104020204" pitchFamily="34" charset="0"/>
                <a:cs typeface="+mn-ea"/>
                <a:sym typeface="+mn-lt"/>
              </a:rPr>
              <a:t> ≠</a:t>
            </a:r>
            <a:r>
              <a:rPr lang="en-US" altLang="zh-CN" sz="2000" dirty="0">
                <a:latin typeface="Abadi" panose="020B0604020104020204" pitchFamily="34" charset="0"/>
                <a:cs typeface="+mn-ea"/>
                <a:sym typeface="+mn-lt"/>
              </a:rPr>
              <a:t>b </a:t>
            </a:r>
            <a:r>
              <a:rPr lang="zh-CN" altLang="en-US" sz="2000" dirty="0">
                <a:latin typeface="Abadi" panose="020B0604020104020204" pitchFamily="34" charset="0"/>
                <a:cs typeface="+mn-ea"/>
                <a:sym typeface="+mn-lt"/>
              </a:rPr>
              <a:t>时，不相等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533258" y="573045"/>
            <a:ext cx="980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latin typeface="Abadi" panose="020B0604020104020204" pitchFamily="34" charset="0"/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153808" y="1579059"/>
            <a:ext cx="781962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请同学们完成下列运算并回忆去括号法则．</a:t>
            </a:r>
          </a:p>
          <a:p>
            <a:pPr defTabSz="914400">
              <a:spcBef>
                <a:spcPct val="50000"/>
              </a:spcBef>
            </a:pP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（</a:t>
            </a:r>
            <a:r>
              <a:rPr lang="en-US" altLang="zh-CN" sz="2000" b="1" dirty="0">
                <a:latin typeface="Abadi" panose="020B0604020104020204" pitchFamily="34" charset="0"/>
                <a:cs typeface="+mn-ea"/>
                <a:sym typeface="+mn-lt"/>
              </a:rPr>
              <a:t>1</a:t>
            </a: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en-US" altLang="zh-CN" sz="2000" b="1" dirty="0">
                <a:latin typeface="Abadi" panose="020B0604020104020204" pitchFamily="34" charset="0"/>
                <a:cs typeface="+mn-ea"/>
                <a:sym typeface="+mn-lt"/>
              </a:rPr>
              <a:t>4+</a:t>
            </a: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（</a:t>
            </a:r>
            <a:r>
              <a:rPr lang="en-US" altLang="zh-CN" sz="2000" b="1" dirty="0">
                <a:latin typeface="Abadi" panose="020B0604020104020204" pitchFamily="34" charset="0"/>
                <a:cs typeface="+mn-ea"/>
                <a:sym typeface="+mn-lt"/>
              </a:rPr>
              <a:t>5+3</a:t>
            </a: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）    （</a:t>
            </a:r>
            <a:r>
              <a:rPr lang="en-US" altLang="zh-CN" sz="2000" b="1" dirty="0">
                <a:latin typeface="Abadi" panose="020B0604020104020204" pitchFamily="34" charset="0"/>
                <a:cs typeface="+mn-ea"/>
                <a:sym typeface="+mn-lt"/>
              </a:rPr>
              <a:t>2</a:t>
            </a: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en-US" altLang="zh-CN" sz="2000" b="1" dirty="0">
                <a:latin typeface="Abadi" panose="020B0604020104020204" pitchFamily="34" charset="0"/>
                <a:cs typeface="+mn-ea"/>
                <a:sym typeface="+mn-lt"/>
              </a:rPr>
              <a:t>4-</a:t>
            </a: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（</a:t>
            </a:r>
            <a:r>
              <a:rPr lang="en-US" altLang="zh-CN" sz="2000" b="1" dirty="0">
                <a:latin typeface="Abadi" panose="020B0604020104020204" pitchFamily="34" charset="0"/>
                <a:cs typeface="+mn-ea"/>
                <a:sym typeface="+mn-lt"/>
              </a:rPr>
              <a:t>5+3</a:t>
            </a: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）   </a:t>
            </a:r>
          </a:p>
          <a:p>
            <a:pPr defTabSz="914400">
              <a:spcBef>
                <a:spcPct val="50000"/>
              </a:spcBef>
            </a:pP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（</a:t>
            </a:r>
            <a:r>
              <a:rPr lang="en-US" altLang="zh-CN" sz="2000" b="1" dirty="0">
                <a:latin typeface="Abadi" panose="020B0604020104020204" pitchFamily="34" charset="0"/>
                <a:cs typeface="+mn-ea"/>
                <a:sym typeface="+mn-lt"/>
              </a:rPr>
              <a:t>3</a:t>
            </a: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en-US" altLang="zh-CN" sz="2000" b="1" dirty="0">
                <a:latin typeface="Abadi" panose="020B0604020104020204" pitchFamily="34" charset="0"/>
                <a:cs typeface="+mn-ea"/>
                <a:sym typeface="+mn-lt"/>
              </a:rPr>
              <a:t>a+</a:t>
            </a: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（</a:t>
            </a:r>
            <a:r>
              <a:rPr lang="en-US" altLang="zh-CN" sz="2000" b="1" dirty="0" err="1">
                <a:latin typeface="Abadi" panose="020B0604020104020204" pitchFamily="34" charset="0"/>
                <a:cs typeface="+mn-ea"/>
                <a:sym typeface="+mn-lt"/>
              </a:rPr>
              <a:t>b+c</a:t>
            </a: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）    （</a:t>
            </a:r>
            <a:r>
              <a:rPr lang="en-US" altLang="zh-CN" sz="2000" b="1" dirty="0">
                <a:latin typeface="Abadi" panose="020B0604020104020204" pitchFamily="34" charset="0"/>
                <a:cs typeface="+mn-ea"/>
                <a:sym typeface="+mn-lt"/>
              </a:rPr>
              <a:t>4</a:t>
            </a: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en-US" altLang="zh-CN" sz="2000" b="1" dirty="0">
                <a:latin typeface="Abadi" panose="020B0604020104020204" pitchFamily="34" charset="0"/>
                <a:cs typeface="+mn-ea"/>
                <a:sym typeface="+mn-lt"/>
              </a:rPr>
              <a:t>a-</a:t>
            </a: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（</a:t>
            </a:r>
            <a:r>
              <a:rPr lang="en-US" altLang="zh-CN" sz="2000" b="1" dirty="0">
                <a:latin typeface="Abadi" panose="020B0604020104020204" pitchFamily="34" charset="0"/>
                <a:cs typeface="+mn-ea"/>
                <a:sym typeface="+mn-lt"/>
              </a:rPr>
              <a:t>b-c</a:t>
            </a: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endParaRPr lang="zh-CN" altLang="en-US" sz="2000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810068" y="3147582"/>
            <a:ext cx="7315200" cy="2802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解（</a:t>
            </a: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1</a:t>
            </a: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4+(5+3</a:t>
            </a: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=4+5+3=12</a:t>
            </a:r>
          </a:p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    </a:t>
            </a: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（</a:t>
            </a: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2</a:t>
            </a: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4-(5+3</a:t>
            </a: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=4-5-3=-4</a:t>
            </a:r>
          </a:p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    </a:t>
            </a: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（</a:t>
            </a: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3</a:t>
            </a: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a+(</a:t>
            </a:r>
            <a:r>
              <a:rPr lang="en-US" altLang="zh-CN" sz="2400" b="1" dirty="0" err="1">
                <a:latin typeface="Abadi" panose="020B0604020104020204" pitchFamily="34" charset="0"/>
                <a:cs typeface="+mn-ea"/>
                <a:sym typeface="+mn-lt"/>
              </a:rPr>
              <a:t>b+c</a:t>
            </a: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=</a:t>
            </a:r>
            <a:r>
              <a:rPr lang="en-US" altLang="zh-CN" sz="2400" b="1" dirty="0" err="1">
                <a:latin typeface="Abadi" panose="020B0604020104020204" pitchFamily="34" charset="0"/>
                <a:cs typeface="+mn-ea"/>
                <a:sym typeface="+mn-lt"/>
              </a:rPr>
              <a:t>a+b+c</a:t>
            </a:r>
            <a:endParaRPr lang="en-US" altLang="zh-CN" sz="2400" b="1" dirty="0">
              <a:latin typeface="Abadi" panose="020B0604020104020204" pitchFamily="34" charset="0"/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    </a:t>
            </a: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（</a:t>
            </a: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4</a:t>
            </a: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a-(b-c</a:t>
            </a: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=</a:t>
            </a:r>
            <a:r>
              <a:rPr lang="en-US" altLang="zh-CN" sz="2400" b="1" dirty="0" err="1">
                <a:latin typeface="Abadi" panose="020B0604020104020204" pitchFamily="34" charset="0"/>
                <a:cs typeface="+mn-ea"/>
                <a:sym typeface="+mn-lt"/>
              </a:rPr>
              <a:t>a-b+c</a:t>
            </a:r>
            <a:endParaRPr lang="en-US" altLang="zh-CN" sz="2400" b="1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487397" y="2300866"/>
            <a:ext cx="4894535" cy="2485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en-US" altLang="zh-CN" b="1" dirty="0">
                <a:solidFill>
                  <a:srgbClr val="F53760"/>
                </a:solidFill>
                <a:latin typeface="Abadi" panose="020B0604020104020204" pitchFamily="34" charset="0"/>
                <a:cs typeface="+mn-ea"/>
                <a:sym typeface="+mn-lt"/>
              </a:rPr>
              <a:t>【</a:t>
            </a:r>
            <a:r>
              <a:rPr lang="zh-CN" altLang="zh-CN" b="1" dirty="0">
                <a:solidFill>
                  <a:srgbClr val="F53760"/>
                </a:solidFill>
                <a:latin typeface="Abadi" panose="020B0604020104020204" pitchFamily="34" charset="0"/>
                <a:cs typeface="+mn-ea"/>
                <a:sym typeface="+mn-lt"/>
              </a:rPr>
              <a:t>去括号法则</a:t>
            </a:r>
            <a:r>
              <a:rPr lang="en-US" altLang="zh-CN" b="1" dirty="0">
                <a:solidFill>
                  <a:srgbClr val="F53760"/>
                </a:solidFill>
                <a:latin typeface="Abadi" panose="020B0604020104020204" pitchFamily="34" charset="0"/>
                <a:cs typeface="+mn-ea"/>
                <a:sym typeface="+mn-lt"/>
              </a:rPr>
              <a:t>】</a:t>
            </a:r>
            <a:r>
              <a:rPr lang="zh-CN" altLang="zh-CN" b="1" dirty="0">
                <a:solidFill>
                  <a:srgbClr val="50742F">
                    <a:lumMod val="50000"/>
                  </a:srgbClr>
                </a:solidFill>
                <a:latin typeface="Abadi" panose="020B0604020104020204" pitchFamily="34" charset="0"/>
                <a:cs typeface="+mn-ea"/>
                <a:sym typeface="+mn-lt"/>
              </a:rPr>
              <a:t>去括号时，</a:t>
            </a:r>
            <a:endParaRPr lang="en-US" altLang="zh-CN" b="1" dirty="0">
              <a:solidFill>
                <a:srgbClr val="50742F">
                  <a:lumMod val="50000"/>
                </a:srgbClr>
              </a:solidFill>
              <a:latin typeface="Abadi" panose="020B0604020104020204" pitchFamily="34" charset="0"/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en-US" altLang="zh-CN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1</a:t>
            </a:r>
            <a:r>
              <a:rPr lang="zh-CN" altLang="en-US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zh-CN" altLang="zh-CN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如果括号前是正号，去掉括号后，括号里</a:t>
            </a:r>
            <a:r>
              <a:rPr lang="zh-CN" altLang="en-US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各</a:t>
            </a:r>
            <a:r>
              <a:rPr lang="zh-CN" altLang="zh-CN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项不</a:t>
            </a:r>
            <a:r>
              <a:rPr lang="zh-CN" altLang="en-US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变号</a:t>
            </a:r>
            <a:r>
              <a:rPr lang="zh-CN" altLang="zh-CN" b="1" dirty="0">
                <a:solidFill>
                  <a:srgbClr val="50742F">
                    <a:lumMod val="50000"/>
                  </a:srgbClr>
                </a:solidFill>
                <a:latin typeface="Abadi" panose="020B0604020104020204" pitchFamily="34" charset="0"/>
                <a:cs typeface="+mn-ea"/>
                <a:sym typeface="+mn-lt"/>
              </a:rPr>
              <a:t>；</a:t>
            </a:r>
            <a:endParaRPr lang="en-US" altLang="zh-CN" b="1" dirty="0">
              <a:solidFill>
                <a:srgbClr val="50742F">
                  <a:lumMod val="50000"/>
                </a:srgbClr>
              </a:solidFill>
              <a:latin typeface="Abadi" panose="020B0604020104020204" pitchFamily="34" charset="0"/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en-US" altLang="zh-CN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2</a:t>
            </a:r>
            <a:r>
              <a:rPr lang="zh-CN" altLang="en-US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zh-CN" altLang="zh-CN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如果括号前是负号，去掉括号后，括号里的各项都变</a:t>
            </a:r>
            <a:r>
              <a:rPr lang="zh-CN" altLang="en-US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号</a:t>
            </a:r>
            <a:r>
              <a:rPr lang="en-US" altLang="zh-CN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.</a:t>
            </a:r>
            <a:endParaRPr lang="zh-CN" altLang="zh-CN" b="1" dirty="0">
              <a:solidFill>
                <a:srgbClr val="FF0000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286915" y="5089113"/>
            <a:ext cx="3373039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1865" b="1" dirty="0">
                <a:solidFill>
                  <a:srgbClr val="F53760"/>
                </a:solidFill>
                <a:latin typeface="Abadi" panose="020B0604020104020204" pitchFamily="34" charset="0"/>
                <a:cs typeface="+mn-ea"/>
                <a:sym typeface="+mn-lt"/>
              </a:rPr>
              <a:t>遇“加”不变，遇“减”都变</a:t>
            </a:r>
            <a:endParaRPr lang="zh-CN" altLang="en-US" dirty="0">
              <a:solidFill>
                <a:prstClr val="black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533258" y="573045"/>
            <a:ext cx="980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latin typeface="Abadi" panose="020B0604020104020204" pitchFamily="34" charset="0"/>
                <a:cs typeface="+mn-ea"/>
                <a:sym typeface="+mn-lt"/>
              </a:rPr>
              <a:t>探索添括号法则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153808" y="1537773"/>
            <a:ext cx="781962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请同学们完成下列运算并探索添括号法则．</a:t>
            </a:r>
          </a:p>
          <a:p>
            <a:pPr defTabSz="914400">
              <a:spcBef>
                <a:spcPct val="50000"/>
              </a:spcBef>
            </a:pP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（</a:t>
            </a:r>
            <a:r>
              <a:rPr lang="en-US" altLang="zh-CN" sz="2000" b="1" dirty="0">
                <a:latin typeface="Abadi" panose="020B0604020104020204" pitchFamily="34" charset="0"/>
                <a:cs typeface="+mn-ea"/>
                <a:sym typeface="+mn-lt"/>
              </a:rPr>
              <a:t>1</a:t>
            </a: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en-US" altLang="zh-CN" sz="2000" b="1" dirty="0">
                <a:latin typeface="Abadi" panose="020B0604020104020204" pitchFamily="34" charset="0"/>
                <a:cs typeface="+mn-ea"/>
                <a:sym typeface="+mn-lt"/>
              </a:rPr>
              <a:t>4+5+3</a:t>
            </a: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    （</a:t>
            </a:r>
            <a:r>
              <a:rPr lang="en-US" altLang="zh-CN" sz="2000" b="1" dirty="0">
                <a:latin typeface="Abadi" panose="020B0604020104020204" pitchFamily="34" charset="0"/>
                <a:cs typeface="+mn-ea"/>
                <a:sym typeface="+mn-lt"/>
              </a:rPr>
              <a:t>2</a:t>
            </a: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en-US" altLang="zh-CN" sz="2000" b="1" dirty="0">
                <a:latin typeface="Abadi" panose="020B0604020104020204" pitchFamily="34" charset="0"/>
                <a:cs typeface="+mn-ea"/>
                <a:sym typeface="+mn-lt"/>
              </a:rPr>
              <a:t>4-5-3</a:t>
            </a:r>
            <a:endParaRPr lang="zh-CN" altLang="en-US" sz="2000" b="1" dirty="0">
              <a:latin typeface="Abadi" panose="020B0604020104020204" pitchFamily="34" charset="0"/>
              <a:cs typeface="+mn-ea"/>
              <a:sym typeface="+mn-lt"/>
            </a:endParaRPr>
          </a:p>
          <a:p>
            <a:pPr defTabSz="914400">
              <a:spcBef>
                <a:spcPct val="50000"/>
              </a:spcBef>
            </a:pP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（</a:t>
            </a:r>
            <a:r>
              <a:rPr lang="en-US" altLang="zh-CN" sz="2000" b="1" dirty="0">
                <a:latin typeface="Abadi" panose="020B0604020104020204" pitchFamily="34" charset="0"/>
                <a:cs typeface="+mn-ea"/>
                <a:sym typeface="+mn-lt"/>
              </a:rPr>
              <a:t>3</a:t>
            </a: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en-US" altLang="zh-CN" sz="2000" b="1" dirty="0" err="1">
                <a:latin typeface="Abadi" panose="020B0604020104020204" pitchFamily="34" charset="0"/>
                <a:cs typeface="+mn-ea"/>
                <a:sym typeface="+mn-lt"/>
              </a:rPr>
              <a:t>a+b+c</a:t>
            </a: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    （</a:t>
            </a:r>
            <a:r>
              <a:rPr lang="en-US" altLang="zh-CN" sz="2000" b="1" dirty="0">
                <a:latin typeface="Abadi" panose="020B0604020104020204" pitchFamily="34" charset="0"/>
                <a:cs typeface="+mn-ea"/>
                <a:sym typeface="+mn-lt"/>
              </a:rPr>
              <a:t>4</a:t>
            </a: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en-US" altLang="zh-CN" sz="2000" b="1" dirty="0" err="1">
                <a:latin typeface="Abadi" panose="020B0604020104020204" pitchFamily="34" charset="0"/>
                <a:cs typeface="+mn-ea"/>
                <a:sym typeface="+mn-lt"/>
              </a:rPr>
              <a:t>a-b+c</a:t>
            </a:r>
            <a:endParaRPr lang="zh-CN" altLang="en-US" sz="2000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771853" y="3118054"/>
            <a:ext cx="7315200" cy="2802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解（</a:t>
            </a: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1</a:t>
            </a: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4+5+3= 4+(5+3</a:t>
            </a: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= 12</a:t>
            </a:r>
          </a:p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    </a:t>
            </a: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（</a:t>
            </a: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2</a:t>
            </a: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4-5-3= 4-(5+3</a:t>
            </a: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= -4</a:t>
            </a:r>
          </a:p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    </a:t>
            </a: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（</a:t>
            </a: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3</a:t>
            </a: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en-US" altLang="zh-CN" sz="2400" b="1" dirty="0" err="1">
                <a:latin typeface="Abadi" panose="020B0604020104020204" pitchFamily="34" charset="0"/>
                <a:cs typeface="+mn-ea"/>
                <a:sym typeface="+mn-lt"/>
              </a:rPr>
              <a:t>a+b+c</a:t>
            </a: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=a+(</a:t>
            </a:r>
            <a:r>
              <a:rPr lang="en-US" altLang="zh-CN" sz="2400" b="1" dirty="0" err="1">
                <a:latin typeface="Abadi" panose="020B0604020104020204" pitchFamily="34" charset="0"/>
                <a:cs typeface="+mn-ea"/>
                <a:sym typeface="+mn-lt"/>
              </a:rPr>
              <a:t>b+c</a:t>
            </a: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endParaRPr lang="en-US" altLang="zh-CN" sz="2400" b="1" dirty="0">
              <a:latin typeface="Abadi" panose="020B0604020104020204" pitchFamily="34" charset="0"/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    </a:t>
            </a: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（</a:t>
            </a: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4</a:t>
            </a: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en-US" altLang="zh-CN" sz="2400" b="1" dirty="0" err="1">
                <a:latin typeface="Abadi" panose="020B0604020104020204" pitchFamily="34" charset="0"/>
                <a:cs typeface="+mn-ea"/>
                <a:sym typeface="+mn-lt"/>
              </a:rPr>
              <a:t>a-b+c</a:t>
            </a: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=a-(b-c</a:t>
            </a:r>
            <a:r>
              <a:rPr lang="zh-CN" altLang="en-US" sz="2400" b="1" dirty="0">
                <a:latin typeface="Abadi" panose="020B0604020104020204" pitchFamily="34" charset="0"/>
                <a:cs typeface="+mn-ea"/>
                <a:sym typeface="+mn-lt"/>
              </a:rPr>
              <a:t>）</a:t>
            </a:r>
            <a:endParaRPr lang="en-US" altLang="zh-CN" sz="2400" b="1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375058" y="2261871"/>
            <a:ext cx="4894535" cy="2485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en-US" altLang="zh-CN" b="1" dirty="0">
                <a:solidFill>
                  <a:srgbClr val="F53760"/>
                </a:solidFill>
                <a:latin typeface="Abadi" panose="020B0604020104020204" pitchFamily="34" charset="0"/>
                <a:cs typeface="+mn-ea"/>
                <a:sym typeface="+mn-lt"/>
              </a:rPr>
              <a:t>【</a:t>
            </a:r>
            <a:r>
              <a:rPr lang="zh-CN" altLang="en-US" b="1" dirty="0">
                <a:solidFill>
                  <a:srgbClr val="F53760"/>
                </a:solidFill>
                <a:latin typeface="Abadi" panose="020B0604020104020204" pitchFamily="34" charset="0"/>
                <a:cs typeface="+mn-ea"/>
                <a:sym typeface="+mn-lt"/>
              </a:rPr>
              <a:t>添</a:t>
            </a:r>
            <a:r>
              <a:rPr lang="zh-CN" altLang="zh-CN" b="1" dirty="0">
                <a:solidFill>
                  <a:srgbClr val="F53760"/>
                </a:solidFill>
                <a:latin typeface="Abadi" panose="020B0604020104020204" pitchFamily="34" charset="0"/>
                <a:cs typeface="+mn-ea"/>
                <a:sym typeface="+mn-lt"/>
              </a:rPr>
              <a:t>括号法则</a:t>
            </a:r>
            <a:r>
              <a:rPr lang="en-US" altLang="zh-CN" b="1" dirty="0">
                <a:solidFill>
                  <a:srgbClr val="F53760"/>
                </a:solidFill>
                <a:latin typeface="Abadi" panose="020B0604020104020204" pitchFamily="34" charset="0"/>
                <a:cs typeface="+mn-ea"/>
                <a:sym typeface="+mn-lt"/>
              </a:rPr>
              <a:t>】</a:t>
            </a:r>
            <a:r>
              <a:rPr lang="zh-CN" altLang="en-US" b="1" dirty="0">
                <a:solidFill>
                  <a:srgbClr val="50742F">
                    <a:lumMod val="50000"/>
                  </a:srgbClr>
                </a:solidFill>
                <a:latin typeface="Abadi" panose="020B0604020104020204" pitchFamily="34" charset="0"/>
                <a:cs typeface="+mn-ea"/>
                <a:sym typeface="+mn-lt"/>
              </a:rPr>
              <a:t>添</a:t>
            </a:r>
            <a:r>
              <a:rPr lang="zh-CN" altLang="zh-CN" b="1" dirty="0">
                <a:solidFill>
                  <a:srgbClr val="50742F">
                    <a:lumMod val="50000"/>
                  </a:srgbClr>
                </a:solidFill>
                <a:latin typeface="Abadi" panose="020B0604020104020204" pitchFamily="34" charset="0"/>
                <a:cs typeface="+mn-ea"/>
                <a:sym typeface="+mn-lt"/>
              </a:rPr>
              <a:t>括号时，</a:t>
            </a:r>
            <a:endParaRPr lang="en-US" altLang="zh-CN" b="1" dirty="0">
              <a:solidFill>
                <a:srgbClr val="50742F">
                  <a:lumMod val="50000"/>
                </a:srgbClr>
              </a:solidFill>
              <a:latin typeface="Abadi" panose="020B0604020104020204" pitchFamily="34" charset="0"/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en-US" altLang="zh-CN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1</a:t>
            </a:r>
            <a:r>
              <a:rPr lang="zh-CN" altLang="en-US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zh-CN" altLang="zh-CN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如果括号前是正号，</a:t>
            </a:r>
            <a:r>
              <a:rPr lang="zh-CN" altLang="en-US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添</a:t>
            </a:r>
            <a:r>
              <a:rPr lang="zh-CN" altLang="zh-CN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括号后，括号里</a:t>
            </a:r>
            <a:r>
              <a:rPr lang="zh-CN" altLang="en-US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各</a:t>
            </a:r>
            <a:r>
              <a:rPr lang="zh-CN" altLang="zh-CN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项不</a:t>
            </a:r>
            <a:r>
              <a:rPr lang="zh-CN" altLang="en-US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变号</a:t>
            </a:r>
            <a:r>
              <a:rPr lang="zh-CN" altLang="zh-CN" b="1" dirty="0">
                <a:solidFill>
                  <a:srgbClr val="50742F">
                    <a:lumMod val="50000"/>
                  </a:srgbClr>
                </a:solidFill>
                <a:latin typeface="Abadi" panose="020B0604020104020204" pitchFamily="34" charset="0"/>
                <a:cs typeface="+mn-ea"/>
                <a:sym typeface="+mn-lt"/>
              </a:rPr>
              <a:t>；</a:t>
            </a:r>
            <a:endParaRPr lang="en-US" altLang="zh-CN" b="1" dirty="0">
              <a:solidFill>
                <a:srgbClr val="50742F">
                  <a:lumMod val="50000"/>
                </a:srgbClr>
              </a:solidFill>
              <a:latin typeface="Abadi" panose="020B0604020104020204" pitchFamily="34" charset="0"/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en-US" altLang="zh-CN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2</a:t>
            </a:r>
            <a:r>
              <a:rPr lang="zh-CN" altLang="en-US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）</a:t>
            </a:r>
            <a:r>
              <a:rPr lang="zh-CN" altLang="zh-CN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如果括号前是负号，</a:t>
            </a:r>
            <a:r>
              <a:rPr lang="zh-CN" altLang="en-US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添</a:t>
            </a:r>
            <a:r>
              <a:rPr lang="zh-CN" altLang="zh-CN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括号后，括号里的各项都变</a:t>
            </a:r>
            <a:r>
              <a:rPr lang="zh-CN" altLang="en-US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号</a:t>
            </a:r>
            <a:r>
              <a:rPr lang="en-US" altLang="zh-CN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.</a:t>
            </a:r>
            <a:endParaRPr lang="zh-CN" altLang="zh-CN" b="1" dirty="0">
              <a:solidFill>
                <a:srgbClr val="FF0000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135805" y="5084961"/>
            <a:ext cx="3373039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1865" b="1" dirty="0">
                <a:solidFill>
                  <a:srgbClr val="F53760"/>
                </a:solidFill>
                <a:latin typeface="Abadi" panose="020B0604020104020204" pitchFamily="34" charset="0"/>
                <a:cs typeface="+mn-ea"/>
                <a:sym typeface="+mn-lt"/>
              </a:rPr>
              <a:t>遇“加”不变，遇“减”都变</a:t>
            </a:r>
            <a:endParaRPr lang="zh-CN" altLang="en-US" dirty="0">
              <a:solidFill>
                <a:prstClr val="black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533258" y="573045"/>
            <a:ext cx="980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latin typeface="Abadi" panose="020B0604020104020204" pitchFamily="34" charset="0"/>
                <a:cs typeface="+mn-ea"/>
                <a:sym typeface="+mn-lt"/>
              </a:rPr>
              <a:t>探索添括号法则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023202" y="1483826"/>
            <a:ext cx="9696451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85800" indent="-685800" defTabSz="914400">
              <a:spcBef>
                <a:spcPct val="50000"/>
              </a:spcBef>
              <a:buFontTx/>
              <a:buAutoNum type="arabicParenBoth"/>
            </a:pPr>
            <a:r>
              <a:rPr lang="en-US" altLang="zh-CN" sz="2800" b="1" dirty="0">
                <a:latin typeface="Abadi" panose="020B0604020104020204" pitchFamily="34" charset="0"/>
                <a:cs typeface="+mn-ea"/>
                <a:sym typeface="+mn-lt"/>
              </a:rPr>
              <a:t>( </a:t>
            </a:r>
            <a:r>
              <a:rPr lang="en-US" altLang="zh-CN" sz="2800" b="1" i="1" dirty="0">
                <a:latin typeface="Abadi" panose="020B0604020104020204" pitchFamily="34" charset="0"/>
                <a:cs typeface="+mn-ea"/>
                <a:sym typeface="+mn-lt"/>
              </a:rPr>
              <a:t>x</a:t>
            </a:r>
            <a:r>
              <a:rPr lang="en-US" altLang="zh-CN" sz="2800" b="1" dirty="0">
                <a:latin typeface="Abadi" panose="020B0604020104020204" pitchFamily="34" charset="0"/>
                <a:cs typeface="+mn-ea"/>
                <a:sym typeface="+mn-lt"/>
              </a:rPr>
              <a:t> +2</a:t>
            </a:r>
            <a:r>
              <a:rPr lang="en-US" altLang="zh-CN" sz="2800" b="1" i="1" dirty="0">
                <a:latin typeface="Abadi" panose="020B0604020104020204" pitchFamily="34" charset="0"/>
                <a:cs typeface="+mn-ea"/>
                <a:sym typeface="+mn-lt"/>
              </a:rPr>
              <a:t>y</a:t>
            </a:r>
            <a:r>
              <a:rPr lang="en-US" altLang="zh-CN" sz="2800" b="1" dirty="0">
                <a:latin typeface="Abadi" panose="020B0604020104020204" pitchFamily="34" charset="0"/>
                <a:cs typeface="+mn-ea"/>
                <a:sym typeface="+mn-lt"/>
              </a:rPr>
              <a:t>-3) (</a:t>
            </a:r>
            <a:r>
              <a:rPr lang="en-US" altLang="zh-CN" sz="2800" b="1" i="1" dirty="0">
                <a:latin typeface="Abadi" panose="020B0604020104020204" pitchFamily="34" charset="0"/>
                <a:cs typeface="+mn-ea"/>
                <a:sym typeface="+mn-lt"/>
              </a:rPr>
              <a:t>x</a:t>
            </a:r>
            <a:r>
              <a:rPr lang="en-US" altLang="zh-CN" sz="2800" b="1" dirty="0">
                <a:latin typeface="Abadi" panose="020B0604020104020204" pitchFamily="34" charset="0"/>
                <a:cs typeface="+mn-ea"/>
                <a:sym typeface="+mn-lt"/>
              </a:rPr>
              <a:t>- 2</a:t>
            </a:r>
            <a:r>
              <a:rPr lang="en-US" altLang="zh-CN" sz="2800" b="1" i="1" dirty="0">
                <a:latin typeface="Abadi" panose="020B0604020104020204" pitchFamily="34" charset="0"/>
                <a:cs typeface="+mn-ea"/>
                <a:sym typeface="+mn-lt"/>
              </a:rPr>
              <a:t>y</a:t>
            </a:r>
            <a:r>
              <a:rPr lang="en-US" altLang="zh-CN" sz="2800" b="1" dirty="0">
                <a:latin typeface="Abadi" panose="020B0604020104020204" pitchFamily="34" charset="0"/>
                <a:cs typeface="+mn-ea"/>
                <a:sym typeface="+mn-lt"/>
              </a:rPr>
              <a:t> +3)          </a:t>
            </a:r>
          </a:p>
          <a:p>
            <a:pPr marL="685800" indent="-685800" defTabSz="914400">
              <a:spcBef>
                <a:spcPct val="50000"/>
              </a:spcBef>
              <a:buFontTx/>
              <a:buAutoNum type="arabicParenBoth"/>
            </a:pPr>
            <a:r>
              <a:rPr lang="en-US" altLang="zh-CN" sz="2800" b="1" dirty="0">
                <a:latin typeface="Abadi" panose="020B0604020104020204" pitchFamily="34" charset="0"/>
                <a:cs typeface="+mn-ea"/>
                <a:sym typeface="+mn-lt"/>
              </a:rPr>
              <a:t>(</a:t>
            </a:r>
            <a:r>
              <a:rPr lang="en-US" altLang="zh-CN" sz="2800" b="1" i="1" dirty="0">
                <a:latin typeface="Abadi" panose="020B0604020104020204" pitchFamily="34" charset="0"/>
                <a:cs typeface="+mn-ea"/>
                <a:sym typeface="+mn-lt"/>
              </a:rPr>
              <a:t>a</a:t>
            </a:r>
            <a:r>
              <a:rPr lang="en-US" altLang="zh-CN" sz="2800" b="1" dirty="0">
                <a:latin typeface="Abadi" panose="020B0604020104020204" pitchFamily="34" charset="0"/>
                <a:cs typeface="+mn-ea"/>
                <a:sym typeface="+mn-lt"/>
              </a:rPr>
              <a:t> + </a:t>
            </a:r>
            <a:r>
              <a:rPr lang="en-US" altLang="zh-CN" sz="2800" b="1" i="1" dirty="0">
                <a:latin typeface="Abadi" panose="020B0604020104020204" pitchFamily="34" charset="0"/>
                <a:cs typeface="+mn-ea"/>
                <a:sym typeface="+mn-lt"/>
              </a:rPr>
              <a:t>b</a:t>
            </a:r>
            <a:r>
              <a:rPr lang="en-US" altLang="zh-CN" sz="2800" b="1" dirty="0">
                <a:latin typeface="Abadi" panose="020B0604020104020204" pitchFamily="34" charset="0"/>
                <a:cs typeface="+mn-ea"/>
                <a:sym typeface="+mn-lt"/>
              </a:rPr>
              <a:t> </a:t>
            </a:r>
            <a:r>
              <a:rPr lang="en-US" altLang="zh-CN" sz="2800" b="1" i="1" dirty="0">
                <a:latin typeface="Abadi" panose="020B0604020104020204" pitchFamily="34" charset="0"/>
                <a:cs typeface="+mn-ea"/>
                <a:sym typeface="+mn-lt"/>
              </a:rPr>
              <a:t>+c</a:t>
            </a:r>
            <a:r>
              <a:rPr lang="en-US" altLang="zh-CN" sz="2800" b="1" dirty="0">
                <a:latin typeface="Abadi" panose="020B0604020104020204" pitchFamily="34" charset="0"/>
                <a:cs typeface="+mn-ea"/>
                <a:sym typeface="+mn-lt"/>
              </a:rPr>
              <a:t> ) </a:t>
            </a:r>
            <a:r>
              <a:rPr lang="en-US" altLang="zh-CN" sz="2800" b="1" baseline="30000" dirty="0">
                <a:latin typeface="Abadi" panose="020B0604020104020204" pitchFamily="34" charset="0"/>
                <a:cs typeface="+mn-ea"/>
                <a:sym typeface="+mn-lt"/>
              </a:rPr>
              <a:t>2</a:t>
            </a:r>
            <a:endParaRPr lang="en-US" altLang="zh-CN" sz="2800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27953" y="2653377"/>
            <a:ext cx="4895850" cy="3443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 defTabSz="914400">
              <a:lnSpc>
                <a:spcPct val="200000"/>
              </a:lnSpc>
            </a:pPr>
            <a:r>
              <a:rPr lang="zh-CN" altLang="en-US" sz="28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解</a:t>
            </a:r>
            <a:r>
              <a:rPr lang="en-US" altLang="zh-CN" sz="28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:</a:t>
            </a:r>
            <a:r>
              <a:rPr lang="en-US" altLang="zh-CN" sz="32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(1) ( 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x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+2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y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-3) (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x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- 2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y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+3)</a:t>
            </a:r>
          </a:p>
          <a:p>
            <a:pPr marL="457200" indent="-457200" defTabSz="914400">
              <a:lnSpc>
                <a:spcPct val="200000"/>
              </a:lnSpc>
            </a:pP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     = [ 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x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+ (2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y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– 3 )] [ 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x-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(2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y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-3) ]</a:t>
            </a:r>
          </a:p>
          <a:p>
            <a:pPr marL="457200" indent="-457200" defTabSz="914400">
              <a:lnSpc>
                <a:spcPct val="200000"/>
              </a:lnSpc>
            </a:pP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     = 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x</a:t>
            </a:r>
            <a:r>
              <a:rPr lang="en-US" altLang="zh-CN" sz="2000" b="1" baseline="30000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2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- (2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y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- 3)</a:t>
            </a:r>
            <a:r>
              <a:rPr lang="en-US" altLang="zh-CN" sz="2000" b="1" baseline="30000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2</a:t>
            </a:r>
          </a:p>
          <a:p>
            <a:pPr marL="457200" indent="-457200" defTabSz="914400">
              <a:lnSpc>
                <a:spcPct val="200000"/>
              </a:lnSpc>
            </a:pP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     = 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x</a:t>
            </a:r>
            <a:r>
              <a:rPr lang="en-US" altLang="zh-CN" sz="2000" b="1" baseline="30000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2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- ( 4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y</a:t>
            </a:r>
            <a:r>
              <a:rPr lang="en-US" altLang="zh-CN" sz="2000" b="1" baseline="30000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2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-12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y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+9)</a:t>
            </a:r>
          </a:p>
          <a:p>
            <a:pPr marL="457200" indent="-457200" defTabSz="914400">
              <a:lnSpc>
                <a:spcPct val="200000"/>
              </a:lnSpc>
            </a:pP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     = 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x</a:t>
            </a:r>
            <a:r>
              <a:rPr lang="en-US" altLang="zh-CN" sz="2000" b="1" baseline="30000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2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-4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y</a:t>
            </a:r>
            <a:r>
              <a:rPr lang="en-US" altLang="zh-CN" sz="2000" b="1" baseline="30000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2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+12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y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-9.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823803" y="3022709"/>
            <a:ext cx="4767997" cy="307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 defTabSz="914400">
              <a:lnSpc>
                <a:spcPct val="200000"/>
              </a:lnSpc>
              <a:buFontTx/>
              <a:buAutoNum type="arabicParenBoth" startAt="2"/>
            </a:pP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(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a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+ 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b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+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c 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) </a:t>
            </a:r>
            <a:r>
              <a:rPr lang="en-US" altLang="zh-CN" sz="2000" b="1" baseline="30000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2</a:t>
            </a:r>
          </a:p>
          <a:p>
            <a:pPr marL="457200" indent="-457200" defTabSz="914400">
              <a:lnSpc>
                <a:spcPct val="200000"/>
              </a:lnSpc>
            </a:pP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  = [ (</a:t>
            </a:r>
            <a:r>
              <a:rPr lang="en-US" altLang="zh-CN" sz="2000" b="1" i="1" dirty="0" err="1">
                <a:latin typeface="Abadi" panose="020B0604020104020204" pitchFamily="34" charset="0"/>
                <a:ea typeface="+mn-ea"/>
                <a:cs typeface="+mn-ea"/>
                <a:sym typeface="+mn-lt"/>
              </a:rPr>
              <a:t>a</a:t>
            </a:r>
            <a:r>
              <a:rPr lang="en-US" altLang="zh-CN" sz="2000" b="1" dirty="0" err="1">
                <a:latin typeface="Abadi" panose="020B0604020104020204" pitchFamily="34" charset="0"/>
                <a:ea typeface="+mn-ea"/>
                <a:cs typeface="+mn-ea"/>
                <a:sym typeface="+mn-lt"/>
              </a:rPr>
              <a:t>+</a:t>
            </a:r>
            <a:r>
              <a:rPr lang="en-US" altLang="zh-CN" sz="2000" b="1" i="1" dirty="0" err="1">
                <a:latin typeface="Abadi" panose="020B0604020104020204" pitchFamily="34" charset="0"/>
                <a:ea typeface="+mn-ea"/>
                <a:cs typeface="+mn-ea"/>
                <a:sym typeface="+mn-lt"/>
              </a:rPr>
              <a:t>b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) +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c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]</a:t>
            </a:r>
            <a:r>
              <a:rPr lang="en-US" altLang="zh-CN" sz="2000" b="1" baseline="30000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2</a:t>
            </a:r>
          </a:p>
          <a:p>
            <a:pPr marL="457200" indent="-457200" defTabSz="914400">
              <a:lnSpc>
                <a:spcPct val="200000"/>
              </a:lnSpc>
            </a:pP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  = (</a:t>
            </a:r>
            <a:r>
              <a:rPr lang="en-US" altLang="zh-CN" sz="2000" b="1" i="1" dirty="0" err="1">
                <a:latin typeface="Abadi" panose="020B0604020104020204" pitchFamily="34" charset="0"/>
                <a:ea typeface="+mn-ea"/>
                <a:cs typeface="+mn-ea"/>
                <a:sym typeface="+mn-lt"/>
              </a:rPr>
              <a:t>a</a:t>
            </a:r>
            <a:r>
              <a:rPr lang="en-US" altLang="zh-CN" sz="2000" b="1" dirty="0" err="1">
                <a:latin typeface="Abadi" panose="020B0604020104020204" pitchFamily="34" charset="0"/>
                <a:ea typeface="+mn-ea"/>
                <a:cs typeface="+mn-ea"/>
                <a:sym typeface="+mn-lt"/>
              </a:rPr>
              <a:t>+</a:t>
            </a:r>
            <a:r>
              <a:rPr lang="en-US" altLang="zh-CN" sz="2000" b="1" i="1" dirty="0" err="1">
                <a:latin typeface="Abadi" panose="020B0604020104020204" pitchFamily="34" charset="0"/>
                <a:ea typeface="+mn-ea"/>
                <a:cs typeface="+mn-ea"/>
                <a:sym typeface="+mn-lt"/>
              </a:rPr>
              <a:t>b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)</a:t>
            </a:r>
            <a:r>
              <a:rPr lang="en-US" altLang="zh-CN" sz="2000" b="1" baseline="30000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2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+2 (</a:t>
            </a:r>
            <a:r>
              <a:rPr lang="en-US" altLang="zh-CN" sz="2000" b="1" i="1" dirty="0" err="1">
                <a:latin typeface="Abadi" panose="020B0604020104020204" pitchFamily="34" charset="0"/>
                <a:ea typeface="+mn-ea"/>
                <a:cs typeface="+mn-ea"/>
                <a:sym typeface="+mn-lt"/>
              </a:rPr>
              <a:t>a</a:t>
            </a:r>
            <a:r>
              <a:rPr lang="en-US" altLang="zh-CN" sz="2000" b="1" dirty="0" err="1">
                <a:latin typeface="Abadi" panose="020B0604020104020204" pitchFamily="34" charset="0"/>
                <a:ea typeface="+mn-ea"/>
                <a:cs typeface="+mn-ea"/>
                <a:sym typeface="+mn-lt"/>
              </a:rPr>
              <a:t>+</a:t>
            </a:r>
            <a:r>
              <a:rPr lang="en-US" altLang="zh-CN" sz="2000" b="1" i="1" dirty="0" err="1">
                <a:latin typeface="Abadi" panose="020B0604020104020204" pitchFamily="34" charset="0"/>
                <a:ea typeface="+mn-ea"/>
                <a:cs typeface="+mn-ea"/>
                <a:sym typeface="+mn-lt"/>
              </a:rPr>
              <a:t>b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)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c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+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c</a:t>
            </a:r>
            <a:r>
              <a:rPr lang="en-US" altLang="zh-CN" sz="2000" b="1" baseline="30000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2</a:t>
            </a:r>
          </a:p>
          <a:p>
            <a:pPr marL="457200" indent="-457200" defTabSz="914400">
              <a:lnSpc>
                <a:spcPct val="200000"/>
              </a:lnSpc>
            </a:pP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  = 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a</a:t>
            </a:r>
            <a:r>
              <a:rPr lang="en-US" altLang="zh-CN" sz="2000" b="1" baseline="30000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2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+2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ab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+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b</a:t>
            </a:r>
            <a:r>
              <a:rPr lang="en-US" altLang="zh-CN" sz="2000" b="1" baseline="30000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2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+2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ac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+2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bc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+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c</a:t>
            </a:r>
            <a:r>
              <a:rPr lang="en-US" altLang="zh-CN" sz="2000" b="1" baseline="30000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2</a:t>
            </a:r>
          </a:p>
          <a:p>
            <a:pPr marL="457200" indent="-457200" defTabSz="914400">
              <a:lnSpc>
                <a:spcPct val="200000"/>
              </a:lnSpc>
            </a:pP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  = 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a</a:t>
            </a:r>
            <a:r>
              <a:rPr lang="en-US" altLang="zh-CN" sz="2000" b="1" baseline="30000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2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+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b</a:t>
            </a:r>
            <a:r>
              <a:rPr lang="en-US" altLang="zh-CN" sz="2000" b="1" baseline="30000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2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+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c</a:t>
            </a:r>
            <a:r>
              <a:rPr lang="en-US" altLang="zh-CN" sz="2000" b="1" baseline="30000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2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+2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ab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+2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bc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 +2</a:t>
            </a:r>
            <a:r>
              <a:rPr lang="en-US" altLang="zh-CN" sz="2000" b="1" i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ac</a:t>
            </a:r>
            <a:r>
              <a:rPr lang="en-US" altLang="zh-CN" sz="2000" b="1" dirty="0">
                <a:latin typeface="Abadi" panose="020B0604020104020204" pitchFamily="34" charset="0"/>
                <a:ea typeface="+mn-ea"/>
                <a:cs typeface="+mn-ea"/>
                <a:sym typeface="+mn-lt"/>
              </a:rPr>
              <a:t>.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533258" y="573045"/>
            <a:ext cx="980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latin typeface="Abadi" panose="020B0604020104020204" pitchFamily="34" charset="0"/>
                <a:cs typeface="+mn-ea"/>
                <a:sym typeface="+mn-lt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1014546" y="1189531"/>
                <a:ext cx="5800049" cy="9646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665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1</a:t>
                </a:r>
                <a:r>
                  <a:rPr lang="zh-CN" altLang="zh-CN" sz="2665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．若</a:t>
                </a:r>
                <a:r>
                  <a:rPr lang="en-US" altLang="zh-CN" sz="2665" i="1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a</a:t>
                </a:r>
                <a:r>
                  <a:rPr lang="en-US" altLang="zh-CN" sz="2665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665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5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665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altLang="zh-CN" sz="2665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=7</a:t>
                </a:r>
                <a:r>
                  <a:rPr lang="zh-CN" altLang="zh-CN" sz="2665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，则</a:t>
                </a:r>
                <a:r>
                  <a:rPr lang="en-US" altLang="zh-CN" sz="2665" i="1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a</a:t>
                </a:r>
                <a:r>
                  <a:rPr lang="en-US" altLang="zh-CN" sz="2665" kern="100" baseline="300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2 </a:t>
                </a:r>
                <a:r>
                  <a:rPr lang="en-US" altLang="zh-CN" sz="2665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665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5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zh-CN" altLang="zh-CN" sz="2665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2665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CN" sz="2665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altLang="zh-CN" sz="2665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 ______ </a:t>
                </a:r>
                <a:r>
                  <a:rPr lang="zh-CN" altLang="zh-CN" sz="2665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．</a:t>
                </a:r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546" y="1189531"/>
                <a:ext cx="5800049" cy="964623"/>
              </a:xfrm>
              <a:prstGeom prst="rect">
                <a:avLst/>
              </a:prstGeom>
              <a:blipFill rotWithShape="1">
                <a:blip r:embed="rId3"/>
                <a:stretch>
                  <a:fillRect l="-8" t="-4034" r="7" b="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1313029" y="2221128"/>
                <a:ext cx="6096000" cy="399109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4400" fontAlgn="ctr">
                  <a:lnSpc>
                    <a:spcPct val="20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【详解】</a:t>
                </a:r>
              </a:p>
              <a:p>
                <a:pPr defTabSz="914400" fontAlgn="ctr">
                  <a:lnSpc>
                    <a:spcPct val="20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解：</a:t>
                </a:r>
                <a:r>
                  <a:rPr lang="en-US" altLang="zh-CN" sz="20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∵</a:t>
                </a:r>
                <a:r>
                  <a:rPr lang="en-US" altLang="zh-CN" sz="2000" i="1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a</a:t>
                </a:r>
                <a:r>
                  <a:rPr lang="en-US" altLang="zh-CN" sz="20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altLang="zh-CN" sz="20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=7</a:t>
                </a:r>
                <a:r>
                  <a:rPr lang="zh-CN" altLang="zh-CN" sz="20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， </a:t>
                </a:r>
              </a:p>
              <a:p>
                <a:pPr defTabSz="914400" fontAlgn="ctr">
                  <a:lnSpc>
                    <a:spcPct val="200000"/>
                  </a:lnSpc>
                </a:pPr>
                <a:r>
                  <a:rPr lang="en-US" altLang="zh-CN" sz="20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∴</a:t>
                </a:r>
                <a:r>
                  <a:rPr lang="zh-CN" altLang="zh-CN" sz="20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（</a:t>
                </a:r>
                <a:r>
                  <a:rPr lang="en-US" altLang="zh-CN" sz="20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a+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den>
                    </m:f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）</a:t>
                </a:r>
                <a:r>
                  <a:rPr lang="en-US" altLang="zh-CN" sz="2000" kern="100" baseline="30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2</a:t>
                </a:r>
                <a:r>
                  <a:rPr lang="en-US" altLang="zh-CN" sz="20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=49</a:t>
                </a:r>
                <a:r>
                  <a:rPr lang="zh-CN" altLang="zh-CN" sz="20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，即</a:t>
                </a:r>
                <a:r>
                  <a:rPr lang="en-US" altLang="zh-CN" sz="20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a</a:t>
                </a:r>
                <a:r>
                  <a:rPr lang="en-US" altLang="zh-CN" sz="2000" kern="100" baseline="30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2</a:t>
                </a:r>
                <a:r>
                  <a:rPr lang="en-US" altLang="zh-CN" sz="20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+2+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altLang="zh-CN" sz="20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=49</a:t>
                </a:r>
                <a:r>
                  <a:rPr lang="zh-CN" altLang="zh-CN" sz="20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， </a:t>
                </a:r>
              </a:p>
              <a:p>
                <a:pPr defTabSz="914400" fontAlgn="ctr">
                  <a:lnSpc>
                    <a:spcPct val="200000"/>
                  </a:lnSpc>
                </a:pPr>
                <a:r>
                  <a:rPr lang="en-US" altLang="zh-CN" sz="20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∴a</a:t>
                </a:r>
                <a:r>
                  <a:rPr lang="en-US" altLang="zh-CN" sz="2000" kern="100" baseline="30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2</a:t>
                </a:r>
                <a:r>
                  <a:rPr lang="en-US" altLang="zh-CN" sz="20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altLang="zh-CN" sz="20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=47</a:t>
                </a:r>
                <a:r>
                  <a:rPr lang="zh-CN" altLang="zh-CN" sz="20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</a:p>
              <a:p>
                <a:pPr defTabSz="914400" fontAlgn="ctr">
                  <a:lnSpc>
                    <a:spcPct val="20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故答案是：</a:t>
                </a:r>
                <a:r>
                  <a:rPr lang="en-US" altLang="zh-CN" sz="20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47</a:t>
                </a:r>
                <a:r>
                  <a:rPr lang="zh-CN" altLang="zh-CN" sz="16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．</a:t>
                </a:r>
                <a:endParaRPr lang="zh-CN" altLang="zh-CN" sz="1200" kern="1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029" y="2221128"/>
                <a:ext cx="6096000" cy="3991093"/>
              </a:xfrm>
              <a:prstGeom prst="rect">
                <a:avLst/>
              </a:prstGeom>
              <a:blipFill rotWithShape="1">
                <a:blip r:embed="rId4"/>
                <a:stretch>
                  <a:fillRect l="-8" t="-13" r="8" b="-40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矩形 11"/>
          <p:cNvSpPr/>
          <p:nvPr/>
        </p:nvSpPr>
        <p:spPr>
          <a:xfrm>
            <a:off x="5285933" y="1520197"/>
            <a:ext cx="5565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400" kern="100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47</a:t>
            </a:r>
            <a:endParaRPr lang="zh-CN" altLang="en-US" sz="2400" dirty="0">
              <a:solidFill>
                <a:prstClr val="black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533258" y="573045"/>
            <a:ext cx="980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latin typeface="Abadi" panose="020B0604020104020204" pitchFamily="34" charset="0"/>
                <a:cs typeface="+mn-ea"/>
                <a:sym typeface="+mn-lt"/>
              </a:rPr>
              <a:t>探索提高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1096135" y="1315684"/>
                <a:ext cx="9025764" cy="10892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665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2</a:t>
                </a:r>
                <a:r>
                  <a:rPr lang="zh-CN" altLang="zh-CN" sz="2665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．若</a:t>
                </a:r>
                <a14:m>
                  <m:oMath xmlns:m="http://schemas.openxmlformats.org/officeDocument/2006/math">
                    <m:r>
                      <a:rPr lang="en-US" altLang="zh-CN" sz="2665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</m:t>
                    </m:r>
                    <m:r>
                      <a:rPr lang="en-US" altLang="zh-CN" sz="2665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r>
                      <a:rPr lang="en-US" altLang="zh-CN" sz="2665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𝑏</m:t>
                    </m:r>
                    <m:r>
                      <a:rPr lang="en-US" altLang="zh-CN" sz="2665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=7</m:t>
                    </m:r>
                  </m:oMath>
                </a14:m>
                <a:r>
                  <a:rPr lang="zh-CN" altLang="zh-CN" sz="2665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665" kern="1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ab</m:t>
                    </m:r>
                    <m:r>
                      <a:rPr lang="en-US" altLang="zh-CN" sz="2665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=12</m:t>
                    </m:r>
                  </m:oMath>
                </a14:m>
                <a:r>
                  <a:rPr lang="zh-CN" altLang="zh-CN" sz="2665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，则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665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zh-CN" altLang="zh-CN" sz="2665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2665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CN" sz="2665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sz="2665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sSup>
                          <m:sSupPr>
                            <m:ctrlPr>
                              <a:rPr lang="zh-CN" altLang="zh-CN" sz="2665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2665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𝑏</m:t>
                            </m:r>
                          </m:e>
                          <m:sup>
                            <m:r>
                              <a:rPr lang="en-US" altLang="zh-CN" sz="2665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m:rPr>
                            <m:nor/>
                          </m:rPr>
                          <a:rPr lang="en-US" altLang="zh-CN" sz="2665" kern="100">
                            <a:solidFill>
                              <a:prstClr val="black"/>
                            </a:solidFill>
                            <a:latin typeface="Abadi" panose="020B0604020104020204" pitchFamily="34" charset="0"/>
                            <a:cs typeface="+mn-ea"/>
                            <a:sym typeface="+mn-lt"/>
                          </a:rPr>
                          <m:t>ab</m:t>
                        </m:r>
                      </m:den>
                    </m:f>
                  </m:oMath>
                </a14:m>
                <a:r>
                  <a:rPr lang="zh-CN" altLang="zh-CN" sz="2665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的值为</a:t>
                </a:r>
                <a:r>
                  <a:rPr lang="en-US" altLang="zh-CN" sz="2665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______</a:t>
                </a:r>
                <a:r>
                  <a:rPr lang="zh-CN" altLang="zh-CN" sz="2665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．</a:t>
                </a: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6135" y="1315684"/>
                <a:ext cx="9025764" cy="1089273"/>
              </a:xfrm>
              <a:prstGeom prst="rect">
                <a:avLst/>
              </a:prstGeom>
              <a:blipFill rotWithShape="1">
                <a:blip r:embed="rId3"/>
                <a:stretch>
                  <a:fillRect l="-1" t="-55" r="7" b="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1261533" y="2439710"/>
                <a:ext cx="6096000" cy="370928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【详解】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原式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  <m:sSup>
                          <m:sSupPr>
                            <m:ctrlPr>
                              <a:rPr lang="zh-CN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zh-CN" altLang="en-US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ab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kern="100">
                            <a:solidFill>
                              <a:schemeClr val="tx1"/>
                            </a:solidFill>
                            <a:latin typeface="Abadi" panose="020B0604020104020204" pitchFamily="34" charset="0"/>
                            <a:cs typeface="+mn-ea"/>
                            <a:sym typeface="+mn-lt"/>
                          </a:rPr>
                          <m:t>ab</m:t>
                        </m:r>
                      </m:den>
                    </m:f>
                  </m:oMath>
                </a14:m>
                <a:r>
                  <a:rPr lang="zh-CN" altLang="zh-CN" sz="24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，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由于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𝑏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=7</m:t>
                    </m:r>
                  </m:oMath>
                </a14:m>
                <a:r>
                  <a:rPr lang="zh-CN" altLang="zh-CN" sz="24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400" kern="1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ab</m:t>
                    </m:r>
                    <m:r>
                      <a:rPr lang="en-US" altLang="zh-CN" sz="2400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=12</m:t>
                    </m:r>
                  </m:oMath>
                </a14:m>
                <a:r>
                  <a:rPr lang="zh-CN" altLang="zh-CN" sz="24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，</a:t>
                </a:r>
              </a:p>
              <a:p>
                <a:pPr defTabSz="914400" font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∴</m:t>
                    </m:r>
                  </m:oMath>
                </a14:m>
                <a:r>
                  <a:rPr lang="zh-CN" altLang="zh-CN" sz="24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原式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49</m:t>
                        </m:r>
                        <m:r>
                          <a:rPr lang="zh-CN" altLang="en-US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24</m:t>
                        </m:r>
                      </m:num>
                      <m:den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12</m:t>
                        </m:r>
                      </m:den>
                    </m:f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25</m:t>
                        </m:r>
                      </m:num>
                      <m:den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12</m:t>
                        </m:r>
                      </m:den>
                    </m:f>
                  </m:oMath>
                </a14:m>
                <a:r>
                  <a:rPr lang="zh-CN" altLang="zh-CN" sz="24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，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故答案为：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25</m:t>
                        </m:r>
                      </m:num>
                      <m:den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12</m:t>
                        </m:r>
                      </m:den>
                    </m:f>
                  </m:oMath>
                </a14:m>
                <a:r>
                  <a:rPr lang="zh-CN" altLang="zh-CN" sz="24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．</a:t>
                </a: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1533" y="2439710"/>
                <a:ext cx="6096000" cy="3709285"/>
              </a:xfrm>
              <a:prstGeom prst="rect">
                <a:avLst/>
              </a:prstGeom>
              <a:blipFill rotWithShape="1">
                <a:blip r:embed="rId4"/>
                <a:stretch>
                  <a:fillRect l="-7" t="-1" r="7" b="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7633992" y="1455384"/>
                <a:ext cx="522900" cy="6356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zh-CN" sz="1865" i="1" kern="1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1865" i="1" kern="1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25</m:t>
                          </m:r>
                        </m:num>
                        <m:den>
                          <m:r>
                            <a:rPr lang="en-US" altLang="zh-CN" sz="1865" i="1" kern="1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zh-CN" altLang="en-US" dirty="0">
                  <a:solidFill>
                    <a:prstClr val="black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3992" y="1455384"/>
                <a:ext cx="522900" cy="635623"/>
              </a:xfrm>
              <a:prstGeom prst="rect">
                <a:avLst/>
              </a:prstGeom>
              <a:blipFill rotWithShape="1">
                <a:blip r:embed="rId5"/>
                <a:stretch>
                  <a:fillRect l="-4" t="-94" r="61" b="9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/>
          <p:cNvSpPr txBox="1"/>
          <p:nvPr/>
        </p:nvSpPr>
        <p:spPr>
          <a:xfrm>
            <a:off x="1533258" y="573045"/>
            <a:ext cx="980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latin typeface="Abadi" panose="020B0604020104020204" pitchFamily="34" charset="0"/>
                <a:cs typeface="+mn-ea"/>
                <a:sym typeface="+mn-lt"/>
              </a:rPr>
              <a:t>探索提高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94795" y="1171531"/>
            <a:ext cx="1168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defTabSz="914400" fontAlgn="ctr">
              <a:lnSpc>
                <a:spcPct val="150000"/>
              </a:lnSpc>
            </a:pPr>
            <a:r>
              <a:rPr lang="en-US" altLang="zh-CN" sz="2400" kern="1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3</a:t>
            </a:r>
            <a:r>
              <a:rPr lang="zh-CN" altLang="zh-CN" sz="2400" kern="1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．若</a:t>
            </a:r>
            <a:r>
              <a:rPr lang="en-US" altLang="zh-CN" sz="2400" kern="1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a=2009x+2007</a:t>
            </a:r>
            <a:r>
              <a:rPr lang="zh-CN" altLang="zh-CN" sz="2400" kern="1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，</a:t>
            </a:r>
            <a:r>
              <a:rPr lang="en-US" altLang="zh-CN" sz="2400" kern="1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b=2009x+2008</a:t>
            </a:r>
            <a:r>
              <a:rPr lang="zh-CN" altLang="zh-CN" sz="2400" kern="1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，</a:t>
            </a:r>
            <a:r>
              <a:rPr lang="en-US" altLang="zh-CN" sz="2400" kern="1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c=2009x+2009</a:t>
            </a:r>
            <a:r>
              <a:rPr lang="zh-CN" altLang="zh-CN" sz="2400" kern="1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，则</a:t>
            </a:r>
            <a:r>
              <a:rPr lang="en-US" altLang="zh-CN" sz="2400" kern="1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a</a:t>
            </a:r>
            <a:r>
              <a:rPr lang="en-US" altLang="zh-CN" sz="2400" kern="100" baseline="300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2</a:t>
            </a:r>
            <a:r>
              <a:rPr lang="en-US" altLang="zh-CN" sz="2400" kern="1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+b</a:t>
            </a:r>
            <a:r>
              <a:rPr lang="en-US" altLang="zh-CN" sz="2400" kern="100" baseline="300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2</a:t>
            </a:r>
            <a:r>
              <a:rPr lang="en-US" altLang="zh-CN" sz="2400" kern="1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+c</a:t>
            </a:r>
            <a:r>
              <a:rPr lang="en-US" altLang="zh-CN" sz="2400" kern="100" baseline="300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2</a:t>
            </a:r>
            <a:r>
              <a:rPr lang="zh-CN" altLang="zh-CN" sz="2400" kern="1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﹣</a:t>
            </a:r>
            <a:r>
              <a:rPr lang="en-US" altLang="zh-CN" sz="2400" kern="1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ab</a:t>
            </a:r>
            <a:r>
              <a:rPr lang="zh-CN" altLang="zh-CN" sz="2400" kern="1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﹣</a:t>
            </a:r>
            <a:r>
              <a:rPr lang="en-US" altLang="zh-CN" sz="2400" kern="100" dirty="0" err="1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bc</a:t>
            </a:r>
            <a:r>
              <a:rPr lang="zh-CN" altLang="zh-CN" sz="2400" kern="1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﹣</a:t>
            </a:r>
            <a:r>
              <a:rPr lang="en-US" altLang="zh-CN" sz="2400" kern="1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ca</a:t>
            </a:r>
            <a:r>
              <a:rPr lang="zh-CN" altLang="zh-CN" sz="2400" kern="1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的值为</a:t>
            </a:r>
            <a:r>
              <a:rPr lang="en-US" altLang="zh-CN" sz="2400" kern="1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_____</a:t>
            </a:r>
            <a:r>
              <a:rPr lang="zh-CN" altLang="zh-CN" sz="2400" kern="1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．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684199" y="2290099"/>
                <a:ext cx="8293461" cy="39299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【详解】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∵</a:t>
                </a:r>
                <a:r>
                  <a:rPr lang="en-US" altLang="zh-CN" i="1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a</a:t>
                </a:r>
                <a:r>
                  <a:rPr lang="en-US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=2009</a:t>
                </a:r>
                <a:r>
                  <a:rPr lang="en-US" altLang="zh-CN" i="1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x</a:t>
                </a:r>
                <a:r>
                  <a:rPr lang="en-US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+2007</a:t>
                </a:r>
                <a:r>
                  <a:rPr lang="zh-CN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，</a:t>
                </a:r>
                <a:r>
                  <a:rPr lang="en-US" altLang="zh-CN" i="1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b</a:t>
                </a:r>
                <a:r>
                  <a:rPr lang="en-US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=2009</a:t>
                </a:r>
                <a:r>
                  <a:rPr lang="en-US" altLang="zh-CN" i="1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x</a:t>
                </a:r>
                <a:r>
                  <a:rPr lang="en-US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+2008</a:t>
                </a:r>
                <a:r>
                  <a:rPr lang="zh-CN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，</a:t>
                </a:r>
                <a:r>
                  <a:rPr lang="en-US" altLang="zh-CN" i="1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c</a:t>
                </a:r>
                <a:r>
                  <a:rPr lang="en-US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=2009</a:t>
                </a:r>
                <a:r>
                  <a:rPr lang="en-US" altLang="zh-CN" i="1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x</a:t>
                </a:r>
                <a:r>
                  <a:rPr lang="en-US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+2009</a:t>
                </a:r>
                <a:endParaRPr lang="zh-CN" altLang="zh-CN" kern="1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∴</a:t>
                </a:r>
                <a:r>
                  <a:rPr lang="en-US" altLang="zh-CN" i="1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a</a:t>
                </a:r>
                <a:r>
                  <a:rPr lang="zh-CN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−</a:t>
                </a:r>
                <a:r>
                  <a:rPr lang="en-US" altLang="zh-CN" i="1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b</a:t>
                </a:r>
                <a:r>
                  <a:rPr lang="en-US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−</a:t>
                </a:r>
                <a:r>
                  <a:rPr lang="en-US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1</a:t>
                </a:r>
                <a:r>
                  <a:rPr lang="zh-CN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，</a:t>
                </a:r>
                <a:r>
                  <a:rPr lang="en-US" altLang="zh-CN" i="1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a</a:t>
                </a:r>
                <a:r>
                  <a:rPr lang="zh-CN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−</a:t>
                </a:r>
                <a:r>
                  <a:rPr lang="en-US" altLang="zh-CN" i="1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c</a:t>
                </a:r>
                <a:r>
                  <a:rPr lang="en-US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−</a:t>
                </a:r>
                <a:r>
                  <a:rPr lang="en-US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2</a:t>
                </a:r>
                <a:r>
                  <a:rPr lang="zh-CN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，</a:t>
                </a:r>
                <a:r>
                  <a:rPr lang="en-US" altLang="zh-CN" i="1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b</a:t>
                </a:r>
                <a:r>
                  <a:rPr lang="zh-CN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−</a:t>
                </a:r>
                <a:r>
                  <a:rPr lang="en-US" altLang="zh-CN" i="1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c</a:t>
                </a:r>
                <a:r>
                  <a:rPr lang="en-US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−</a:t>
                </a:r>
                <a:r>
                  <a:rPr lang="en-US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1</a:t>
                </a:r>
                <a:r>
                  <a:rPr lang="zh-CN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，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∴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sSup>
                      <m:sSupPr>
                        <m:ctrlPr>
                          <a:rPr lang="zh-CN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sSup>
                      <m:sSupPr>
                        <m:ctrlPr>
                          <a:rPr lang="zh-CN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𝑐</m:t>
                        </m:r>
                      </m:e>
                      <m:sup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𝑎𝑏</m:t>
                    </m:r>
                    <m:r>
                      <a:rPr lang="zh-CN" altLang="en-US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𝑏𝑐</m:t>
                    </m:r>
                    <m:r>
                      <a:rPr lang="zh-CN" altLang="en-US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𝑎𝑐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,</m:t>
                    </m:r>
                  </m:oMath>
                </a14:m>
                <a:r>
                  <a:rPr lang="en-US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:endParaRPr lang="zh-CN" altLang="zh-CN" kern="1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(2</m:t>
                    </m:r>
                    <m:sSup>
                      <m:sSupPr>
                        <m:ctrlPr>
                          <a:rPr lang="zh-CN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+2</m:t>
                    </m:r>
                    <m:sSup>
                      <m:sSupPr>
                        <m:ctrlPr>
                          <a:rPr lang="zh-CN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+2</m:t>
                    </m:r>
                    <m:sSup>
                      <m:sSupPr>
                        <m:ctrlPr>
                          <a:rPr lang="zh-CN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𝑐</m:t>
                        </m:r>
                      </m:e>
                      <m:sup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𝑎𝑏</m:t>
                    </m:r>
                    <m:r>
                      <a:rPr lang="zh-CN" altLang="en-US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𝑏𝑐</m:t>
                    </m:r>
                    <m:r>
                      <a:rPr lang="zh-CN" altLang="en-US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𝑎𝑐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),</m:t>
                    </m:r>
                  </m:oMath>
                </a14:m>
                <a:r>
                  <a:rPr lang="en-US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:endParaRPr lang="en-US" altLang="zh-CN" i="1" kern="1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(</m:t>
                    </m:r>
                    <m:sSup>
                      <m:sSupPr>
                        <m:ctrlPr>
                          <a:rPr lang="zh-CN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𝑎𝑏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sSup>
                      <m:sSupPr>
                        <m:ctrlPr>
                          <a:rPr lang="zh-CN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sSup>
                      <m:sSupPr>
                        <m:ctrlPr>
                          <a:rPr lang="zh-CN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𝑎𝑐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sSup>
                      <m:sSupPr>
                        <m:ctrlPr>
                          <a:rPr lang="zh-CN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𝑐</m:t>
                        </m:r>
                      </m:e>
                      <m:sup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sSup>
                      <m:sSupPr>
                        <m:ctrlPr>
                          <a:rPr lang="zh-CN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𝑏𝑐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sSup>
                      <m:sSupPr>
                        <m:ctrlPr>
                          <a:rPr lang="zh-CN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𝑐</m:t>
                        </m:r>
                      </m:e>
                      <m:sup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)</m:t>
                    </m:r>
                  </m:oMath>
                </a14:m>
                <a:r>
                  <a:rPr lang="en-US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:endParaRPr lang="zh-CN" altLang="zh-CN" kern="1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[(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</m:t>
                    </m:r>
                    <m:r>
                      <a:rPr lang="zh-CN" altLang="en-US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𝑏</m:t>
                    </m:r>
                    <m:sSup>
                      <m:sSupPr>
                        <m:ctrlPr>
                          <a:rPr lang="zh-CN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+(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</m:t>
                    </m:r>
                    <m:r>
                      <a:rPr lang="zh-CN" altLang="en-US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𝑐</m:t>
                    </m:r>
                    <m:sSup>
                      <m:sSupPr>
                        <m:ctrlPr>
                          <a:rPr lang="zh-CN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+(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𝑏</m:t>
                    </m:r>
                    <m:r>
                      <a:rPr lang="zh-CN" altLang="en-US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𝑐</m:t>
                    </m:r>
                    <m:sSup>
                      <m:sSupPr>
                        <m:ctrlPr>
                          <a:rPr lang="zh-CN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]=</m:t>
                    </m:r>
                    <m:f>
                      <m:fPr>
                        <m:ctrlPr>
                          <a:rPr lang="zh-CN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×[</m:t>
                    </m:r>
                    <m:sSup>
                      <m:sSupPr>
                        <m:ctrlPr>
                          <a:rPr lang="zh-CN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zh-CN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zh-CN" altLang="en-US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</m:t>
                            </m:r>
                            <m:r>
                              <a:rPr lang="en-US" altLang="zh-CN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sSup>
                      <m:sSupPr>
                        <m:ctrlPr>
                          <a:rPr lang="zh-CN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zh-CN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zh-CN" altLang="en-US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</m:t>
                            </m:r>
                            <m:r>
                              <a:rPr lang="en-US" altLang="zh-CN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e>
                        </m:d>
                      </m:e>
                      <m:sup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sSup>
                      <m:sSupPr>
                        <m:ctrlPr>
                          <a:rPr lang="zh-CN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zh-CN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zh-CN" altLang="en-US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</m:t>
                            </m:r>
                            <m:r>
                              <a:rPr lang="en-US" altLang="zh-CN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]=3.</m:t>
                    </m:r>
                  </m:oMath>
                </a14:m>
                <a:r>
                  <a:rPr lang="en-US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:endParaRPr lang="zh-CN" altLang="zh-CN" kern="1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故答案为：</a:t>
                </a:r>
                <a:r>
                  <a:rPr lang="en-US" altLang="zh-CN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3.</a:t>
                </a:r>
                <a:endParaRPr lang="zh-CN" altLang="zh-CN" kern="1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199" y="2290099"/>
                <a:ext cx="8293461" cy="3929922"/>
              </a:xfrm>
              <a:prstGeom prst="rect">
                <a:avLst/>
              </a:prstGeom>
              <a:blipFill rotWithShape="1">
                <a:blip r:embed="rId3"/>
                <a:stretch>
                  <a:fillRect l="-4" t="-7" b="-338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矩形 6"/>
          <p:cNvSpPr/>
          <p:nvPr/>
        </p:nvSpPr>
        <p:spPr>
          <a:xfrm>
            <a:off x="4830930" y="1879417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400" kern="100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3</a:t>
            </a:r>
            <a:endParaRPr lang="zh-CN" altLang="en-US" sz="2400" dirty="0">
              <a:solidFill>
                <a:prstClr val="black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533258" y="573045"/>
            <a:ext cx="980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latin typeface="Abadi" panose="020B0604020104020204" pitchFamily="34" charset="0"/>
                <a:cs typeface="+mn-ea"/>
                <a:sym typeface="+mn-lt"/>
              </a:rPr>
              <a:t>探索提高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804333" y="1293243"/>
                <a:ext cx="11489267" cy="1212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400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4</a:t>
                </a:r>
                <a:r>
                  <a:rPr lang="zh-CN" altLang="zh-CN" sz="2400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．若</a:t>
                </a:r>
                <a:r>
                  <a:rPr lang="en-US" altLang="zh-CN" sz="2400" kern="100" dirty="0" err="1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a,b,c</a:t>
                </a:r>
                <a:r>
                  <a:rPr lang="zh-CN" altLang="zh-CN" sz="2400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是</a:t>
                </a:r>
                <a:r>
                  <a:rPr lang="en-US" altLang="zh-CN" sz="2400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△ABC</a:t>
                </a:r>
                <a:r>
                  <a:rPr lang="zh-CN" altLang="zh-CN" sz="2400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的三边，且满足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𝑐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6</m:t>
                    </m:r>
                    <m:r>
                      <a:rPr lang="en-US" altLang="zh-CN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</m:t>
                    </m:r>
                    <m:r>
                      <a:rPr lang="zh-CN" altLang="en-US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8</m:t>
                    </m:r>
                    <m:r>
                      <a:rPr lang="en-US" altLang="zh-CN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𝑏</m:t>
                    </m:r>
                    <m:r>
                      <a:rPr lang="zh-CN" altLang="en-US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10</m:t>
                    </m:r>
                    <m:r>
                      <a:rPr lang="en-US" altLang="zh-CN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𝑐</m:t>
                    </m:r>
                    <m:r>
                      <a:rPr lang="en-US" altLang="zh-CN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+50=0</m:t>
                    </m:r>
                  </m:oMath>
                </a14:m>
                <a:r>
                  <a:rPr lang="zh-CN" altLang="zh-CN" sz="2400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，则</a:t>
                </a:r>
                <a:r>
                  <a:rPr lang="en-US" altLang="zh-CN" sz="2400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△ABC</a:t>
                </a:r>
                <a:r>
                  <a:rPr lang="zh-CN" altLang="zh-CN" sz="2400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的周长为</a:t>
                </a:r>
                <a:r>
                  <a:rPr lang="en-US" altLang="zh-CN" sz="2400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______.</a:t>
                </a:r>
                <a:endParaRPr lang="zh-CN" altLang="zh-CN" sz="2400" kern="100" dirty="0">
                  <a:solidFill>
                    <a:prstClr val="black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333" y="1293243"/>
                <a:ext cx="11489267" cy="1212833"/>
              </a:xfrm>
              <a:prstGeom prst="rect">
                <a:avLst/>
              </a:prstGeom>
              <a:blipFill rotWithShape="1">
                <a:blip r:embed="rId3"/>
                <a:stretch>
                  <a:fillRect l="-4" t="-32" b="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804333" y="2688160"/>
                <a:ext cx="8204200" cy="3080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 fontAlgn="ctr">
                  <a:lnSpc>
                    <a:spcPct val="20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【详解】</a:t>
                </a:r>
              </a:p>
              <a:p>
                <a:pPr defTabSz="914400" fontAlgn="ctr">
                  <a:lnSpc>
                    <a:spcPct val="20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方程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𝑐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6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</m:t>
                    </m:r>
                    <m:r>
                      <a:rPr lang="zh-CN" altLang="en-US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8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𝑏</m:t>
                    </m:r>
                    <m:r>
                      <a:rPr lang="zh-CN" altLang="en-US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10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𝑐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+50=0</m:t>
                    </m:r>
                  </m:oMath>
                </a14:m>
                <a:r>
                  <a:rPr lang="zh-CN" altLang="zh-CN" sz="24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可转化为</a:t>
                </a:r>
              </a:p>
              <a:p>
                <a:pPr defTabSz="914400" fontAlgn="ctr">
                  <a:lnSpc>
                    <a:spcPct val="200000"/>
                  </a:lnSpc>
                </a:pP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(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</m:t>
                    </m:r>
                    <m:r>
                      <a:rPr lang="zh-CN" altLang="en-US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3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+(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𝑏</m:t>
                    </m:r>
                    <m:r>
                      <a:rPr lang="zh-CN" altLang="en-US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4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+(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𝑐</m:t>
                    </m:r>
                    <m:r>
                      <a:rPr lang="zh-CN" altLang="en-US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5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=0</m:t>
                    </m:r>
                  </m:oMath>
                </a14:m>
                <a:r>
                  <a:rPr lang="zh-CN" altLang="zh-CN" sz="24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，则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=3,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𝑏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=4,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𝑐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=5</m:t>
                    </m:r>
                  </m:oMath>
                </a14:m>
                <a:r>
                  <a:rPr lang="zh-CN" altLang="zh-CN" sz="24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，</a:t>
                </a:r>
              </a:p>
              <a:p>
                <a:pPr defTabSz="914400" fontAlgn="ctr">
                  <a:lnSpc>
                    <a:spcPct val="20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所以</a:t>
                </a:r>
                <a:r>
                  <a:rPr lang="en-US" altLang="zh-CN" sz="24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△ABC</a:t>
                </a:r>
                <a:r>
                  <a:rPr lang="zh-CN" altLang="zh-CN" sz="24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的周长为</a:t>
                </a:r>
                <a:r>
                  <a:rPr lang="en-US" altLang="zh-CN" sz="2400" kern="1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12.</a:t>
                </a:r>
                <a:endParaRPr lang="zh-CN" altLang="zh-CN" sz="2400" kern="1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333" y="2688160"/>
                <a:ext cx="8204200" cy="3080330"/>
              </a:xfrm>
              <a:prstGeom prst="rect">
                <a:avLst/>
              </a:prstGeom>
              <a:blipFill rotWithShape="1">
                <a:blip r:embed="rId4"/>
                <a:stretch>
                  <a:fillRect l="-5" t="-7" r="5" b="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矩形 6"/>
          <p:cNvSpPr/>
          <p:nvPr/>
        </p:nvSpPr>
        <p:spPr>
          <a:xfrm>
            <a:off x="2273482" y="2044411"/>
            <a:ext cx="5565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400" kern="100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12</a:t>
            </a:r>
            <a:endParaRPr lang="zh-CN" altLang="en-US" sz="2400" dirty="0">
              <a:solidFill>
                <a:prstClr val="black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533258" y="573045"/>
            <a:ext cx="980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latin typeface="Abadi" panose="020B0604020104020204" pitchFamily="34" charset="0"/>
                <a:cs typeface="+mn-ea"/>
                <a:sym typeface="+mn-lt"/>
              </a:rPr>
              <a:t>探索提高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1199456" y="1671769"/>
                <a:ext cx="8080011" cy="5118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 fontAlgn="ctr"/>
                <a:r>
                  <a:rPr lang="en-US" altLang="zh-CN" sz="2665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5</a:t>
                </a:r>
                <a:r>
                  <a:rPr lang="zh-CN" altLang="zh-CN" sz="2665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．已知</a:t>
                </a:r>
                <a:r>
                  <a:rPr lang="en-US" altLang="zh-CN" sz="2665" kern="100" dirty="0" err="1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x+y</a:t>
                </a:r>
                <a:r>
                  <a:rPr lang="en-US" altLang="zh-CN" sz="2665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=4</a:t>
                </a:r>
                <a:r>
                  <a:rPr lang="zh-CN" altLang="zh-CN" sz="2665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，</a:t>
                </a:r>
                <a:r>
                  <a:rPr lang="en-US" altLang="zh-CN" sz="2665" kern="100" dirty="0" err="1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xy</a:t>
                </a:r>
                <a:r>
                  <a:rPr lang="en-US" altLang="zh-CN" sz="2665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=2</a:t>
                </a:r>
                <a:r>
                  <a:rPr lang="zh-CN" altLang="zh-CN" sz="2665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，则</a:t>
                </a:r>
                <a14:m>
                  <m:oMath xmlns:m="http://schemas.openxmlformats.org/officeDocument/2006/math">
                    <m:r>
                      <a:rPr lang="en-US" altLang="zh-CN" sz="2665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(</m:t>
                    </m:r>
                    <m:r>
                      <a:rPr lang="en-US" altLang="zh-CN" sz="2665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zh-CN" altLang="en-US" sz="2665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665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sSup>
                      <m:sSupPr>
                        <m:ctrlPr>
                          <a:rPr lang="zh-CN" altLang="zh-CN" sz="2665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665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sz="2665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665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=_________</m:t>
                    </m:r>
                  </m:oMath>
                </a14:m>
                <a:r>
                  <a:rPr lang="zh-CN" altLang="zh-CN" sz="2665" kern="1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．</a:t>
                </a: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456" y="1671769"/>
                <a:ext cx="8080011" cy="511871"/>
              </a:xfrm>
              <a:prstGeom prst="rect">
                <a:avLst/>
              </a:prstGeom>
              <a:blipFill rotWithShape="1">
                <a:blip r:embed="rId3"/>
                <a:stretch>
                  <a:fillRect l="-7" t="-7283" r="3" b="1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矩形 5"/>
          <p:cNvSpPr/>
          <p:nvPr/>
        </p:nvSpPr>
        <p:spPr>
          <a:xfrm>
            <a:off x="1199456" y="2470891"/>
            <a:ext cx="7848600" cy="1939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ctr">
              <a:lnSpc>
                <a:spcPct val="150000"/>
              </a:lnSpc>
            </a:pPr>
            <a:r>
              <a:rPr lang="zh-CN" altLang="zh-CN" sz="2665" dirty="0">
                <a:latin typeface="Abadi" panose="020B0604020104020204" pitchFamily="34" charset="0"/>
                <a:cs typeface="+mn-ea"/>
                <a:sym typeface="+mn-lt"/>
              </a:rPr>
              <a:t>【解析】</a:t>
            </a:r>
          </a:p>
          <a:p>
            <a:pPr defTabSz="914400" fontAlgn="ctr">
              <a:lnSpc>
                <a:spcPct val="150000"/>
              </a:lnSpc>
            </a:pPr>
            <a:r>
              <a:rPr lang="en-US" altLang="zh-CN" sz="2665" dirty="0">
                <a:latin typeface="Abadi" panose="020B0604020104020204" pitchFamily="34" charset="0"/>
                <a:cs typeface="+mn-ea"/>
                <a:sym typeface="+mn-lt"/>
              </a:rPr>
              <a:t>(</a:t>
            </a:r>
            <a:r>
              <a:rPr lang="en-US" altLang="zh-CN" sz="2665" i="1" dirty="0">
                <a:latin typeface="Abadi" panose="020B0604020104020204" pitchFamily="34" charset="0"/>
                <a:cs typeface="+mn-ea"/>
                <a:sym typeface="+mn-lt"/>
              </a:rPr>
              <a:t>x</a:t>
            </a:r>
            <a:r>
              <a:rPr lang="zh-CN" altLang="zh-CN" sz="2665" dirty="0">
                <a:latin typeface="Abadi" panose="020B0604020104020204" pitchFamily="34" charset="0"/>
                <a:cs typeface="+mn-ea"/>
                <a:sym typeface="+mn-lt"/>
              </a:rPr>
              <a:t>﹣</a:t>
            </a:r>
            <a:r>
              <a:rPr lang="en-US" altLang="zh-CN" sz="2665" i="1" dirty="0">
                <a:latin typeface="Abadi" panose="020B0604020104020204" pitchFamily="34" charset="0"/>
                <a:cs typeface="+mn-ea"/>
                <a:sym typeface="+mn-lt"/>
              </a:rPr>
              <a:t>y</a:t>
            </a:r>
            <a:r>
              <a:rPr lang="en-US" altLang="zh-CN" sz="2665" dirty="0">
                <a:latin typeface="Abadi" panose="020B0604020104020204" pitchFamily="34" charset="0"/>
                <a:cs typeface="+mn-ea"/>
                <a:sym typeface="+mn-lt"/>
              </a:rPr>
              <a:t>)</a:t>
            </a:r>
            <a:r>
              <a:rPr lang="en-US" altLang="zh-CN" sz="2665" baseline="30000" dirty="0">
                <a:latin typeface="Abadi" panose="020B0604020104020204" pitchFamily="34" charset="0"/>
                <a:cs typeface="+mn-ea"/>
                <a:sym typeface="+mn-lt"/>
              </a:rPr>
              <a:t>2</a:t>
            </a:r>
            <a:r>
              <a:rPr lang="en-US" altLang="zh-CN" sz="2665" dirty="0">
                <a:latin typeface="Abadi" panose="020B0604020104020204" pitchFamily="34" charset="0"/>
                <a:cs typeface="+mn-ea"/>
                <a:sym typeface="+mn-lt"/>
              </a:rPr>
              <a:t>=(</a:t>
            </a:r>
            <a:r>
              <a:rPr lang="en-US" altLang="zh-CN" sz="2665" i="1" dirty="0" err="1">
                <a:latin typeface="Abadi" panose="020B0604020104020204" pitchFamily="34" charset="0"/>
                <a:cs typeface="+mn-ea"/>
                <a:sym typeface="+mn-lt"/>
              </a:rPr>
              <a:t>x</a:t>
            </a:r>
            <a:r>
              <a:rPr lang="en-US" altLang="zh-CN" sz="2665" dirty="0" err="1">
                <a:latin typeface="Abadi" panose="020B0604020104020204" pitchFamily="34" charset="0"/>
                <a:cs typeface="+mn-ea"/>
                <a:sym typeface="+mn-lt"/>
              </a:rPr>
              <a:t>+</a:t>
            </a:r>
            <a:r>
              <a:rPr lang="en-US" altLang="zh-CN" sz="2665" i="1" dirty="0" err="1">
                <a:latin typeface="Abadi" panose="020B0604020104020204" pitchFamily="34" charset="0"/>
                <a:cs typeface="+mn-ea"/>
                <a:sym typeface="+mn-lt"/>
              </a:rPr>
              <a:t>y</a:t>
            </a:r>
            <a:r>
              <a:rPr lang="en-US" altLang="zh-CN" sz="2665" dirty="0">
                <a:latin typeface="Abadi" panose="020B0604020104020204" pitchFamily="34" charset="0"/>
                <a:cs typeface="+mn-ea"/>
                <a:sym typeface="+mn-lt"/>
              </a:rPr>
              <a:t>)</a:t>
            </a:r>
            <a:r>
              <a:rPr lang="en-US" altLang="zh-CN" sz="2665" baseline="30000" dirty="0">
                <a:latin typeface="Abadi" panose="020B0604020104020204" pitchFamily="34" charset="0"/>
                <a:cs typeface="+mn-ea"/>
                <a:sym typeface="+mn-lt"/>
              </a:rPr>
              <a:t> 2</a:t>
            </a:r>
            <a:r>
              <a:rPr lang="zh-CN" altLang="zh-CN" sz="2665" dirty="0">
                <a:latin typeface="Abadi" panose="020B0604020104020204" pitchFamily="34" charset="0"/>
                <a:cs typeface="+mn-ea"/>
                <a:sym typeface="+mn-lt"/>
              </a:rPr>
              <a:t>﹣</a:t>
            </a:r>
            <a:r>
              <a:rPr lang="en-US" altLang="zh-CN" sz="2665" dirty="0">
                <a:latin typeface="Abadi" panose="020B0604020104020204" pitchFamily="34" charset="0"/>
                <a:cs typeface="+mn-ea"/>
                <a:sym typeface="+mn-lt"/>
              </a:rPr>
              <a:t>4</a:t>
            </a:r>
            <a:r>
              <a:rPr lang="en-US" altLang="zh-CN" sz="2665" i="1" dirty="0">
                <a:latin typeface="Abadi" panose="020B0604020104020204" pitchFamily="34" charset="0"/>
                <a:cs typeface="+mn-ea"/>
                <a:sym typeface="+mn-lt"/>
              </a:rPr>
              <a:t>xy</a:t>
            </a:r>
            <a:r>
              <a:rPr lang="en-US" altLang="zh-CN" sz="2665" dirty="0">
                <a:latin typeface="Abadi" panose="020B0604020104020204" pitchFamily="34" charset="0"/>
                <a:cs typeface="+mn-ea"/>
                <a:sym typeface="+mn-lt"/>
              </a:rPr>
              <a:t>=4</a:t>
            </a:r>
            <a:r>
              <a:rPr lang="en-US" altLang="zh-CN" sz="2665" baseline="30000" dirty="0">
                <a:latin typeface="Abadi" panose="020B0604020104020204" pitchFamily="34" charset="0"/>
                <a:cs typeface="+mn-ea"/>
                <a:sym typeface="+mn-lt"/>
              </a:rPr>
              <a:t>2</a:t>
            </a:r>
            <a:r>
              <a:rPr lang="zh-CN" altLang="zh-CN" sz="2665" dirty="0">
                <a:latin typeface="Abadi" panose="020B0604020104020204" pitchFamily="34" charset="0"/>
                <a:cs typeface="+mn-ea"/>
                <a:sym typeface="+mn-lt"/>
              </a:rPr>
              <a:t>﹣</a:t>
            </a:r>
            <a:r>
              <a:rPr lang="en-US" altLang="zh-CN" sz="2665" dirty="0">
                <a:latin typeface="Abadi" panose="020B0604020104020204" pitchFamily="34" charset="0"/>
                <a:cs typeface="+mn-ea"/>
                <a:sym typeface="+mn-lt"/>
              </a:rPr>
              <a:t>4×2=8</a:t>
            </a:r>
            <a:r>
              <a:rPr lang="zh-CN" altLang="zh-CN" sz="2665" dirty="0">
                <a:latin typeface="Abadi" panose="020B0604020104020204" pitchFamily="34" charset="0"/>
                <a:cs typeface="+mn-ea"/>
                <a:sym typeface="+mn-lt"/>
              </a:rPr>
              <a:t>．</a:t>
            </a:r>
          </a:p>
          <a:p>
            <a:pPr defTabSz="914400" fontAlgn="ctr">
              <a:lnSpc>
                <a:spcPct val="150000"/>
              </a:lnSpc>
            </a:pPr>
            <a:r>
              <a:rPr lang="zh-CN" altLang="zh-CN" sz="2665" dirty="0">
                <a:latin typeface="Abadi" panose="020B0604020104020204" pitchFamily="34" charset="0"/>
                <a:cs typeface="+mn-ea"/>
                <a:sym typeface="+mn-lt"/>
              </a:rPr>
              <a:t>故答案为：</a:t>
            </a:r>
            <a:r>
              <a:rPr lang="en-US" altLang="zh-CN" sz="2665" dirty="0">
                <a:latin typeface="Abadi" panose="020B0604020104020204" pitchFamily="34" charset="0"/>
                <a:cs typeface="+mn-ea"/>
                <a:sym typeface="+mn-lt"/>
              </a:rPr>
              <a:t>8</a:t>
            </a:r>
            <a:r>
              <a:rPr lang="zh-CN" altLang="zh-CN" sz="2665" dirty="0">
                <a:latin typeface="Abadi" panose="020B0604020104020204" pitchFamily="34" charset="0"/>
                <a:cs typeface="+mn-ea"/>
                <a:sym typeface="+mn-lt"/>
              </a:rPr>
              <a:t>．</a:t>
            </a:r>
          </a:p>
        </p:txBody>
      </p:sp>
      <p:sp>
        <p:nvSpPr>
          <p:cNvPr id="7" name="矩形 6"/>
          <p:cNvSpPr/>
          <p:nvPr/>
        </p:nvSpPr>
        <p:spPr>
          <a:xfrm>
            <a:off x="7055909" y="1595808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400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8</a:t>
            </a:r>
            <a:endParaRPr lang="zh-CN" altLang="en-US" sz="2400" dirty="0">
              <a:solidFill>
                <a:prstClr val="black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533258" y="573045"/>
            <a:ext cx="980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latin typeface="Abadi" panose="020B0604020104020204" pitchFamily="34" charset="0"/>
                <a:cs typeface="+mn-ea"/>
                <a:sym typeface="+mn-lt"/>
              </a:rPr>
              <a:t>探索提高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1533258" y="573045"/>
            <a:ext cx="346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latin typeface="Abadi" panose="020B0604020104020204" pitchFamily="34" charset="0"/>
                <a:cs typeface="+mn-ea"/>
                <a:sym typeface="+mn-lt"/>
              </a:rPr>
              <a:t>前 言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204074" y="1909900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  <a:defRPr/>
            </a:pPr>
            <a:r>
              <a:rPr lang="zh-CN" altLang="en-US" sz="3200" b="1" dirty="0">
                <a:solidFill>
                  <a:srgbClr val="EF5BA1"/>
                </a:solidFill>
                <a:latin typeface="Abadi" panose="020B0604020104020204" pitchFamily="34" charset="0"/>
                <a:cs typeface="+mn-ea"/>
                <a:sym typeface="+mn-lt"/>
              </a:rPr>
              <a:t>学习目标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204074" y="2820075"/>
            <a:ext cx="10348517" cy="1019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、会推导完全平方公式，知道推导完全平方公式的理论依据。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、掌握完全平方公式的结构特征，能运用公式进行简单的计算。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204074" y="4275464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  <a:defRPr/>
            </a:pPr>
            <a:r>
              <a:rPr lang="zh-CN" altLang="en-US" sz="3200" b="1" dirty="0">
                <a:solidFill>
                  <a:srgbClr val="EF5BA1"/>
                </a:solidFill>
                <a:latin typeface="Abadi" panose="020B0604020104020204" pitchFamily="34" charset="0"/>
                <a:cs typeface="+mn-ea"/>
                <a:sym typeface="+mn-lt"/>
              </a:rPr>
              <a:t>重点难点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204074" y="5185638"/>
            <a:ext cx="10348517" cy="1121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dirty="0">
                <a:solidFill>
                  <a:srgbClr val="000000"/>
                </a:solidFill>
                <a:latin typeface="Abadi" panose="020B0604020104020204" pitchFamily="34" charset="0"/>
                <a:cs typeface="+mn-ea"/>
                <a:sym typeface="+mn-lt"/>
              </a:rPr>
              <a:t>重点：</a:t>
            </a:r>
            <a:r>
              <a:rPr lang="zh-CN" altLang="en-US" sz="20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完全平方公式的推导及应用。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难点：用公式的结构特征判断题目能否使用公式。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5"/>
          <p:cNvSpPr/>
          <p:nvPr/>
        </p:nvSpPr>
        <p:spPr bwMode="auto">
          <a:xfrm rot="10800000" flipH="1">
            <a:off x="7098424" y="199565"/>
            <a:ext cx="5575042" cy="7472599"/>
          </a:xfrm>
          <a:custGeom>
            <a:avLst/>
            <a:gdLst>
              <a:gd name="connsiteX0" fmla="*/ 2156244 w 5116512"/>
              <a:gd name="connsiteY0" fmla="*/ 0 h 6858000"/>
              <a:gd name="connsiteX1" fmla="*/ 3919716 w 5116512"/>
              <a:gd name="connsiteY1" fmla="*/ 0 h 6858000"/>
              <a:gd name="connsiteX2" fmla="*/ 3526943 w 5116512"/>
              <a:gd name="connsiteY2" fmla="*/ 473301 h 6858000"/>
              <a:gd name="connsiteX3" fmla="*/ 2849610 w 5116512"/>
              <a:gd name="connsiteY3" fmla="*/ 1435947 h 6858000"/>
              <a:gd name="connsiteX4" fmla="*/ 2729373 w 5116512"/>
              <a:gd name="connsiteY4" fmla="*/ 1632487 h 6858000"/>
              <a:gd name="connsiteX5" fmla="*/ 2577073 w 5116512"/>
              <a:gd name="connsiteY5" fmla="*/ 2033590 h 6858000"/>
              <a:gd name="connsiteX6" fmla="*/ 2573065 w 5116512"/>
              <a:gd name="connsiteY6" fmla="*/ 2053645 h 6858000"/>
              <a:gd name="connsiteX7" fmla="*/ 2565049 w 5116512"/>
              <a:gd name="connsiteY7" fmla="*/ 2089744 h 6858000"/>
              <a:gd name="connsiteX8" fmla="*/ 2561042 w 5116512"/>
              <a:gd name="connsiteY8" fmla="*/ 2113810 h 6858000"/>
              <a:gd name="connsiteX9" fmla="*/ 2553026 w 5116512"/>
              <a:gd name="connsiteY9" fmla="*/ 2145898 h 6858000"/>
              <a:gd name="connsiteX10" fmla="*/ 2549018 w 5116512"/>
              <a:gd name="connsiteY10" fmla="*/ 2169965 h 6858000"/>
              <a:gd name="connsiteX11" fmla="*/ 2545010 w 5116512"/>
              <a:gd name="connsiteY11" fmla="*/ 2206064 h 6858000"/>
              <a:gd name="connsiteX12" fmla="*/ 2541002 w 5116512"/>
              <a:gd name="connsiteY12" fmla="*/ 2230130 h 6858000"/>
              <a:gd name="connsiteX13" fmla="*/ 2536994 w 5116512"/>
              <a:gd name="connsiteY13" fmla="*/ 2262218 h 6858000"/>
              <a:gd name="connsiteX14" fmla="*/ 2536994 w 5116512"/>
              <a:gd name="connsiteY14" fmla="*/ 2286284 h 6858000"/>
              <a:gd name="connsiteX15" fmla="*/ 2532986 w 5116512"/>
              <a:gd name="connsiteY15" fmla="*/ 2322383 h 6858000"/>
              <a:gd name="connsiteX16" fmla="*/ 2528978 w 5116512"/>
              <a:gd name="connsiteY16" fmla="*/ 2346450 h 6858000"/>
              <a:gd name="connsiteX17" fmla="*/ 2528978 w 5116512"/>
              <a:gd name="connsiteY17" fmla="*/ 2386560 h 6858000"/>
              <a:gd name="connsiteX18" fmla="*/ 2528978 w 5116512"/>
              <a:gd name="connsiteY18" fmla="*/ 2406615 h 6858000"/>
              <a:gd name="connsiteX19" fmla="*/ 2524970 w 5116512"/>
              <a:gd name="connsiteY19" fmla="*/ 2466781 h 6858000"/>
              <a:gd name="connsiteX20" fmla="*/ 2528978 w 5116512"/>
              <a:gd name="connsiteY20" fmla="*/ 2534968 h 6858000"/>
              <a:gd name="connsiteX21" fmla="*/ 2528978 w 5116512"/>
              <a:gd name="connsiteY21" fmla="*/ 2547001 h 6858000"/>
              <a:gd name="connsiteX22" fmla="*/ 2532986 w 5116512"/>
              <a:gd name="connsiteY22" fmla="*/ 2615188 h 6858000"/>
              <a:gd name="connsiteX23" fmla="*/ 2532986 w 5116512"/>
              <a:gd name="connsiteY23" fmla="*/ 2627221 h 6858000"/>
              <a:gd name="connsiteX24" fmla="*/ 2541002 w 5116512"/>
              <a:gd name="connsiteY24" fmla="*/ 2695409 h 6858000"/>
              <a:gd name="connsiteX25" fmla="*/ 2541002 w 5116512"/>
              <a:gd name="connsiteY25" fmla="*/ 2699420 h 6858000"/>
              <a:gd name="connsiteX26" fmla="*/ 2553026 w 5116512"/>
              <a:gd name="connsiteY26" fmla="*/ 2767607 h 6858000"/>
              <a:gd name="connsiteX27" fmla="*/ 2553026 w 5116512"/>
              <a:gd name="connsiteY27" fmla="*/ 2775629 h 6858000"/>
              <a:gd name="connsiteX28" fmla="*/ 2565049 w 5116512"/>
              <a:gd name="connsiteY28" fmla="*/ 2843817 h 6858000"/>
              <a:gd name="connsiteX29" fmla="*/ 2569057 w 5116512"/>
              <a:gd name="connsiteY29" fmla="*/ 2855850 h 6858000"/>
              <a:gd name="connsiteX30" fmla="*/ 2585089 w 5116512"/>
              <a:gd name="connsiteY30" fmla="*/ 2920026 h 6858000"/>
              <a:gd name="connsiteX31" fmla="*/ 2585089 w 5116512"/>
              <a:gd name="connsiteY31" fmla="*/ 2924037 h 6858000"/>
              <a:gd name="connsiteX32" fmla="*/ 2601120 w 5116512"/>
              <a:gd name="connsiteY32" fmla="*/ 2988214 h 6858000"/>
              <a:gd name="connsiteX33" fmla="*/ 2605128 w 5116512"/>
              <a:gd name="connsiteY33" fmla="*/ 2996236 h 6858000"/>
              <a:gd name="connsiteX34" fmla="*/ 2625168 w 5116512"/>
              <a:gd name="connsiteY34" fmla="*/ 3056401 h 6858000"/>
              <a:gd name="connsiteX35" fmla="*/ 2629176 w 5116512"/>
              <a:gd name="connsiteY35" fmla="*/ 3068434 h 6858000"/>
              <a:gd name="connsiteX36" fmla="*/ 2653223 w 5116512"/>
              <a:gd name="connsiteY36" fmla="*/ 3132610 h 6858000"/>
              <a:gd name="connsiteX37" fmla="*/ 2653223 w 5116512"/>
              <a:gd name="connsiteY37" fmla="*/ 3136622 h 6858000"/>
              <a:gd name="connsiteX38" fmla="*/ 2681278 w 5116512"/>
              <a:gd name="connsiteY38" fmla="*/ 3196787 h 6858000"/>
              <a:gd name="connsiteX39" fmla="*/ 2681278 w 5116512"/>
              <a:gd name="connsiteY39" fmla="*/ 3204809 h 6858000"/>
              <a:gd name="connsiteX40" fmla="*/ 2709333 w 5116512"/>
              <a:gd name="connsiteY40" fmla="*/ 3264974 h 6858000"/>
              <a:gd name="connsiteX41" fmla="*/ 2717349 w 5116512"/>
              <a:gd name="connsiteY41" fmla="*/ 3272997 h 6858000"/>
              <a:gd name="connsiteX42" fmla="*/ 2745404 w 5116512"/>
              <a:gd name="connsiteY42" fmla="*/ 3333162 h 6858000"/>
              <a:gd name="connsiteX43" fmla="*/ 2749412 w 5116512"/>
              <a:gd name="connsiteY43" fmla="*/ 3337173 h 6858000"/>
              <a:gd name="connsiteX44" fmla="*/ 2781475 w 5116512"/>
              <a:gd name="connsiteY44" fmla="*/ 3393327 h 6858000"/>
              <a:gd name="connsiteX45" fmla="*/ 2785483 w 5116512"/>
              <a:gd name="connsiteY45" fmla="*/ 3397338 h 6858000"/>
              <a:gd name="connsiteX46" fmla="*/ 2821554 w 5116512"/>
              <a:gd name="connsiteY46" fmla="*/ 3453493 h 6858000"/>
              <a:gd name="connsiteX47" fmla="*/ 2825562 w 5116512"/>
              <a:gd name="connsiteY47" fmla="*/ 3461514 h 6858000"/>
              <a:gd name="connsiteX48" fmla="*/ 2861633 w 5116512"/>
              <a:gd name="connsiteY48" fmla="*/ 3517669 h 6858000"/>
              <a:gd name="connsiteX49" fmla="*/ 2865641 w 5116512"/>
              <a:gd name="connsiteY49" fmla="*/ 3521680 h 6858000"/>
              <a:gd name="connsiteX50" fmla="*/ 2905720 w 5116512"/>
              <a:gd name="connsiteY50" fmla="*/ 3577834 h 6858000"/>
              <a:gd name="connsiteX51" fmla="*/ 2909728 w 5116512"/>
              <a:gd name="connsiteY51" fmla="*/ 3577834 h 6858000"/>
              <a:gd name="connsiteX52" fmla="*/ 2949807 w 5116512"/>
              <a:gd name="connsiteY52" fmla="*/ 3629978 h 6858000"/>
              <a:gd name="connsiteX53" fmla="*/ 2957822 w 5116512"/>
              <a:gd name="connsiteY53" fmla="*/ 3638000 h 6858000"/>
              <a:gd name="connsiteX54" fmla="*/ 3001909 w 5116512"/>
              <a:gd name="connsiteY54" fmla="*/ 3686132 h 6858000"/>
              <a:gd name="connsiteX55" fmla="*/ 3005917 w 5116512"/>
              <a:gd name="connsiteY55" fmla="*/ 3690143 h 6858000"/>
              <a:gd name="connsiteX56" fmla="*/ 3102106 w 5116512"/>
              <a:gd name="connsiteY56" fmla="*/ 3790418 h 6858000"/>
              <a:gd name="connsiteX57" fmla="*/ 3106114 w 5116512"/>
              <a:gd name="connsiteY57" fmla="*/ 3794430 h 6858000"/>
              <a:gd name="connsiteX58" fmla="*/ 3158217 w 5116512"/>
              <a:gd name="connsiteY58" fmla="*/ 3838551 h 6858000"/>
              <a:gd name="connsiteX59" fmla="*/ 3162225 w 5116512"/>
              <a:gd name="connsiteY59" fmla="*/ 3842562 h 6858000"/>
              <a:gd name="connsiteX60" fmla="*/ 3270438 w 5116512"/>
              <a:gd name="connsiteY60" fmla="*/ 3926793 h 6858000"/>
              <a:gd name="connsiteX61" fmla="*/ 3274446 w 5116512"/>
              <a:gd name="connsiteY61" fmla="*/ 3930805 h 6858000"/>
              <a:gd name="connsiteX62" fmla="*/ 3334564 w 5116512"/>
              <a:gd name="connsiteY62" fmla="*/ 3970915 h 6858000"/>
              <a:gd name="connsiteX63" fmla="*/ 3458809 w 5116512"/>
              <a:gd name="connsiteY63" fmla="*/ 4047124 h 6858000"/>
              <a:gd name="connsiteX64" fmla="*/ 3522935 w 5116512"/>
              <a:gd name="connsiteY64" fmla="*/ 4083224 h 6858000"/>
              <a:gd name="connsiteX65" fmla="*/ 3526943 w 5116512"/>
              <a:gd name="connsiteY65" fmla="*/ 4083224 h 6858000"/>
              <a:gd name="connsiteX66" fmla="*/ 3659203 w 5116512"/>
              <a:gd name="connsiteY66" fmla="*/ 4143389 h 6858000"/>
              <a:gd name="connsiteX67" fmla="*/ 3727337 w 5116512"/>
              <a:gd name="connsiteY67" fmla="*/ 4167455 h 6858000"/>
              <a:gd name="connsiteX68" fmla="*/ 3727337 w 5116512"/>
              <a:gd name="connsiteY68" fmla="*/ 4171466 h 6858000"/>
              <a:gd name="connsiteX69" fmla="*/ 4332528 w 5116512"/>
              <a:gd name="connsiteY69" fmla="*/ 4271742 h 6858000"/>
              <a:gd name="connsiteX70" fmla="*/ 4975294 w 5116512"/>
              <a:gd name="connsiteY70" fmla="*/ 4154920 h 6858000"/>
              <a:gd name="connsiteX71" fmla="*/ 5116512 w 5116512"/>
              <a:gd name="connsiteY71" fmla="*/ 4094123 h 6858000"/>
              <a:gd name="connsiteX72" fmla="*/ 5116512 w 5116512"/>
              <a:gd name="connsiteY72" fmla="*/ 6858000 h 6858000"/>
              <a:gd name="connsiteX73" fmla="*/ 718513 w 5116512"/>
              <a:gd name="connsiteY73" fmla="*/ 6858000 h 6858000"/>
              <a:gd name="connsiteX74" fmla="*/ 579532 w 5116512"/>
              <a:gd name="connsiteY74" fmla="*/ 6613005 h 6858000"/>
              <a:gd name="connsiteX75" fmla="*/ 0 w 5116512"/>
              <a:gd name="connsiteY75" fmla="*/ 4219598 h 6858000"/>
              <a:gd name="connsiteX76" fmla="*/ 1751448 w 5116512"/>
              <a:gd name="connsiteY76" fmla="*/ 320882 h 6858000"/>
              <a:gd name="connsiteX77" fmla="*/ 2140213 w 5116512"/>
              <a:gd name="connsiteY77" fmla="*/ 8022 h 6858000"/>
              <a:gd name="connsiteX78" fmla="*/ 2156244 w 5116512"/>
              <a:gd name="connsiteY78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116512" h="6858000">
                <a:moveTo>
                  <a:pt x="2156244" y="0"/>
                </a:moveTo>
                <a:cubicBezTo>
                  <a:pt x="2156244" y="0"/>
                  <a:pt x="2156244" y="0"/>
                  <a:pt x="3919716" y="0"/>
                </a:cubicBezTo>
                <a:cubicBezTo>
                  <a:pt x="3775432" y="168463"/>
                  <a:pt x="3643172" y="328904"/>
                  <a:pt x="3526943" y="473301"/>
                </a:cubicBezTo>
                <a:cubicBezTo>
                  <a:pt x="3222343" y="854348"/>
                  <a:pt x="3005917" y="1167208"/>
                  <a:pt x="2849610" y="1435947"/>
                </a:cubicBezTo>
                <a:cubicBezTo>
                  <a:pt x="2805523" y="1500123"/>
                  <a:pt x="2765444" y="1564300"/>
                  <a:pt x="2729373" y="1632487"/>
                </a:cubicBezTo>
                <a:cubicBezTo>
                  <a:pt x="2661239" y="1760840"/>
                  <a:pt x="2613144" y="1893204"/>
                  <a:pt x="2577073" y="2033590"/>
                </a:cubicBezTo>
                <a:cubicBezTo>
                  <a:pt x="2577073" y="2041612"/>
                  <a:pt x="2577073" y="2045623"/>
                  <a:pt x="2573065" y="2053645"/>
                </a:cubicBezTo>
                <a:cubicBezTo>
                  <a:pt x="2569057" y="2065678"/>
                  <a:pt x="2569057" y="2077711"/>
                  <a:pt x="2565049" y="2089744"/>
                </a:cubicBezTo>
                <a:cubicBezTo>
                  <a:pt x="2565049" y="2097766"/>
                  <a:pt x="2561042" y="2105788"/>
                  <a:pt x="2561042" y="2113810"/>
                </a:cubicBezTo>
                <a:cubicBezTo>
                  <a:pt x="2557034" y="2125843"/>
                  <a:pt x="2557034" y="2133865"/>
                  <a:pt x="2553026" y="2145898"/>
                </a:cubicBezTo>
                <a:cubicBezTo>
                  <a:pt x="2553026" y="2153921"/>
                  <a:pt x="2553026" y="2161943"/>
                  <a:pt x="2549018" y="2169965"/>
                </a:cubicBezTo>
                <a:cubicBezTo>
                  <a:pt x="2549018" y="2181998"/>
                  <a:pt x="2545010" y="2194031"/>
                  <a:pt x="2545010" y="2206064"/>
                </a:cubicBezTo>
                <a:cubicBezTo>
                  <a:pt x="2545010" y="2214086"/>
                  <a:pt x="2541002" y="2222108"/>
                  <a:pt x="2541002" y="2230130"/>
                </a:cubicBezTo>
                <a:cubicBezTo>
                  <a:pt x="2541002" y="2242163"/>
                  <a:pt x="2536994" y="2254196"/>
                  <a:pt x="2536994" y="2262218"/>
                </a:cubicBezTo>
                <a:cubicBezTo>
                  <a:pt x="2536994" y="2270240"/>
                  <a:pt x="2536994" y="2278262"/>
                  <a:pt x="2536994" y="2286284"/>
                </a:cubicBezTo>
                <a:cubicBezTo>
                  <a:pt x="2532986" y="2298317"/>
                  <a:pt x="2532986" y="2310350"/>
                  <a:pt x="2532986" y="2322383"/>
                </a:cubicBezTo>
                <a:cubicBezTo>
                  <a:pt x="2532986" y="2330406"/>
                  <a:pt x="2528978" y="2338428"/>
                  <a:pt x="2528978" y="2346450"/>
                </a:cubicBezTo>
                <a:cubicBezTo>
                  <a:pt x="2528978" y="2358483"/>
                  <a:pt x="2528978" y="2374527"/>
                  <a:pt x="2528978" y="2386560"/>
                </a:cubicBezTo>
                <a:cubicBezTo>
                  <a:pt x="2528978" y="2394582"/>
                  <a:pt x="2528978" y="2398593"/>
                  <a:pt x="2528978" y="2406615"/>
                </a:cubicBezTo>
                <a:cubicBezTo>
                  <a:pt x="2524970" y="2426670"/>
                  <a:pt x="2524970" y="2446725"/>
                  <a:pt x="2524970" y="2466781"/>
                </a:cubicBezTo>
                <a:cubicBezTo>
                  <a:pt x="2524970" y="2490847"/>
                  <a:pt x="2524970" y="2510902"/>
                  <a:pt x="2528978" y="2534968"/>
                </a:cubicBezTo>
                <a:cubicBezTo>
                  <a:pt x="2528978" y="2538979"/>
                  <a:pt x="2528978" y="2542990"/>
                  <a:pt x="2528978" y="2547001"/>
                </a:cubicBezTo>
                <a:cubicBezTo>
                  <a:pt x="2528978" y="2571067"/>
                  <a:pt x="2528978" y="2595133"/>
                  <a:pt x="2532986" y="2615188"/>
                </a:cubicBezTo>
                <a:cubicBezTo>
                  <a:pt x="2532986" y="2619200"/>
                  <a:pt x="2532986" y="2623210"/>
                  <a:pt x="2532986" y="2627221"/>
                </a:cubicBezTo>
                <a:cubicBezTo>
                  <a:pt x="2536994" y="2651287"/>
                  <a:pt x="2536994" y="2675354"/>
                  <a:pt x="2541002" y="2695409"/>
                </a:cubicBezTo>
                <a:cubicBezTo>
                  <a:pt x="2541002" y="2699420"/>
                  <a:pt x="2541002" y="2699420"/>
                  <a:pt x="2541002" y="2699420"/>
                </a:cubicBezTo>
                <a:cubicBezTo>
                  <a:pt x="2545010" y="2723486"/>
                  <a:pt x="2549018" y="2743541"/>
                  <a:pt x="2553026" y="2767607"/>
                </a:cubicBezTo>
                <a:cubicBezTo>
                  <a:pt x="2553026" y="2767607"/>
                  <a:pt x="2553026" y="2771618"/>
                  <a:pt x="2553026" y="2775629"/>
                </a:cubicBezTo>
                <a:cubicBezTo>
                  <a:pt x="2557034" y="2799696"/>
                  <a:pt x="2561042" y="2819751"/>
                  <a:pt x="2565049" y="2843817"/>
                </a:cubicBezTo>
                <a:cubicBezTo>
                  <a:pt x="2565049" y="2847828"/>
                  <a:pt x="2569057" y="2851839"/>
                  <a:pt x="2569057" y="2855850"/>
                </a:cubicBezTo>
                <a:cubicBezTo>
                  <a:pt x="2573065" y="2875905"/>
                  <a:pt x="2577073" y="2895960"/>
                  <a:pt x="2585089" y="2920026"/>
                </a:cubicBezTo>
                <a:cubicBezTo>
                  <a:pt x="2585089" y="2920026"/>
                  <a:pt x="2585089" y="2924037"/>
                  <a:pt x="2585089" y="2924037"/>
                </a:cubicBezTo>
                <a:cubicBezTo>
                  <a:pt x="2589097" y="2944093"/>
                  <a:pt x="2597112" y="2964148"/>
                  <a:pt x="2601120" y="2988214"/>
                </a:cubicBezTo>
                <a:cubicBezTo>
                  <a:pt x="2605128" y="2988214"/>
                  <a:pt x="2605128" y="2992225"/>
                  <a:pt x="2605128" y="2996236"/>
                </a:cubicBezTo>
                <a:cubicBezTo>
                  <a:pt x="2613144" y="3016291"/>
                  <a:pt x="2617152" y="3036346"/>
                  <a:pt x="2625168" y="3056401"/>
                </a:cubicBezTo>
                <a:cubicBezTo>
                  <a:pt x="2625168" y="3060412"/>
                  <a:pt x="2629176" y="3064423"/>
                  <a:pt x="2629176" y="3068434"/>
                </a:cubicBezTo>
                <a:cubicBezTo>
                  <a:pt x="2637191" y="3088489"/>
                  <a:pt x="2645207" y="3112556"/>
                  <a:pt x="2653223" y="3132610"/>
                </a:cubicBezTo>
                <a:cubicBezTo>
                  <a:pt x="2653223" y="3132610"/>
                  <a:pt x="2653223" y="3136622"/>
                  <a:pt x="2653223" y="3136622"/>
                </a:cubicBezTo>
                <a:cubicBezTo>
                  <a:pt x="2661239" y="3156677"/>
                  <a:pt x="2673262" y="3176732"/>
                  <a:pt x="2681278" y="3196787"/>
                </a:cubicBezTo>
                <a:cubicBezTo>
                  <a:pt x="2681278" y="3196787"/>
                  <a:pt x="2681278" y="3200798"/>
                  <a:pt x="2681278" y="3204809"/>
                </a:cubicBezTo>
                <a:cubicBezTo>
                  <a:pt x="2693302" y="3224864"/>
                  <a:pt x="2701318" y="3244919"/>
                  <a:pt x="2709333" y="3264974"/>
                </a:cubicBezTo>
                <a:cubicBezTo>
                  <a:pt x="2713341" y="3264974"/>
                  <a:pt x="2713341" y="3268985"/>
                  <a:pt x="2717349" y="3272997"/>
                </a:cubicBezTo>
                <a:cubicBezTo>
                  <a:pt x="2725365" y="3293052"/>
                  <a:pt x="2737388" y="3313107"/>
                  <a:pt x="2745404" y="3333162"/>
                </a:cubicBezTo>
                <a:cubicBezTo>
                  <a:pt x="2749412" y="3333162"/>
                  <a:pt x="2749412" y="3333162"/>
                  <a:pt x="2749412" y="3337173"/>
                </a:cubicBezTo>
                <a:cubicBezTo>
                  <a:pt x="2761436" y="3357228"/>
                  <a:pt x="2769452" y="3373272"/>
                  <a:pt x="2781475" y="3393327"/>
                </a:cubicBezTo>
                <a:cubicBezTo>
                  <a:pt x="2781475" y="3393327"/>
                  <a:pt x="2785483" y="3397338"/>
                  <a:pt x="2785483" y="3397338"/>
                </a:cubicBezTo>
                <a:cubicBezTo>
                  <a:pt x="2797507" y="3417393"/>
                  <a:pt x="2809530" y="3437449"/>
                  <a:pt x="2821554" y="3453493"/>
                </a:cubicBezTo>
                <a:cubicBezTo>
                  <a:pt x="2821554" y="3457504"/>
                  <a:pt x="2825562" y="3461514"/>
                  <a:pt x="2825562" y="3461514"/>
                </a:cubicBezTo>
                <a:cubicBezTo>
                  <a:pt x="2837586" y="3481570"/>
                  <a:pt x="2849610" y="3497614"/>
                  <a:pt x="2861633" y="3517669"/>
                </a:cubicBezTo>
                <a:cubicBezTo>
                  <a:pt x="2865641" y="3517669"/>
                  <a:pt x="2865641" y="3521680"/>
                  <a:pt x="2865641" y="3521680"/>
                </a:cubicBezTo>
                <a:cubicBezTo>
                  <a:pt x="2881672" y="3541735"/>
                  <a:pt x="2893696" y="3557779"/>
                  <a:pt x="2905720" y="3577834"/>
                </a:cubicBezTo>
                <a:cubicBezTo>
                  <a:pt x="2909728" y="3577834"/>
                  <a:pt x="2909728" y="3577834"/>
                  <a:pt x="2909728" y="3577834"/>
                </a:cubicBezTo>
                <a:cubicBezTo>
                  <a:pt x="2921752" y="3593879"/>
                  <a:pt x="2937783" y="3613933"/>
                  <a:pt x="2949807" y="3629978"/>
                </a:cubicBezTo>
                <a:cubicBezTo>
                  <a:pt x="2953814" y="3633989"/>
                  <a:pt x="2953814" y="3633989"/>
                  <a:pt x="2957822" y="3638000"/>
                </a:cubicBezTo>
                <a:cubicBezTo>
                  <a:pt x="2969846" y="3654044"/>
                  <a:pt x="2985878" y="3670088"/>
                  <a:pt x="3001909" y="3686132"/>
                </a:cubicBezTo>
                <a:cubicBezTo>
                  <a:pt x="3001909" y="3690143"/>
                  <a:pt x="3001909" y="3690143"/>
                  <a:pt x="3005917" y="3690143"/>
                </a:cubicBezTo>
                <a:cubicBezTo>
                  <a:pt x="3033972" y="3726242"/>
                  <a:pt x="3070044" y="3758331"/>
                  <a:pt x="3102106" y="3790418"/>
                </a:cubicBezTo>
                <a:cubicBezTo>
                  <a:pt x="3106114" y="3790418"/>
                  <a:pt x="3106114" y="3790418"/>
                  <a:pt x="3106114" y="3794430"/>
                </a:cubicBezTo>
                <a:cubicBezTo>
                  <a:pt x="3122146" y="3810474"/>
                  <a:pt x="3142186" y="3822507"/>
                  <a:pt x="3158217" y="3838551"/>
                </a:cubicBezTo>
                <a:cubicBezTo>
                  <a:pt x="3158217" y="3838551"/>
                  <a:pt x="3158217" y="3838551"/>
                  <a:pt x="3162225" y="3842562"/>
                </a:cubicBezTo>
                <a:cubicBezTo>
                  <a:pt x="3198296" y="3870639"/>
                  <a:pt x="3234367" y="3902727"/>
                  <a:pt x="3270438" y="3926793"/>
                </a:cubicBezTo>
                <a:cubicBezTo>
                  <a:pt x="3274446" y="3930805"/>
                  <a:pt x="3274446" y="3930805"/>
                  <a:pt x="3274446" y="3930805"/>
                </a:cubicBezTo>
                <a:cubicBezTo>
                  <a:pt x="3294485" y="3942837"/>
                  <a:pt x="3314525" y="3958882"/>
                  <a:pt x="3334564" y="3970915"/>
                </a:cubicBezTo>
                <a:cubicBezTo>
                  <a:pt x="3374643" y="3998992"/>
                  <a:pt x="3414722" y="4023058"/>
                  <a:pt x="3458809" y="4047124"/>
                </a:cubicBezTo>
                <a:cubicBezTo>
                  <a:pt x="3478848" y="4059157"/>
                  <a:pt x="3502896" y="4071190"/>
                  <a:pt x="3522935" y="4083224"/>
                </a:cubicBezTo>
                <a:cubicBezTo>
                  <a:pt x="3522935" y="4083224"/>
                  <a:pt x="3522935" y="4083224"/>
                  <a:pt x="3526943" y="4083224"/>
                </a:cubicBezTo>
                <a:cubicBezTo>
                  <a:pt x="3567022" y="4103278"/>
                  <a:pt x="3611108" y="4123334"/>
                  <a:pt x="3659203" y="4143389"/>
                </a:cubicBezTo>
                <a:cubicBezTo>
                  <a:pt x="3679242" y="4151411"/>
                  <a:pt x="3703290" y="4159433"/>
                  <a:pt x="3727337" y="4167455"/>
                </a:cubicBezTo>
                <a:cubicBezTo>
                  <a:pt x="3727337" y="4167455"/>
                  <a:pt x="3727337" y="4167455"/>
                  <a:pt x="3727337" y="4171466"/>
                </a:cubicBezTo>
                <a:cubicBezTo>
                  <a:pt x="3915708" y="4235642"/>
                  <a:pt x="4120110" y="4271742"/>
                  <a:pt x="4332528" y="4271742"/>
                </a:cubicBezTo>
                <a:cubicBezTo>
                  <a:pt x="4558974" y="4271742"/>
                  <a:pt x="4775400" y="4230629"/>
                  <a:pt x="4975294" y="4154920"/>
                </a:cubicBezTo>
                <a:lnTo>
                  <a:pt x="5116512" y="4094123"/>
                </a:lnTo>
                <a:lnTo>
                  <a:pt x="5116512" y="6858000"/>
                </a:lnTo>
                <a:lnTo>
                  <a:pt x="718513" y="6858000"/>
                </a:lnTo>
                <a:lnTo>
                  <a:pt x="579532" y="6613005"/>
                </a:lnTo>
                <a:cubicBezTo>
                  <a:pt x="209099" y="5896708"/>
                  <a:pt x="0" y="5082971"/>
                  <a:pt x="0" y="4219598"/>
                </a:cubicBezTo>
                <a:cubicBezTo>
                  <a:pt x="0" y="2667332"/>
                  <a:pt x="677334" y="1275506"/>
                  <a:pt x="1751448" y="320882"/>
                </a:cubicBezTo>
                <a:cubicBezTo>
                  <a:pt x="1875692" y="212585"/>
                  <a:pt x="2003945" y="108298"/>
                  <a:pt x="2140213" y="8022"/>
                </a:cubicBezTo>
                <a:cubicBezTo>
                  <a:pt x="2144221" y="8022"/>
                  <a:pt x="2152237" y="4011"/>
                  <a:pt x="215624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4" name="Freeform: Shape 3"/>
          <p:cNvSpPr/>
          <p:nvPr/>
        </p:nvSpPr>
        <p:spPr>
          <a:xfrm rot="8041575">
            <a:off x="-881751" y="4238122"/>
            <a:ext cx="3453556" cy="3943604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2" name="Freeform: Shape 11"/>
          <p:cNvSpPr/>
          <p:nvPr/>
        </p:nvSpPr>
        <p:spPr>
          <a:xfrm rot="8011715">
            <a:off x="5085631" y="-245196"/>
            <a:ext cx="1261813" cy="1440861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3" name="Freeform: Shape 12"/>
          <p:cNvSpPr/>
          <p:nvPr/>
        </p:nvSpPr>
        <p:spPr>
          <a:xfrm rot="13759608">
            <a:off x="5090232" y="1290371"/>
            <a:ext cx="472110" cy="539101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pic>
        <p:nvPicPr>
          <p:cNvPr id="11" name="图片占位符 10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32" r="25132"/>
          <a:stretch>
            <a:fillRect/>
          </a:stretch>
        </p:blipFill>
        <p:spPr>
          <a:xfrm>
            <a:off x="7188543" y="-138345"/>
            <a:ext cx="5575042" cy="7472599"/>
          </a:xfrm>
        </p:spPr>
      </p:pic>
      <p:grpSp>
        <p:nvGrpSpPr>
          <p:cNvPr id="14" name="Group 10"/>
          <p:cNvGrpSpPr/>
          <p:nvPr/>
        </p:nvGrpSpPr>
        <p:grpSpPr>
          <a:xfrm>
            <a:off x="3320391" y="2916785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15" name="Freeform 134"/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16" name="Freeform 135"/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</p:grpSp>
      <p:sp>
        <p:nvSpPr>
          <p:cNvPr id="17" name="TextBox 9"/>
          <p:cNvSpPr txBox="1"/>
          <p:nvPr/>
        </p:nvSpPr>
        <p:spPr>
          <a:xfrm>
            <a:off x="743897" y="1342692"/>
            <a:ext cx="78124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/>
            <a:r>
              <a:rPr lang="en-US" sz="8000" b="1" i="1" dirty="0">
                <a:solidFill>
                  <a:prstClr val="white">
                    <a:lumMod val="65000"/>
                    <a:alpha val="10000"/>
                  </a:prstClr>
                </a:solidFill>
                <a:latin typeface="Abadi" panose="020B0604020104020204" pitchFamily="34" charset="0"/>
                <a:cs typeface="+mn-ea"/>
                <a:sym typeface="+mn-lt"/>
              </a:rPr>
              <a:t>INTEGRALFORM</a:t>
            </a:r>
            <a:endParaRPr kumimoji="0" lang="en-US" sz="8000" b="1" i="1" u="none" strike="noStrike" kern="1200" cap="none" spc="0" normalizeH="0" baseline="45000" noProof="0" dirty="0">
              <a:ln>
                <a:noFill/>
              </a:ln>
              <a:solidFill>
                <a:prstClr val="white">
                  <a:lumMod val="65000"/>
                  <a:alpha val="10000"/>
                </a:prstClr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8" name="Rectangle: Rounded Corners 40"/>
          <p:cNvSpPr/>
          <p:nvPr/>
        </p:nvSpPr>
        <p:spPr bwMode="auto">
          <a:xfrm rot="16200000">
            <a:off x="1035601" y="4505190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2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9" name="Rectangle: Rounded Corners 43"/>
          <p:cNvSpPr/>
          <p:nvPr/>
        </p:nvSpPr>
        <p:spPr bwMode="auto">
          <a:xfrm rot="16200000">
            <a:off x="2726466" y="4505190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456574" y="2641930"/>
            <a:ext cx="6286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zh-CN" altLang="en-US" sz="4800" b="1" kern="100" dirty="0">
                <a:latin typeface="Abadi" panose="020B0604020104020204" pitchFamily="34" charset="0"/>
                <a:cs typeface="+mn-ea"/>
                <a:sym typeface="+mn-lt"/>
              </a:rPr>
              <a:t>感谢各位的仔细聆听</a:t>
            </a:r>
          </a:p>
        </p:txBody>
      </p:sp>
      <p:sp>
        <p:nvSpPr>
          <p:cNvPr id="21" name="矩形 20"/>
          <p:cNvSpPr/>
          <p:nvPr/>
        </p:nvSpPr>
        <p:spPr>
          <a:xfrm>
            <a:off x="485224" y="3561408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485224" y="3467931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23" name="矩形 22"/>
          <p:cNvSpPr/>
          <p:nvPr/>
        </p:nvSpPr>
        <p:spPr bwMode="auto">
          <a:xfrm>
            <a:off x="485224" y="2073809"/>
            <a:ext cx="5445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latin typeface="Abadi" panose="020B0604020104020204" pitchFamily="34" charset="0"/>
                <a:cs typeface="+mn-ea"/>
                <a:sym typeface="+mn-lt"/>
              </a:rPr>
              <a:t>第十四章 整式的乘法与因式分解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485224" y="4138769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badi" panose="020B0604020104020204" pitchFamily="34" charset="0"/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85224" y="3597955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zh-CN" altLang="en-US" sz="2400" dirty="0">
                <a:latin typeface="Abadi" panose="020B0604020104020204" pitchFamily="34" charset="0"/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501958" y="5083626"/>
            <a:ext cx="140680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smtClean="0">
                <a:solidFill>
                  <a:schemeClr val="bg1"/>
                </a:solidFill>
                <a:latin typeface="Abadi" panose="020B0604020104020204" pitchFamily="34" charset="0"/>
                <a:cs typeface="+mn-ea"/>
                <a:sym typeface="+mn-lt"/>
              </a:rPr>
              <a:t>主讲人：</a:t>
            </a:r>
            <a:r>
              <a:rPr lang="en-US" altLang="zh-CN" sz="1050" smtClean="0">
                <a:solidFill>
                  <a:schemeClr val="bg1"/>
                </a:solidFill>
                <a:latin typeface="Abadi" panose="020B0604020104020204" pitchFamily="34" charset="0"/>
                <a:cs typeface="+mn-ea"/>
                <a:sym typeface="+mn-lt"/>
              </a:rPr>
              <a:t>PPT818</a:t>
            </a:r>
            <a:endParaRPr lang="zh-CN" altLang="en-US" sz="1050" dirty="0">
              <a:solidFill>
                <a:schemeClr val="bg1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2192824" y="5083626"/>
            <a:ext cx="134632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latin typeface="Abadi" panose="020B0604020104020204" pitchFamily="34" charset="0"/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latin typeface="Abadi" panose="020B0604020104020204" pitchFamily="34" charset="0"/>
                <a:cs typeface="+mn-ea"/>
                <a:sym typeface="+mn-lt"/>
              </a:rPr>
              <a:t>20XX</a:t>
            </a:r>
            <a:endParaRPr lang="zh-CN" altLang="en-US" sz="1050" dirty="0">
              <a:solidFill>
                <a:schemeClr val="bg1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47853" y="382155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chemeClr val="lt1">
                <a:alpha val="25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latin typeface="Abadi" panose="020B0604020104020204" pitchFamily="34" charset="0"/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225952" y="1598123"/>
            <a:ext cx="10140425" cy="1140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200" fontAlgn="base">
              <a:lnSpc>
                <a:spcPct val="150000"/>
              </a:lnSpc>
              <a:spcAft>
                <a:spcPct val="0"/>
              </a:spcAft>
              <a:defRPr/>
            </a:pPr>
            <a:r>
              <a:rPr lang="zh-CN" altLang="en-US" sz="2400" b="1" noProof="1">
                <a:solidFill>
                  <a:srgbClr val="50742F">
                    <a:lumMod val="50000"/>
                  </a:srgbClr>
                </a:solidFill>
                <a:latin typeface="Abadi" panose="020B0604020104020204" pitchFamily="34" charset="0"/>
                <a:cs typeface="+mn-ea"/>
                <a:sym typeface="+mn-lt"/>
              </a:rPr>
              <a:t>   </a:t>
            </a:r>
            <a:r>
              <a:rPr lang="zh-CN" altLang="en-US" sz="2400" b="1" noProof="1">
                <a:latin typeface="Abadi" panose="020B0604020104020204" pitchFamily="34" charset="0"/>
                <a:cs typeface="+mn-ea"/>
                <a:sym typeface="+mn-lt"/>
              </a:rPr>
              <a:t>多项式与多项式相乘</a:t>
            </a:r>
            <a:r>
              <a:rPr lang="en-US" altLang="zh-CN" sz="2400" b="1" noProof="1">
                <a:latin typeface="Abadi" panose="020B0604020104020204" pitchFamily="34" charset="0"/>
                <a:cs typeface="+mn-ea"/>
                <a:sym typeface="+mn-lt"/>
              </a:rPr>
              <a:t>,</a:t>
            </a:r>
            <a:r>
              <a:rPr lang="zh-CN" altLang="en-US" sz="2400" b="1" noProof="1">
                <a:latin typeface="Abadi" panose="020B0604020104020204" pitchFamily="34" charset="0"/>
                <a:cs typeface="+mn-ea"/>
                <a:sym typeface="+mn-lt"/>
              </a:rPr>
              <a:t>先用</a:t>
            </a:r>
            <a:r>
              <a:rPr lang="zh-CN" altLang="en-US" sz="2400" b="1" noProof="1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一个多项式的每一项</a:t>
            </a:r>
            <a:r>
              <a:rPr lang="zh-CN" altLang="en-US" sz="2400" b="1" noProof="1">
                <a:latin typeface="Abadi" panose="020B0604020104020204" pitchFamily="34" charset="0"/>
                <a:cs typeface="+mn-ea"/>
                <a:sym typeface="+mn-lt"/>
              </a:rPr>
              <a:t>乘</a:t>
            </a:r>
            <a:r>
              <a:rPr lang="zh-CN" altLang="en-US" sz="2400" b="1" noProof="1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另一个多项式的每一项</a:t>
            </a:r>
            <a:r>
              <a:rPr lang="en-US" altLang="zh-CN" sz="2400" b="1" noProof="1">
                <a:latin typeface="Abadi" panose="020B0604020104020204" pitchFamily="34" charset="0"/>
                <a:cs typeface="+mn-ea"/>
                <a:sym typeface="+mn-lt"/>
              </a:rPr>
              <a:t>,</a:t>
            </a:r>
            <a:r>
              <a:rPr lang="zh-CN" altLang="en-US" sz="2400" b="1" noProof="1">
                <a:latin typeface="Abadi" panose="020B0604020104020204" pitchFamily="34" charset="0"/>
                <a:cs typeface="+mn-ea"/>
                <a:sym typeface="+mn-lt"/>
              </a:rPr>
              <a:t>再把</a:t>
            </a:r>
            <a:r>
              <a:rPr lang="zh-CN" altLang="en-US" sz="2400" b="1" noProof="1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所得的积相加</a:t>
            </a:r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latin typeface="Abadi" panose="020B0604020104020204" pitchFamily="34" charset="0"/>
                <a:cs typeface="+mn-ea"/>
                <a:sym typeface="+mn-lt"/>
              </a:rPr>
              <a:t>。</a:t>
            </a:r>
            <a:endParaRPr kumimoji="1" lang="en-US" altLang="zh-CN" sz="2400" b="1" dirty="0">
              <a:solidFill>
                <a:srgbClr val="50742F">
                  <a:lumMod val="50000"/>
                </a:srgbClr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838604" y="3884950"/>
            <a:ext cx="7957628" cy="7532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3200" b="1" dirty="0">
                <a:latin typeface="Abadi" panose="020B0604020104020204" pitchFamily="34" charset="0"/>
                <a:cs typeface="+mn-ea"/>
                <a:sym typeface="+mn-lt"/>
              </a:rPr>
              <a:t>(</a:t>
            </a:r>
            <a:r>
              <a:rPr lang="en-US" altLang="zh-CN" sz="3200" b="1" dirty="0" err="1">
                <a:latin typeface="Abadi" panose="020B0604020104020204" pitchFamily="34" charset="0"/>
                <a:cs typeface="+mn-ea"/>
                <a:sym typeface="+mn-lt"/>
              </a:rPr>
              <a:t>a+b</a:t>
            </a:r>
            <a:r>
              <a:rPr lang="en-US" altLang="zh-CN" sz="3200" b="1" dirty="0">
                <a:latin typeface="Abadi" panose="020B0604020104020204" pitchFamily="34" charset="0"/>
                <a:cs typeface="+mn-ea"/>
                <a:sym typeface="+mn-lt"/>
              </a:rPr>
              <a:t>)•(</a:t>
            </a:r>
            <a:r>
              <a:rPr lang="en-US" altLang="zh-CN" sz="3200" b="1" dirty="0" err="1">
                <a:latin typeface="Abadi" panose="020B0604020104020204" pitchFamily="34" charset="0"/>
                <a:cs typeface="+mn-ea"/>
                <a:sym typeface="+mn-lt"/>
              </a:rPr>
              <a:t>m+n</a:t>
            </a:r>
            <a:r>
              <a:rPr lang="en-US" altLang="zh-CN" sz="3200" b="1" dirty="0">
                <a:latin typeface="Abadi" panose="020B0604020104020204" pitchFamily="34" charset="0"/>
                <a:cs typeface="+mn-ea"/>
                <a:sym typeface="+mn-lt"/>
              </a:rPr>
              <a:t>)=            +             +             +</a:t>
            </a:r>
          </a:p>
        </p:txBody>
      </p:sp>
      <p:sp>
        <p:nvSpPr>
          <p:cNvPr id="7" name="矩形 6"/>
          <p:cNvSpPr/>
          <p:nvPr/>
        </p:nvSpPr>
        <p:spPr>
          <a:xfrm>
            <a:off x="4620716" y="3979701"/>
            <a:ext cx="782587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3735" b="1" dirty="0">
                <a:latin typeface="Abadi" panose="020B0604020104020204" pitchFamily="34" charset="0"/>
                <a:cs typeface="+mn-ea"/>
                <a:sym typeface="+mn-lt"/>
              </a:rPr>
              <a:t>am</a:t>
            </a:r>
            <a:endParaRPr lang="zh-CN" altLang="en-US" sz="3735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020826" y="4000063"/>
            <a:ext cx="816249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3735" b="1" dirty="0" err="1">
                <a:latin typeface="Abadi" panose="020B0604020104020204" pitchFamily="34" charset="0"/>
                <a:cs typeface="+mn-ea"/>
                <a:sym typeface="+mn-lt"/>
              </a:rPr>
              <a:t>bm</a:t>
            </a:r>
            <a:endParaRPr lang="zh-CN" altLang="en-US" sz="3735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325198" y="3979701"/>
            <a:ext cx="665567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3735" b="1" dirty="0">
                <a:latin typeface="Abadi" panose="020B0604020104020204" pitchFamily="34" charset="0"/>
                <a:cs typeface="+mn-ea"/>
                <a:sym typeface="+mn-lt"/>
              </a:rPr>
              <a:t>an</a:t>
            </a:r>
            <a:endParaRPr lang="zh-CN" altLang="en-US" sz="3735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629627" y="4000063"/>
            <a:ext cx="699230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3735" b="1" dirty="0">
                <a:latin typeface="Abadi" panose="020B0604020104020204" pitchFamily="34" charset="0"/>
                <a:cs typeface="+mn-ea"/>
                <a:sym typeface="+mn-lt"/>
              </a:rPr>
              <a:t>bn</a:t>
            </a:r>
            <a:endParaRPr lang="zh-CN" altLang="en-US" sz="3735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1" name="空心弧 10"/>
          <p:cNvSpPr/>
          <p:nvPr/>
        </p:nvSpPr>
        <p:spPr>
          <a:xfrm>
            <a:off x="2188880" y="3884949"/>
            <a:ext cx="1178896" cy="9475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schemeClr val="tx1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2" name="空心弧 11"/>
          <p:cNvSpPr/>
          <p:nvPr/>
        </p:nvSpPr>
        <p:spPr>
          <a:xfrm>
            <a:off x="2188880" y="3659785"/>
            <a:ext cx="1672623" cy="155369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schemeClr val="tx1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3" name="空心弧 12"/>
          <p:cNvSpPr/>
          <p:nvPr/>
        </p:nvSpPr>
        <p:spPr>
          <a:xfrm rot="10800000">
            <a:off x="2681209" y="4553622"/>
            <a:ext cx="823789" cy="155371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schemeClr val="tx1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4" name="空心弧 13"/>
          <p:cNvSpPr/>
          <p:nvPr/>
        </p:nvSpPr>
        <p:spPr>
          <a:xfrm rot="10800000">
            <a:off x="2681207" y="4762897"/>
            <a:ext cx="1260904" cy="155371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schemeClr val="tx1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533258" y="573045"/>
            <a:ext cx="980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latin typeface="Abadi" panose="020B0604020104020204" pitchFamily="34" charset="0"/>
                <a:cs typeface="+mn-ea"/>
                <a:sym typeface="+mn-lt"/>
              </a:rPr>
              <a:t>多项式乘以多项式相乘知识点回顾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1049734" y="1968500"/>
            <a:ext cx="9548840" cy="3957445"/>
            <a:chOff x="275033" y="1320001"/>
            <a:chExt cx="12682986" cy="525636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矩形 5"/>
                <p:cNvSpPr/>
                <p:nvPr/>
              </p:nvSpPr>
              <p:spPr>
                <a:xfrm>
                  <a:off x="275033" y="1320001"/>
                  <a:ext cx="9712779" cy="520584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defTabSz="914400"/>
                  <a:r>
                    <a:rPr lang="zh-CN" altLang="en-US" sz="2800" b="1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计算下列多项式的积，你能发现什么规律：</a:t>
                  </a:r>
                  <a:endParaRPr lang="en-US" altLang="zh-CN" sz="28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endParaRPr>
                </a:p>
                <a:p>
                  <a:pPr defTabSz="914400">
                    <a:lnSpc>
                      <a:spcPct val="200000"/>
                    </a:lnSpc>
                  </a:pPr>
                  <a:r>
                    <a:rPr lang="en-US" altLang="zh-CN" sz="2800" b="1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1</a:t>
                  </a:r>
                  <a:r>
                    <a:rPr lang="zh-CN" altLang="en-US" sz="2800" b="1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）</a:t>
                  </a:r>
                  <a:r>
                    <a:rPr lang="zh-CN" altLang="en-US" sz="2800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zh-CN" alt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28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altLang="zh-CN" sz="28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x</m:t>
                          </m:r>
                          <m:r>
                            <a:rPr lang="en-US" altLang="zh-CN" sz="28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+1)</m:t>
                          </m:r>
                        </m:e>
                        <m:sup>
                          <m:r>
                            <a:rPr lang="zh-CN" altLang="en-US" sz="28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a14:m>
                  <a:r>
                    <a:rPr lang="en-US" altLang="zh-CN" sz="2800" b="1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=(x+1)(x+1)=</a:t>
                  </a:r>
                </a:p>
                <a:p>
                  <a:pPr defTabSz="914400">
                    <a:lnSpc>
                      <a:spcPct val="200000"/>
                    </a:lnSpc>
                  </a:pPr>
                  <a:r>
                    <a:rPr lang="en-US" altLang="zh-CN" sz="2800" b="1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2</a:t>
                  </a:r>
                  <a:r>
                    <a:rPr lang="zh-CN" altLang="en-US" sz="2800" b="1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）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zh-CN" alt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28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altLang="zh-CN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m</m:t>
                          </m:r>
                          <m:r>
                            <a:rPr lang="en-US" altLang="zh-CN" sz="28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+</m:t>
                          </m:r>
                          <m:r>
                            <a:rPr lang="en-US" altLang="zh-CN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  <m:r>
                            <a:rPr lang="en-US" altLang="zh-CN" sz="28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)</m:t>
                          </m:r>
                        </m:e>
                        <m:sup>
                          <m:r>
                            <a:rPr lang="zh-CN" altLang="en-US" sz="28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a14:m>
                  <a:r>
                    <a:rPr lang="en-US" altLang="zh-CN" sz="2800" b="1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=(m+2)(m+2)=</a:t>
                  </a:r>
                </a:p>
                <a:p>
                  <a:pPr defTabSz="914400">
                    <a:lnSpc>
                      <a:spcPct val="200000"/>
                    </a:lnSpc>
                  </a:pPr>
                  <a:r>
                    <a:rPr lang="en-US" altLang="zh-CN" sz="2800" b="1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3</a:t>
                  </a:r>
                  <a:r>
                    <a:rPr lang="zh-CN" altLang="en-US" sz="2800" b="1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）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zh-CN" alt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28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(</m:t>
                          </m:r>
                          <m:r>
                            <a:rPr lang="en-US" altLang="zh-CN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US" altLang="zh-CN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x</m:t>
                          </m:r>
                          <m:r>
                            <a:rPr lang="en-US" altLang="zh-CN" sz="28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+</m:t>
                          </m:r>
                          <m:r>
                            <a:rPr lang="en-US" altLang="zh-CN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  <m:r>
                            <a:rPr lang="en-US" altLang="zh-CN" sz="28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)</m:t>
                          </m:r>
                        </m:e>
                        <m:sup>
                          <m:r>
                            <a:rPr lang="zh-CN" altLang="en-US" sz="28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a14:m>
                  <a:r>
                    <a:rPr lang="en-US" altLang="zh-CN" sz="2800" b="1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=(2x+2)(2x+2)=</a:t>
                  </a:r>
                </a:p>
                <a:p>
                  <a:pPr defTabSz="914400">
                    <a:lnSpc>
                      <a:spcPct val="200000"/>
                    </a:lnSpc>
                  </a:pPr>
                  <a:r>
                    <a:rPr lang="en-US" altLang="zh-CN" sz="2800" b="1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4</a:t>
                  </a:r>
                  <a:r>
                    <a:rPr lang="zh-CN" altLang="en-US" sz="2800" b="1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）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zh-CN" alt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28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altLang="zh-CN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a</m:t>
                          </m:r>
                          <m:r>
                            <a:rPr lang="en-US" altLang="zh-CN" sz="28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altLang="zh-CN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b</m:t>
                          </m:r>
                          <m:r>
                            <a:rPr lang="en-US" altLang="zh-CN" sz="28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)</m:t>
                          </m:r>
                        </m:e>
                        <m:sup>
                          <m:r>
                            <a:rPr lang="zh-CN" altLang="en-US" sz="28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a14:m>
                  <a:r>
                    <a:rPr lang="en-US" altLang="zh-CN" sz="2800" b="1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=(</a:t>
                  </a:r>
                  <a:r>
                    <a:rPr lang="en-US" altLang="zh-CN" sz="2800" b="1" dirty="0" err="1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a+b</a:t>
                  </a:r>
                  <a:r>
                    <a:rPr lang="en-US" altLang="zh-CN" sz="2800" b="1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)(</a:t>
                  </a:r>
                  <a:r>
                    <a:rPr lang="en-US" altLang="zh-CN" sz="2800" b="1" dirty="0" err="1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a+b</a:t>
                  </a:r>
                  <a:r>
                    <a:rPr lang="en-US" altLang="zh-CN" sz="2800" b="1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)=</a:t>
                  </a:r>
                  <a:endParaRPr lang="zh-CN" altLang="en-US" sz="28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6" name="矩形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5033" y="1320001"/>
                  <a:ext cx="9712779" cy="5205844"/>
                </a:xfrm>
                <a:prstGeom prst="rect">
                  <a:avLst/>
                </a:prstGeom>
                <a:blipFill rotWithShape="1">
                  <a:blip r:embed="rId3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箭头: 上弧形 6"/>
            <p:cNvSpPr/>
            <p:nvPr/>
          </p:nvSpPr>
          <p:spPr>
            <a:xfrm>
              <a:off x="3477839" y="2263991"/>
              <a:ext cx="1236133" cy="143933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sz="1400" dirty="0">
                <a:solidFill>
                  <a:schemeClr val="tx1"/>
                </a:solidFill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8" name="箭头: 上弧形 7"/>
            <p:cNvSpPr/>
            <p:nvPr/>
          </p:nvSpPr>
          <p:spPr>
            <a:xfrm>
              <a:off x="3477839" y="2183734"/>
              <a:ext cx="1667933" cy="224191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sz="1400" dirty="0">
                <a:solidFill>
                  <a:schemeClr val="tx1"/>
                </a:solidFill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文本框 8"/>
                <p:cNvSpPr txBox="1"/>
                <p:nvPr/>
              </p:nvSpPr>
              <p:spPr>
                <a:xfrm>
                  <a:off x="5810530" y="2347600"/>
                  <a:ext cx="735918" cy="65407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4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zh-CN" altLang="en-US" sz="3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zh-CN" alt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e>
                          <m:sup>
                            <m:r>
                              <a:rPr lang="zh-CN" altLang="en-US" sz="32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9" name="文本框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10530" y="2347600"/>
                  <a:ext cx="735918" cy="654074"/>
                </a:xfrm>
                <a:prstGeom prst="rect">
                  <a:avLst/>
                </a:prstGeom>
                <a:blipFill rotWithShape="1">
                  <a:blip r:embed="rId4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文本框 9"/>
            <p:cNvSpPr txBox="1"/>
            <p:nvPr/>
          </p:nvSpPr>
          <p:spPr>
            <a:xfrm>
              <a:off x="7196235" y="2317664"/>
              <a:ext cx="86" cy="65407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/>
              <a:endParaRPr lang="zh-CN" altLang="en-US" sz="3200" dirty="0"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文本框 10"/>
                <p:cNvSpPr txBox="1"/>
                <p:nvPr/>
              </p:nvSpPr>
              <p:spPr>
                <a:xfrm>
                  <a:off x="6359800" y="2347598"/>
                  <a:ext cx="876696" cy="65407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4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a:rPr lang="en-US" altLang="zh-CN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oMath>
                    </m:oMathPara>
                  </a14:m>
                  <a:endPara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11" name="文本框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59800" y="2347598"/>
                  <a:ext cx="876696" cy="654074"/>
                </a:xfrm>
                <a:prstGeom prst="rect">
                  <a:avLst/>
                </a:prstGeom>
                <a:blipFill rotWithShape="1">
                  <a:blip r:embed="rId5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文本框 11"/>
                <p:cNvSpPr txBox="1"/>
                <p:nvPr/>
              </p:nvSpPr>
              <p:spPr>
                <a:xfrm>
                  <a:off x="7092147" y="2360933"/>
                  <a:ext cx="876696" cy="65407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4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a:rPr lang="en-US" altLang="zh-CN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oMath>
                    </m:oMathPara>
                  </a14:m>
                  <a:endPara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12" name="文本框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92147" y="2360933"/>
                  <a:ext cx="876696" cy="654074"/>
                </a:xfrm>
                <a:prstGeom prst="rect">
                  <a:avLst/>
                </a:prstGeom>
                <a:blipFill rotWithShape="1">
                  <a:blip r:embed="rId5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文本框 12"/>
                <p:cNvSpPr txBox="1"/>
                <p:nvPr/>
              </p:nvSpPr>
              <p:spPr>
                <a:xfrm>
                  <a:off x="7785748" y="2358856"/>
                  <a:ext cx="872949" cy="65407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4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+1</m:t>
                        </m:r>
                      </m:oMath>
                    </m:oMathPara>
                  </a14:m>
                  <a:endPara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13" name="文本框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85748" y="2358856"/>
                  <a:ext cx="872949" cy="654074"/>
                </a:xfrm>
                <a:prstGeom prst="rect">
                  <a:avLst/>
                </a:prstGeom>
                <a:blipFill rotWithShape="1">
                  <a:blip r:embed="rId6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箭头: 上弧形 13"/>
            <p:cNvSpPr/>
            <p:nvPr/>
          </p:nvSpPr>
          <p:spPr>
            <a:xfrm flipV="1">
              <a:off x="3965873" y="2920075"/>
              <a:ext cx="745067" cy="114884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sz="1400" dirty="0">
                <a:solidFill>
                  <a:schemeClr val="tx1"/>
                </a:solidFill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15" name="箭头: 上弧形 14"/>
            <p:cNvSpPr/>
            <p:nvPr/>
          </p:nvSpPr>
          <p:spPr>
            <a:xfrm flipV="1">
              <a:off x="3965873" y="2924943"/>
              <a:ext cx="1176867" cy="224189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sz="1400" dirty="0">
                <a:solidFill>
                  <a:schemeClr val="tx1"/>
                </a:solidFill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20" name="箭头: 上弧形 19"/>
            <p:cNvSpPr/>
            <p:nvPr/>
          </p:nvSpPr>
          <p:spPr>
            <a:xfrm>
              <a:off x="3624139" y="3408988"/>
              <a:ext cx="1236133" cy="143933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sz="1400" dirty="0">
                <a:solidFill>
                  <a:schemeClr val="tx1"/>
                </a:solidFill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21" name="箭头: 上弧形 20"/>
            <p:cNvSpPr/>
            <p:nvPr/>
          </p:nvSpPr>
          <p:spPr>
            <a:xfrm>
              <a:off x="3624139" y="3328731"/>
              <a:ext cx="1667933" cy="224191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sz="1400" dirty="0">
                <a:solidFill>
                  <a:schemeClr val="tx1"/>
                </a:solidFill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22" name="箭头: 上弧形 21"/>
            <p:cNvSpPr/>
            <p:nvPr/>
          </p:nvSpPr>
          <p:spPr>
            <a:xfrm flipV="1">
              <a:off x="4159336" y="4040185"/>
              <a:ext cx="745067" cy="114884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sz="1400" dirty="0">
                <a:solidFill>
                  <a:schemeClr val="tx1"/>
                </a:solidFill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23" name="箭头: 上弧形 22"/>
            <p:cNvSpPr/>
            <p:nvPr/>
          </p:nvSpPr>
          <p:spPr>
            <a:xfrm flipV="1">
              <a:off x="4159336" y="4045052"/>
              <a:ext cx="1176867" cy="224189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sz="1400" dirty="0">
                <a:solidFill>
                  <a:schemeClr val="tx1"/>
                </a:solidFill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24" name="箭头: 上弧形 23"/>
            <p:cNvSpPr/>
            <p:nvPr/>
          </p:nvSpPr>
          <p:spPr>
            <a:xfrm>
              <a:off x="3716473" y="4523755"/>
              <a:ext cx="1608667" cy="143933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sz="1400" dirty="0">
                <a:solidFill>
                  <a:schemeClr val="tx1"/>
                </a:solidFill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25" name="箭头: 上弧形 24"/>
            <p:cNvSpPr/>
            <p:nvPr/>
          </p:nvSpPr>
          <p:spPr>
            <a:xfrm>
              <a:off x="3716473" y="4443498"/>
              <a:ext cx="2142067" cy="224191"/>
            </a:xfrm>
            <a:prstGeom prst="curvedDownArrow">
              <a:avLst>
                <a:gd name="adj1" fmla="val 25000"/>
                <a:gd name="adj2" fmla="val 50000"/>
                <a:gd name="adj3" fmla="val 1744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sz="1400" dirty="0">
                <a:solidFill>
                  <a:schemeClr val="tx1"/>
                </a:solidFill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26" name="箭头: 上弧形 25"/>
            <p:cNvSpPr/>
            <p:nvPr/>
          </p:nvSpPr>
          <p:spPr>
            <a:xfrm flipV="1">
              <a:off x="4508388" y="5183675"/>
              <a:ext cx="745067" cy="114884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sz="1400" dirty="0">
                <a:solidFill>
                  <a:schemeClr val="tx1"/>
                </a:solidFill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27" name="箭头: 上弧形 26"/>
            <p:cNvSpPr/>
            <p:nvPr/>
          </p:nvSpPr>
          <p:spPr>
            <a:xfrm flipV="1">
              <a:off x="4508387" y="5183674"/>
              <a:ext cx="1435100" cy="224191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sz="1400" dirty="0">
                <a:solidFill>
                  <a:schemeClr val="tx1"/>
                </a:solidFill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文本框 27"/>
                <p:cNvSpPr txBox="1"/>
                <p:nvPr/>
              </p:nvSpPr>
              <p:spPr>
                <a:xfrm>
                  <a:off x="5989123" y="3471291"/>
                  <a:ext cx="883596" cy="65407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4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zh-CN" altLang="en-US" sz="3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𝑚</m:t>
                            </m:r>
                          </m:e>
                          <m:sup>
                            <m:r>
                              <a:rPr lang="zh-CN" altLang="en-US" sz="32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28" name="文本框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89123" y="3471291"/>
                  <a:ext cx="883596" cy="654074"/>
                </a:xfrm>
                <a:prstGeom prst="rect">
                  <a:avLst/>
                </a:prstGeom>
                <a:blipFill rotWithShape="1">
                  <a:blip r:embed="rId7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文本框 28"/>
                <p:cNvSpPr txBox="1"/>
                <p:nvPr/>
              </p:nvSpPr>
              <p:spPr>
                <a:xfrm>
                  <a:off x="6577909" y="3497376"/>
                  <a:ext cx="1327224" cy="65407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4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+2</m:t>
                        </m:r>
                        <m:r>
                          <a:rPr lang="en-US" altLang="zh-CN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𝑚</m:t>
                        </m:r>
                      </m:oMath>
                    </m:oMathPara>
                  </a14:m>
                  <a:endPara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29" name="文本框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77909" y="3497376"/>
                  <a:ext cx="1327224" cy="654074"/>
                </a:xfrm>
                <a:prstGeom prst="rect">
                  <a:avLst/>
                </a:prstGeom>
                <a:blipFill rotWithShape="1">
                  <a:blip r:embed="rId8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文本框 29"/>
                <p:cNvSpPr txBox="1"/>
                <p:nvPr/>
              </p:nvSpPr>
              <p:spPr>
                <a:xfrm>
                  <a:off x="7634773" y="3494970"/>
                  <a:ext cx="1327224" cy="65407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4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+2</m:t>
                        </m:r>
                        <m:r>
                          <a:rPr lang="en-US" altLang="zh-CN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𝑚</m:t>
                        </m:r>
                      </m:oMath>
                    </m:oMathPara>
                  </a14:m>
                  <a:endPara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30" name="文本框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34773" y="3494970"/>
                  <a:ext cx="1327224" cy="654074"/>
                </a:xfrm>
                <a:prstGeom prst="rect">
                  <a:avLst/>
                </a:prstGeom>
                <a:blipFill rotWithShape="1">
                  <a:blip r:embed="rId8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文本框 30"/>
                <p:cNvSpPr txBox="1"/>
                <p:nvPr/>
              </p:nvSpPr>
              <p:spPr>
                <a:xfrm>
                  <a:off x="8734554" y="3477445"/>
                  <a:ext cx="872949" cy="65407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4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+4</m:t>
                        </m:r>
                      </m:oMath>
                    </m:oMathPara>
                  </a14:m>
                  <a:endPara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31" name="文本框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34554" y="3477445"/>
                  <a:ext cx="872949" cy="654074"/>
                </a:xfrm>
                <a:prstGeom prst="rect">
                  <a:avLst/>
                </a:prstGeom>
                <a:blipFill rotWithShape="1">
                  <a:blip r:embed="rId9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文本框 31"/>
                <p:cNvSpPr txBox="1"/>
                <p:nvPr/>
              </p:nvSpPr>
              <p:spPr>
                <a:xfrm>
                  <a:off x="6477031" y="4610780"/>
                  <a:ext cx="1038256" cy="65407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4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zh-CN" altLang="en-US" sz="3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4</m:t>
                            </m:r>
                            <m:r>
                              <a:rPr lang="en-US" altLang="zh-CN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e>
                          <m:sup>
                            <m:r>
                              <a:rPr lang="zh-CN" altLang="en-US" sz="32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32" name="文本框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77031" y="4610780"/>
                  <a:ext cx="1038256" cy="654074"/>
                </a:xfrm>
                <a:prstGeom prst="rect">
                  <a:avLst/>
                </a:prstGeom>
                <a:blipFill rotWithShape="1">
                  <a:blip r:embed="rId10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文本框 32"/>
                <p:cNvSpPr txBox="1"/>
                <p:nvPr/>
              </p:nvSpPr>
              <p:spPr>
                <a:xfrm>
                  <a:off x="7287630" y="4600784"/>
                  <a:ext cx="1179035" cy="65407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4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+2</m:t>
                        </m:r>
                        <m:r>
                          <a:rPr lang="en-US" altLang="zh-CN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oMath>
                    </m:oMathPara>
                  </a14:m>
                  <a:endPara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33" name="文本框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87630" y="4600784"/>
                  <a:ext cx="1179035" cy="654074"/>
                </a:xfrm>
                <a:prstGeom prst="rect">
                  <a:avLst/>
                </a:prstGeom>
                <a:blipFill rotWithShape="1">
                  <a:blip r:embed="rId11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文本框 33"/>
                <p:cNvSpPr txBox="1"/>
                <p:nvPr/>
              </p:nvSpPr>
              <p:spPr>
                <a:xfrm>
                  <a:off x="8252002" y="4577399"/>
                  <a:ext cx="1179035" cy="65407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4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+2</m:t>
                        </m:r>
                        <m:r>
                          <a:rPr lang="en-US" altLang="zh-CN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oMath>
                    </m:oMathPara>
                  </a14:m>
                  <a:endPara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34" name="文本框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52002" y="4577399"/>
                  <a:ext cx="1179035" cy="654074"/>
                </a:xfrm>
                <a:prstGeom prst="rect">
                  <a:avLst/>
                </a:prstGeom>
                <a:blipFill rotWithShape="1">
                  <a:blip r:embed="rId11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文本框 34"/>
                <p:cNvSpPr txBox="1"/>
                <p:nvPr/>
              </p:nvSpPr>
              <p:spPr>
                <a:xfrm>
                  <a:off x="9169857" y="4577398"/>
                  <a:ext cx="872949" cy="65407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4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+1</m:t>
                        </m:r>
                      </m:oMath>
                    </m:oMathPara>
                  </a14:m>
                  <a:endPara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35" name="文本框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69857" y="4577398"/>
                  <a:ext cx="872949" cy="654074"/>
                </a:xfrm>
                <a:prstGeom prst="rect">
                  <a:avLst/>
                </a:prstGeom>
                <a:blipFill rotWithShape="1">
                  <a:blip r:embed="rId6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矩形 4"/>
                <p:cNvSpPr/>
                <p:nvPr/>
              </p:nvSpPr>
              <p:spPr>
                <a:xfrm>
                  <a:off x="8525837" y="1942597"/>
                  <a:ext cx="2942138" cy="124180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defTabSz="914400">
                    <a:lnSpc>
                      <a:spcPct val="200000"/>
                    </a:lnSpc>
                  </a:pPr>
                  <a:r>
                    <a:rPr lang="en-US" altLang="zh-CN" sz="3200" b="1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=</a:t>
                  </a:r>
                  <a:r>
                    <a:rPr lang="zh-CN" altLang="en-US" sz="3200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zh-CN" alt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zh-CN" alt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</m:e>
                        <m:sup>
                          <m:r>
                            <a:rPr lang="zh-CN" altLang="en-US" sz="3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a14:m>
                  <a:r>
                    <a:rPr lang="en-US" altLang="zh-CN" sz="3200" b="1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+2x+1</a:t>
                  </a:r>
                </a:p>
              </p:txBody>
            </p:sp>
          </mc:Choice>
          <mc:Fallback xmlns="">
            <p:sp>
              <p:nvSpPr>
                <p:cNvPr id="5" name="矩形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25837" y="1942597"/>
                  <a:ext cx="2942138" cy="1241803"/>
                </a:xfrm>
                <a:prstGeom prst="rect">
                  <a:avLst/>
                </a:prstGeom>
                <a:blipFill rotWithShape="1">
                  <a:blip r:embed="rId12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矩形 35"/>
                <p:cNvSpPr/>
                <p:nvPr/>
              </p:nvSpPr>
              <p:spPr>
                <a:xfrm>
                  <a:off x="9262547" y="3043396"/>
                  <a:ext cx="3266535" cy="124180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defTabSz="914400">
                    <a:lnSpc>
                      <a:spcPct val="200000"/>
                    </a:lnSpc>
                  </a:pPr>
                  <a:r>
                    <a:rPr lang="en-US" altLang="zh-CN" sz="3200" b="1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=</a:t>
                  </a:r>
                  <a:r>
                    <a:rPr lang="zh-CN" altLang="en-US" sz="3200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zh-CN" alt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𝑚</m:t>
                          </m:r>
                        </m:e>
                        <m:sup>
                          <m:r>
                            <a:rPr lang="zh-CN" altLang="en-US" sz="3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a14:m>
                  <a:r>
                    <a:rPr lang="en-US" altLang="zh-CN" sz="3200" b="1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+4m+4</a:t>
                  </a:r>
                </a:p>
              </p:txBody>
            </p:sp>
          </mc:Choice>
          <mc:Fallback xmlns="">
            <p:sp>
              <p:nvSpPr>
                <p:cNvPr id="36" name="矩形 3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62547" y="3043396"/>
                  <a:ext cx="3266535" cy="1241803"/>
                </a:xfrm>
                <a:prstGeom prst="rect">
                  <a:avLst/>
                </a:prstGeom>
                <a:blipFill rotWithShape="1">
                  <a:blip r:embed="rId13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矩形 36"/>
                <p:cNvSpPr/>
                <p:nvPr/>
              </p:nvSpPr>
              <p:spPr>
                <a:xfrm>
                  <a:off x="9713543" y="4140811"/>
                  <a:ext cx="3244476" cy="124180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defTabSz="914400">
                    <a:lnSpc>
                      <a:spcPct val="200000"/>
                    </a:lnSpc>
                  </a:pPr>
                  <a:r>
                    <a:rPr lang="en-US" altLang="zh-CN" sz="3200" b="1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=</a:t>
                  </a:r>
                  <a:r>
                    <a:rPr lang="zh-CN" altLang="en-US" sz="3200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zh-CN" alt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4</m:t>
                          </m:r>
                          <m:r>
                            <a:rPr lang="en-US" altLang="zh-CN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</m:e>
                        <m:sup>
                          <m:r>
                            <a:rPr lang="zh-CN" altLang="en-US" sz="3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a14:m>
                  <a:r>
                    <a:rPr lang="en-US" altLang="zh-CN" sz="3200" b="1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+4x+1</a:t>
                  </a:r>
                </a:p>
              </p:txBody>
            </p:sp>
          </mc:Choice>
          <mc:Fallback xmlns="">
            <p:sp>
              <p:nvSpPr>
                <p:cNvPr id="37" name="矩形 3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13543" y="4140811"/>
                  <a:ext cx="3244476" cy="1241803"/>
                </a:xfrm>
                <a:prstGeom prst="rect">
                  <a:avLst/>
                </a:prstGeom>
                <a:blipFill rotWithShape="1">
                  <a:blip r:embed="rId14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8" name="箭头: 上弧形 37"/>
            <p:cNvSpPr/>
            <p:nvPr/>
          </p:nvSpPr>
          <p:spPr>
            <a:xfrm>
              <a:off x="3477839" y="5691562"/>
              <a:ext cx="1236133" cy="120373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sz="1400" dirty="0">
                <a:solidFill>
                  <a:schemeClr val="tx1"/>
                </a:solidFill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39" name="箭头: 上弧形 38"/>
            <p:cNvSpPr/>
            <p:nvPr/>
          </p:nvSpPr>
          <p:spPr>
            <a:xfrm>
              <a:off x="3477839" y="5611305"/>
              <a:ext cx="1744133" cy="224191"/>
            </a:xfrm>
            <a:prstGeom prst="curvedDownArrow">
              <a:avLst>
                <a:gd name="adj1" fmla="val 25000"/>
                <a:gd name="adj2" fmla="val 50000"/>
                <a:gd name="adj3" fmla="val 1744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sz="1400" dirty="0">
                <a:solidFill>
                  <a:schemeClr val="tx1"/>
                </a:solidFill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40" name="箭头: 上弧形 39"/>
            <p:cNvSpPr/>
            <p:nvPr/>
          </p:nvSpPr>
          <p:spPr>
            <a:xfrm flipV="1">
              <a:off x="3965875" y="6341154"/>
              <a:ext cx="636275" cy="114884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sz="1400" dirty="0">
                <a:solidFill>
                  <a:schemeClr val="tx1"/>
                </a:solidFill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41" name="箭头: 上弧形 40"/>
            <p:cNvSpPr/>
            <p:nvPr/>
          </p:nvSpPr>
          <p:spPr>
            <a:xfrm flipV="1">
              <a:off x="3965874" y="6341153"/>
              <a:ext cx="1225551" cy="224191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sz="1400" dirty="0">
                <a:solidFill>
                  <a:schemeClr val="tx1"/>
                </a:solidFill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文本框 41"/>
                <p:cNvSpPr txBox="1"/>
                <p:nvPr/>
              </p:nvSpPr>
              <p:spPr>
                <a:xfrm>
                  <a:off x="5902334" y="5750268"/>
                  <a:ext cx="4019145" cy="65407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400"/>
                  <a14:m>
                    <m:oMath xmlns:m="http://schemas.openxmlformats.org/officeDocument/2006/math">
                      <m:sSup>
                        <m:sSupPr>
                          <m:ctrlPr>
                            <a:rPr lang="zh-CN" altLang="en-US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𝑎</m:t>
                          </m:r>
                        </m:e>
                        <m:sup>
                          <m:r>
                            <a:rPr lang="zh-CN" altLang="en-US" sz="3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a14:m>
                  <a:r>
                    <a:rPr lang="en-US" altLang="zh-CN" sz="3200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+ ab + ab+</a:t>
                  </a:r>
                  <a:r>
                    <a:rPr lang="zh-CN" altLang="en-US" sz="3200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zh-CN" alt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𝑏</m:t>
                          </m:r>
                        </m:e>
                        <m:sup>
                          <m:r>
                            <a:rPr lang="zh-CN" altLang="en-US" sz="3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a14:m>
                  <a:endPara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42" name="文本框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02334" y="5750268"/>
                  <a:ext cx="4019145" cy="654074"/>
                </a:xfrm>
                <a:prstGeom prst="rect">
                  <a:avLst/>
                </a:prstGeom>
                <a:blipFill rotWithShape="1">
                  <a:blip r:embed="rId15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矩形 42"/>
                <p:cNvSpPr/>
                <p:nvPr/>
              </p:nvSpPr>
              <p:spPr>
                <a:xfrm>
                  <a:off x="8872977" y="5334566"/>
                  <a:ext cx="3653358" cy="124180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defTabSz="914400">
                    <a:lnSpc>
                      <a:spcPct val="200000"/>
                    </a:lnSpc>
                  </a:pPr>
                  <a:r>
                    <a:rPr lang="en-US" altLang="zh-CN" sz="3200" b="1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=</a:t>
                  </a:r>
                  <a:r>
                    <a:rPr lang="zh-CN" altLang="en-US" sz="3200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zh-CN" alt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𝑎</m:t>
                          </m:r>
                        </m:e>
                        <m:sup>
                          <m:r>
                            <a:rPr lang="zh-CN" altLang="en-US" sz="3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a14:m>
                  <a:r>
                    <a:rPr lang="en-US" altLang="zh-CN" sz="3200" b="1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+2ab+</a:t>
                  </a:r>
                  <a:r>
                    <a:rPr lang="zh-CN" altLang="en-US" sz="3200" dirty="0">
                      <a:solidFill>
                        <a:schemeClr val="tx1"/>
                      </a:solidFill>
                      <a:latin typeface="Abadi" panose="020B0604020104020204" pitchFamily="34" charset="0"/>
                      <a:cs typeface="+mn-ea"/>
                      <a:sym typeface="+mn-lt"/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zh-CN" alt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𝑏</m:t>
                          </m:r>
                        </m:e>
                        <m:sup>
                          <m:r>
                            <a:rPr lang="zh-CN" altLang="en-US" sz="3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a14:m>
                  <a:endPara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43" name="矩形 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72977" y="5334566"/>
                  <a:ext cx="3653358" cy="1241803"/>
                </a:xfrm>
                <a:prstGeom prst="rect">
                  <a:avLst/>
                </a:prstGeom>
                <a:blipFill rotWithShape="1">
                  <a:blip r:embed="rId16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4" name="文本框 43"/>
          <p:cNvSpPr txBox="1"/>
          <p:nvPr/>
        </p:nvSpPr>
        <p:spPr>
          <a:xfrm>
            <a:off x="1533258" y="573045"/>
            <a:ext cx="980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latin typeface="Abadi" panose="020B0604020104020204" pitchFamily="34" charset="0"/>
                <a:cs typeface="+mn-ea"/>
                <a:sym typeface="+mn-lt"/>
              </a:rPr>
              <a:t>探索完全平方公式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932756" y="1521716"/>
                <a:ext cx="9981504" cy="511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对于形如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（</m:t>
                        </m:r>
                        <m:r>
                          <m:rPr>
                            <m:sty m:val="p"/>
                          </m:r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zh-CN" alt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）</m:t>
                        </m:r>
                      </m:e>
                      <m:sup>
                        <m:r>
                          <a:rPr lang="zh-CN" altLang="en-US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2000" dirty="0">
                    <a:solidFill>
                      <a:prstClr val="black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的多项式相乘，我们可以直接写出运算结果，即</a:t>
                </a:r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756" y="1521716"/>
                <a:ext cx="9981504" cy="511807"/>
              </a:xfrm>
              <a:prstGeom prst="rect">
                <a:avLst/>
              </a:prstGeom>
              <a:blipFill rotWithShape="1">
                <a:blip r:embed="rId3"/>
                <a:stretch>
                  <a:fillRect l="-6" t="-50" r="5" b="-44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1410762" y="2361057"/>
                <a:ext cx="6125395" cy="11534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>
                  <a:lnSpc>
                    <a:spcPct val="150000"/>
                  </a:lnSpc>
                </a:pPr>
                <a:r>
                  <a:rPr lang="zh-CN" altLang="en-US" sz="2400" b="1" dirty="0">
                    <a:latin typeface="Abadi" panose="020B0604020104020204" pitchFamily="34" charset="0"/>
                    <a:cs typeface="+mn-ea"/>
                    <a:sym typeface="+mn-lt"/>
                  </a:rPr>
                  <a:t>完全平方公式：</a:t>
                </a:r>
                <a:r>
                  <a:rPr lang="zh-CN" altLang="en-US" sz="2400" dirty="0"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（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+   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zh-CN" alt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）</m:t>
                        </m:r>
                      </m:e>
                      <m:sup>
                        <m:r>
                          <a:rPr lang="zh-CN" altLang="en-US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400" b="1" dirty="0">
                    <a:solidFill>
                      <a:srgbClr val="FF0000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b="1" dirty="0">
                    <a:solidFill>
                      <a:srgbClr val="FF0000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+2ab+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sz="2400" b="1" dirty="0">
                  <a:solidFill>
                    <a:srgbClr val="FF0000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  <a:p>
                <a:pPr defTabSz="914400"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                                </m:t>
                        </m:r>
                        <m:r>
                          <a:rPr lang="zh-CN" alt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（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 −  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zh-CN" alt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）</m:t>
                        </m:r>
                      </m:e>
                      <m:sup>
                        <m:r>
                          <a:rPr lang="zh-CN" altLang="en-US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400" b="1" dirty="0">
                    <a:solidFill>
                      <a:srgbClr val="FF0000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b="1" dirty="0">
                    <a:solidFill>
                      <a:srgbClr val="FF0000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-2ab+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sz="2400" b="1" dirty="0">
                  <a:solidFill>
                    <a:srgbClr val="FF0000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0762" y="2361057"/>
                <a:ext cx="6125395" cy="1153457"/>
              </a:xfrm>
              <a:prstGeom prst="rect">
                <a:avLst/>
              </a:prstGeom>
              <a:blipFill rotWithShape="1">
                <a:blip r:embed="rId4"/>
                <a:stretch>
                  <a:fillRect l="-7" t="-11" r="-975" b="-61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矩形 8"/>
          <p:cNvSpPr/>
          <p:nvPr/>
        </p:nvSpPr>
        <p:spPr>
          <a:xfrm>
            <a:off x="1836160" y="3852668"/>
            <a:ext cx="81746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两数和</a:t>
            </a:r>
            <a:r>
              <a:rPr lang="en-US" altLang="zh-CN" sz="2000" b="1" dirty="0">
                <a:latin typeface="Abadi" panose="020B0604020104020204" pitchFamily="34" charset="0"/>
                <a:cs typeface="+mn-ea"/>
                <a:sym typeface="+mn-lt"/>
              </a:rPr>
              <a:t>(</a:t>
            </a: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或差</a:t>
            </a:r>
            <a:r>
              <a:rPr lang="en-US" altLang="zh-CN" sz="2000" b="1" dirty="0">
                <a:latin typeface="Abadi" panose="020B0604020104020204" pitchFamily="34" charset="0"/>
                <a:cs typeface="+mn-ea"/>
                <a:sym typeface="+mn-lt"/>
              </a:rPr>
              <a:t>)</a:t>
            </a:r>
            <a:r>
              <a:rPr lang="zh-CN" altLang="en-US" sz="2000" b="1" dirty="0">
                <a:latin typeface="Abadi" panose="020B0604020104020204" pitchFamily="34" charset="0"/>
                <a:cs typeface="+mn-ea"/>
                <a:sym typeface="+mn-lt"/>
              </a:rPr>
              <a:t>的平方，等于</a:t>
            </a:r>
            <a:r>
              <a:rPr lang="zh-CN" altLang="en-US" sz="2000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它们的平方和，加</a:t>
            </a:r>
            <a:r>
              <a:rPr lang="en-US" altLang="zh-CN" sz="2000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(</a:t>
            </a:r>
            <a:r>
              <a:rPr lang="zh-CN" altLang="en-US" sz="2000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或减</a:t>
            </a:r>
            <a:r>
              <a:rPr lang="en-US" altLang="zh-CN" sz="2000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)</a:t>
            </a:r>
            <a:r>
              <a:rPr lang="zh-CN" altLang="en-US" sz="2000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它们的积的</a:t>
            </a:r>
            <a:r>
              <a:rPr lang="en-US" altLang="zh-CN" sz="2000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2</a:t>
            </a:r>
            <a:r>
              <a:rPr lang="zh-CN" altLang="en-US" sz="2000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倍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Abadi" panose="020B0604020104020204" pitchFamily="34" charset="0"/>
                <a:cs typeface="+mn-ea"/>
                <a:sym typeface="+mn-lt"/>
              </a:rPr>
              <a:t>。</a:t>
            </a:r>
            <a:endParaRPr lang="zh-CN" altLang="en-US" sz="2000" dirty="0">
              <a:solidFill>
                <a:srgbClr val="50742F">
                  <a:lumMod val="50000"/>
                </a:srgbClr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68926" y="4590932"/>
            <a:ext cx="6367231" cy="2262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2000" dirty="0">
                <a:latin typeface="Abadi" panose="020B0604020104020204" pitchFamily="34" charset="0"/>
                <a:cs typeface="+mn-ea"/>
                <a:sym typeface="+mn-lt"/>
              </a:rPr>
              <a:t>【</a:t>
            </a:r>
            <a:r>
              <a:rPr lang="zh-CN" altLang="en-US" sz="2000" dirty="0">
                <a:latin typeface="Abadi" panose="020B0604020104020204" pitchFamily="34" charset="0"/>
                <a:cs typeface="+mn-ea"/>
                <a:sym typeface="+mn-lt"/>
              </a:rPr>
              <a:t>注意事项</a:t>
            </a:r>
            <a:r>
              <a:rPr lang="en-US" altLang="zh-CN" sz="2000" dirty="0">
                <a:latin typeface="Abadi" panose="020B0604020104020204" pitchFamily="34" charset="0"/>
                <a:cs typeface="+mn-ea"/>
                <a:sym typeface="+mn-lt"/>
              </a:rPr>
              <a:t>】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2000" dirty="0">
                <a:latin typeface="Abadi" panose="020B0604020104020204" pitchFamily="34" charset="0"/>
                <a:cs typeface="+mn-ea"/>
                <a:sym typeface="+mn-lt"/>
              </a:rPr>
              <a:t>1</a:t>
            </a:r>
            <a:r>
              <a:rPr lang="zh-CN" altLang="en-US" sz="2000" dirty="0">
                <a:latin typeface="Abadi" panose="020B0604020104020204" pitchFamily="34" charset="0"/>
                <a:cs typeface="+mn-ea"/>
                <a:sym typeface="+mn-lt"/>
              </a:rPr>
              <a:t>、注意字母是否相同 。</a:t>
            </a:r>
            <a:br>
              <a:rPr lang="zh-CN" altLang="en-US" sz="2000" dirty="0">
                <a:latin typeface="Abadi" panose="020B0604020104020204" pitchFamily="34" charset="0"/>
                <a:cs typeface="+mn-ea"/>
                <a:sym typeface="+mn-lt"/>
              </a:rPr>
            </a:br>
            <a:r>
              <a:rPr lang="en-US" altLang="zh-CN" sz="2000" dirty="0">
                <a:latin typeface="Abadi" panose="020B0604020104020204" pitchFamily="34" charset="0"/>
                <a:cs typeface="+mn-ea"/>
                <a:sym typeface="+mn-lt"/>
              </a:rPr>
              <a:t>2</a:t>
            </a:r>
            <a:r>
              <a:rPr lang="zh-CN" altLang="en-US" sz="2000" dirty="0">
                <a:latin typeface="Abadi" panose="020B0604020104020204" pitchFamily="34" charset="0"/>
                <a:cs typeface="+mn-ea"/>
                <a:sym typeface="+mn-lt"/>
              </a:rPr>
              <a:t>、是否是头平方尾平方</a:t>
            </a:r>
            <a:r>
              <a:rPr lang="en-US" altLang="zh-CN" sz="2000" dirty="0">
                <a:latin typeface="Abadi" panose="020B0604020104020204" pitchFamily="34" charset="0"/>
                <a:cs typeface="+mn-ea"/>
                <a:sym typeface="+mn-lt"/>
              </a:rPr>
              <a:t>,2</a:t>
            </a:r>
            <a:r>
              <a:rPr lang="zh-CN" altLang="en-US" sz="2000" dirty="0">
                <a:latin typeface="Abadi" panose="020B0604020104020204" pitchFamily="34" charset="0"/>
                <a:cs typeface="+mn-ea"/>
                <a:sym typeface="+mn-lt"/>
              </a:rPr>
              <a:t>倍的首尾写中央的形式。 </a:t>
            </a:r>
            <a:br>
              <a:rPr lang="zh-CN" altLang="en-US" sz="2000" dirty="0">
                <a:latin typeface="Abadi" panose="020B0604020104020204" pitchFamily="34" charset="0"/>
                <a:cs typeface="+mn-ea"/>
                <a:sym typeface="+mn-lt"/>
              </a:rPr>
            </a:br>
            <a:r>
              <a:rPr lang="en-US" altLang="zh-CN" sz="2000" dirty="0">
                <a:latin typeface="Abadi" panose="020B0604020104020204" pitchFamily="34" charset="0"/>
                <a:cs typeface="+mn-ea"/>
                <a:sym typeface="+mn-lt"/>
              </a:rPr>
              <a:t>3</a:t>
            </a:r>
            <a:r>
              <a:rPr lang="zh-CN" altLang="en-US" sz="2000" dirty="0">
                <a:latin typeface="Abadi" panose="020B0604020104020204" pitchFamily="34" charset="0"/>
                <a:cs typeface="+mn-ea"/>
                <a:sym typeface="+mn-lt"/>
              </a:rPr>
              <a:t>、头与尾的符号必须相同。</a:t>
            </a:r>
          </a:p>
          <a:p>
            <a:pPr defTabSz="914400">
              <a:lnSpc>
                <a:spcPct val="150000"/>
              </a:lnSpc>
            </a:pPr>
            <a:endParaRPr lang="zh-CN" altLang="en-US" sz="1600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533258" y="573045"/>
            <a:ext cx="980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latin typeface="Abadi" panose="020B0604020104020204" pitchFamily="34" charset="0"/>
                <a:cs typeface="+mn-ea"/>
                <a:sym typeface="+mn-lt"/>
              </a:rPr>
              <a:t>完全平方公式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0011" y="2521105"/>
            <a:ext cx="3202395" cy="301448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146043" y="1486261"/>
            <a:ext cx="9710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400" dirty="0">
                <a:solidFill>
                  <a:prstClr val="black"/>
                </a:solidFill>
                <a:latin typeface="Abadi" panose="020B0604020104020204" pitchFamily="34" charset="0"/>
                <a:cs typeface="+mn-ea"/>
                <a:sym typeface="+mn-lt"/>
              </a:rPr>
              <a:t>你能根据下图中的图形面积说明完全平方公式吗？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320703" y="4063643"/>
            <a:ext cx="54340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b="1" dirty="0">
                <a:solidFill>
                  <a:srgbClr val="4B14AA">
                    <a:lumMod val="50000"/>
                  </a:srgbClr>
                </a:solidFill>
                <a:latin typeface="Abadi" panose="020B0604020104020204" pitchFamily="34" charset="0"/>
                <a:cs typeface="+mn-ea"/>
                <a:sym typeface="+mn-lt"/>
              </a:rPr>
              <a:t>s</a:t>
            </a:r>
            <a:r>
              <a:rPr lang="en-US" altLang="zh-CN" sz="2665" b="1" baseline="-25000" dirty="0">
                <a:solidFill>
                  <a:srgbClr val="4B14AA">
                    <a:lumMod val="50000"/>
                  </a:srgbClr>
                </a:solidFill>
                <a:latin typeface="Abadi" panose="020B0604020104020204" pitchFamily="34" charset="0"/>
                <a:cs typeface="+mn-ea"/>
                <a:sym typeface="+mn-lt"/>
              </a:rPr>
              <a:t>3</a:t>
            </a:r>
            <a:endParaRPr lang="zh-CN" altLang="en-US" sz="2665" b="1" baseline="-25000" dirty="0">
              <a:solidFill>
                <a:srgbClr val="4B14AA">
                  <a:lumMod val="50000"/>
                </a:srgbClr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/>
              <p:cNvSpPr txBox="1"/>
              <p:nvPr/>
            </p:nvSpPr>
            <p:spPr>
              <a:xfrm>
                <a:off x="5101752" y="2789384"/>
                <a:ext cx="6344543" cy="24779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∵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S=</a:t>
                </a:r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32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1</a:t>
                </a:r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</a:t>
                </a:r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32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2</a:t>
                </a:r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</a:t>
                </a:r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32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3</a:t>
                </a:r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</a:t>
                </a:r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32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4</a:t>
                </a:r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endParaRPr lang="en-US" altLang="zh-CN" sz="3200" b="1" baseline="-250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  <a:p>
                <a:pPr defTabSz="914400">
                  <a:lnSpc>
                    <a:spcPct val="150000"/>
                  </a:lnSpc>
                </a:pPr>
                <a:r>
                  <a:rPr lang="zh-CN" altLang="en-US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而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24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1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24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4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=ab,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24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2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,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24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4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sz="24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  <a:p>
                <a:pPr defTabSz="914400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∴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S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=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24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1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24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2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24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3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24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4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+2ab+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sz="24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  <a:p>
                <a:pPr defTabSz="914400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∴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+2ab+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zh-CN" altLang="en-US" sz="2400" b="1" baseline="-250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1" name="文本框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1752" y="2789384"/>
                <a:ext cx="6344543" cy="2477922"/>
              </a:xfrm>
              <a:prstGeom prst="rect">
                <a:avLst/>
              </a:prstGeom>
              <a:blipFill rotWithShape="1">
                <a:blip r:embed="rId4"/>
                <a:stretch>
                  <a:fillRect l="-3" t="-19" r="7" b="-453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矩形 13"/>
          <p:cNvSpPr/>
          <p:nvPr/>
        </p:nvSpPr>
        <p:spPr>
          <a:xfrm>
            <a:off x="2363330" y="2922075"/>
            <a:ext cx="466795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en-US" altLang="zh-CN" sz="2665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s</a:t>
            </a:r>
            <a:r>
              <a:rPr lang="en-US" altLang="zh-CN" sz="2665" b="1" baseline="-25000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1</a:t>
            </a:r>
            <a:endParaRPr lang="zh-CN" altLang="en-US" sz="2665" b="1" baseline="-25000" dirty="0">
              <a:solidFill>
                <a:srgbClr val="FF0000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441554" y="2922075"/>
            <a:ext cx="54340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s</a:t>
            </a:r>
            <a:r>
              <a:rPr lang="en-US" altLang="zh-CN" sz="2665" b="1" baseline="-25000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2</a:t>
            </a:r>
            <a:endParaRPr lang="zh-CN" altLang="en-US" sz="2665" b="1" baseline="-25000" dirty="0">
              <a:solidFill>
                <a:srgbClr val="FF0000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441554" y="4063643"/>
            <a:ext cx="54340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b="1" dirty="0">
                <a:solidFill>
                  <a:srgbClr val="FFFF00"/>
                </a:solidFill>
                <a:latin typeface="Abadi" panose="020B0604020104020204" pitchFamily="34" charset="0"/>
                <a:cs typeface="+mn-ea"/>
                <a:sym typeface="+mn-lt"/>
              </a:rPr>
              <a:t>s</a:t>
            </a:r>
            <a:r>
              <a:rPr lang="en-US" altLang="zh-CN" sz="2665" b="1" baseline="-25000" dirty="0">
                <a:solidFill>
                  <a:srgbClr val="FFFF00"/>
                </a:solidFill>
                <a:latin typeface="Abadi" panose="020B0604020104020204" pitchFamily="34" charset="0"/>
                <a:cs typeface="+mn-ea"/>
                <a:sym typeface="+mn-lt"/>
              </a:rPr>
              <a:t>4</a:t>
            </a:r>
            <a:endParaRPr lang="zh-CN" altLang="en-US" sz="2665" b="1" baseline="-25000" dirty="0">
              <a:solidFill>
                <a:srgbClr val="FFFF00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533258" y="573045"/>
            <a:ext cx="980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latin typeface="Abadi" panose="020B0604020104020204" pitchFamily="34" charset="0"/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7943" y="2677469"/>
            <a:ext cx="3575305" cy="3247928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107943" y="1645860"/>
            <a:ext cx="9710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400" dirty="0">
                <a:latin typeface="Abadi" panose="020B0604020104020204" pitchFamily="34" charset="0"/>
                <a:cs typeface="+mn-ea"/>
                <a:sym typeface="+mn-lt"/>
              </a:rPr>
              <a:t>你能根据下图中的图形面积</a:t>
            </a:r>
            <a:r>
              <a:rPr lang="en-US" altLang="zh-CN" sz="2400" dirty="0">
                <a:latin typeface="Abadi" panose="020B0604020104020204" pitchFamily="34" charset="0"/>
                <a:cs typeface="+mn-ea"/>
                <a:sym typeface="+mn-lt"/>
              </a:rPr>
              <a:t>(</a:t>
            </a:r>
            <a:r>
              <a:rPr lang="en-US" altLang="zh-CN" sz="2400" b="1" dirty="0">
                <a:latin typeface="Abadi" panose="020B0604020104020204" pitchFamily="34" charset="0"/>
                <a:cs typeface="+mn-ea"/>
                <a:sym typeface="+mn-lt"/>
              </a:rPr>
              <a:t>s</a:t>
            </a:r>
            <a:r>
              <a:rPr lang="en-US" altLang="zh-CN" sz="2400" b="1" baseline="-25000" dirty="0">
                <a:latin typeface="Abadi" panose="020B0604020104020204" pitchFamily="34" charset="0"/>
                <a:cs typeface="+mn-ea"/>
                <a:sym typeface="+mn-lt"/>
              </a:rPr>
              <a:t>3</a:t>
            </a:r>
            <a:r>
              <a:rPr lang="en-US" altLang="zh-CN" sz="2400" dirty="0">
                <a:latin typeface="Abadi" panose="020B0604020104020204" pitchFamily="34" charset="0"/>
                <a:cs typeface="+mn-ea"/>
                <a:sym typeface="+mn-lt"/>
              </a:rPr>
              <a:t>)</a:t>
            </a:r>
            <a:r>
              <a:rPr lang="zh-CN" altLang="en-US" sz="2400" dirty="0">
                <a:latin typeface="Abadi" panose="020B0604020104020204" pitchFamily="34" charset="0"/>
                <a:cs typeface="+mn-ea"/>
                <a:sym typeface="+mn-lt"/>
              </a:rPr>
              <a:t>说明完全平方公式吗？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316925" y="4148273"/>
            <a:ext cx="54340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b="1" dirty="0">
                <a:solidFill>
                  <a:srgbClr val="4B14AA">
                    <a:lumMod val="50000"/>
                  </a:srgbClr>
                </a:solidFill>
                <a:latin typeface="Abadi" panose="020B0604020104020204" pitchFamily="34" charset="0"/>
                <a:cs typeface="+mn-ea"/>
                <a:sym typeface="+mn-lt"/>
              </a:rPr>
              <a:t>s</a:t>
            </a:r>
            <a:r>
              <a:rPr lang="en-US" altLang="zh-CN" sz="2665" b="1" baseline="-25000" dirty="0">
                <a:solidFill>
                  <a:srgbClr val="4B14AA">
                    <a:lumMod val="50000"/>
                  </a:srgbClr>
                </a:solidFill>
                <a:latin typeface="Abadi" panose="020B0604020104020204" pitchFamily="34" charset="0"/>
                <a:cs typeface="+mn-ea"/>
                <a:sym typeface="+mn-lt"/>
              </a:rPr>
              <a:t>3</a:t>
            </a:r>
            <a:endParaRPr lang="zh-CN" altLang="en-US" sz="2665" b="1" baseline="-25000" dirty="0">
              <a:solidFill>
                <a:srgbClr val="4B14AA">
                  <a:lumMod val="50000"/>
                </a:srgbClr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/>
              <p:cNvSpPr txBox="1"/>
              <p:nvPr/>
            </p:nvSpPr>
            <p:spPr>
              <a:xfrm>
                <a:off x="5027521" y="2256729"/>
                <a:ext cx="7202009" cy="37830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∵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S=</a:t>
                </a:r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32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1</a:t>
                </a:r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</a:t>
                </a:r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32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2</a:t>
                </a:r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</a:t>
                </a:r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32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3</a:t>
                </a:r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</a:t>
                </a:r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32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4</a:t>
                </a:r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endParaRPr lang="en-US" altLang="zh-CN" sz="32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  <a:p>
                <a:pPr defTabSz="914400">
                  <a:lnSpc>
                    <a:spcPct val="150000"/>
                  </a:lnSpc>
                </a:pPr>
                <a:r>
                  <a: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∴</a:t>
                </a:r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32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3</a:t>
                </a:r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=S-(</a:t>
                </a:r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32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1</a:t>
                </a:r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</a:t>
                </a:r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32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2</a:t>
                </a:r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</a:t>
                </a:r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32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4</a:t>
                </a:r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)</a:t>
                </a:r>
                <a:r>
                  <a:rPr lang="en-US" altLang="zh-CN" sz="32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 </a:t>
                </a:r>
              </a:p>
              <a:p>
                <a:pPr defTabSz="914400">
                  <a:lnSpc>
                    <a:spcPct val="150000"/>
                  </a:lnSpc>
                </a:pPr>
                <a:r>
                  <a:rPr lang="zh-CN" altLang="en-US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而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24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1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24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4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=(a-b)b,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24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2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sz="24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  <a:p>
                <a:pPr defTabSz="914400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∴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24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3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S-(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24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1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24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2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s</a:t>
                </a:r>
                <a:r>
                  <a:rPr lang="en-US" altLang="zh-CN" sz="24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4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)</a:t>
                </a:r>
                <a:r>
                  <a:rPr lang="en-US" altLang="zh-CN" sz="2400" b="1" baseline="-250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-(2ab-2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)</a:t>
                </a:r>
              </a:p>
              <a:p>
                <a:pPr defTabSz="914400">
                  <a:lnSpc>
                    <a:spcPct val="150000"/>
                  </a:lnSpc>
                </a:pPr>
                <a:r>
                  <a:rPr lang="en-US" altLang="zh-CN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                                      =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-2ab+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sz="24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  <a:p>
                <a:pPr defTabSz="914400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∴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-2ab+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sz="24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1" name="文本框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7521" y="2256729"/>
                <a:ext cx="7202009" cy="3783087"/>
              </a:xfrm>
              <a:prstGeom prst="rect">
                <a:avLst/>
              </a:prstGeom>
              <a:blipFill rotWithShape="1">
                <a:blip r:embed="rId4"/>
                <a:stretch>
                  <a:fillRect l="-3" t="-15" r="1" b="-140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矩形 13"/>
          <p:cNvSpPr/>
          <p:nvPr/>
        </p:nvSpPr>
        <p:spPr>
          <a:xfrm>
            <a:off x="2359552" y="3006705"/>
            <a:ext cx="466795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en-US" altLang="zh-CN" sz="2665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s</a:t>
            </a:r>
            <a:r>
              <a:rPr lang="en-US" altLang="zh-CN" sz="2665" b="1" baseline="-25000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1</a:t>
            </a:r>
            <a:endParaRPr lang="zh-CN" altLang="en-US" sz="2665" b="1" baseline="-25000" dirty="0">
              <a:solidFill>
                <a:srgbClr val="FF0000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437776" y="3006705"/>
            <a:ext cx="54340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b="1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s</a:t>
            </a:r>
            <a:r>
              <a:rPr lang="en-US" altLang="zh-CN" sz="2665" b="1" baseline="-25000" dirty="0">
                <a:solidFill>
                  <a:srgbClr val="FF0000"/>
                </a:solidFill>
                <a:latin typeface="Abadi" panose="020B0604020104020204" pitchFamily="34" charset="0"/>
                <a:cs typeface="+mn-ea"/>
                <a:sym typeface="+mn-lt"/>
              </a:rPr>
              <a:t>2</a:t>
            </a:r>
            <a:endParaRPr lang="zh-CN" altLang="en-US" sz="2665" b="1" baseline="-25000" dirty="0">
              <a:solidFill>
                <a:srgbClr val="FF0000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437776" y="4148273"/>
            <a:ext cx="54340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b="1" dirty="0">
                <a:solidFill>
                  <a:srgbClr val="FFFF00"/>
                </a:solidFill>
                <a:latin typeface="Abadi" panose="020B0604020104020204" pitchFamily="34" charset="0"/>
                <a:cs typeface="+mn-ea"/>
                <a:sym typeface="+mn-lt"/>
              </a:rPr>
              <a:t>s</a:t>
            </a:r>
            <a:r>
              <a:rPr lang="en-US" altLang="zh-CN" sz="2665" b="1" baseline="-25000" dirty="0">
                <a:solidFill>
                  <a:srgbClr val="FFFF00"/>
                </a:solidFill>
                <a:latin typeface="Abadi" panose="020B0604020104020204" pitchFamily="34" charset="0"/>
                <a:cs typeface="+mn-ea"/>
                <a:sym typeface="+mn-lt"/>
              </a:rPr>
              <a:t>4</a:t>
            </a:r>
            <a:endParaRPr lang="zh-CN" altLang="en-US" sz="2665" b="1" baseline="-25000" dirty="0">
              <a:solidFill>
                <a:srgbClr val="FFFF00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533258" y="573045"/>
            <a:ext cx="980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latin typeface="Abadi" panose="020B0604020104020204" pitchFamily="34" charset="0"/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1268943" y="1682231"/>
                <a:ext cx="4292535" cy="5959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/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计算：</m:t>
                        </m:r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+2ab+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？</a:t>
                </a: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8943" y="1682231"/>
                <a:ext cx="4292535" cy="595932"/>
              </a:xfrm>
              <a:prstGeom prst="rect">
                <a:avLst/>
              </a:prstGeom>
              <a:blipFill rotWithShape="1">
                <a:blip r:embed="rId3"/>
                <a:stretch>
                  <a:fillRect l="-5" t="-8757" r="3" b="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/>
              <p:cNvSpPr/>
              <p:nvPr/>
            </p:nvSpPr>
            <p:spPr>
              <a:xfrm>
                <a:off x="3237597" y="2417938"/>
                <a:ext cx="8488891" cy="44400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  </m:t>
                        </m:r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+2ab+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:endParaRPr lang="en-US" altLang="zh-CN" sz="32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  <a:p>
                <a:pPr defTabSz="914400">
                  <a:lnSpc>
                    <a:spcPct val="150000"/>
                  </a:lnSpc>
                </a:pPr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en-US" altLang="zh-CN" sz="3200" dirty="0">
                        <a:solidFill>
                          <a:schemeClr val="tx1"/>
                        </a:solidFill>
                        <a:latin typeface="Abadi" panose="020B0604020104020204" pitchFamily="34" charset="0"/>
                        <a:cs typeface="+mn-ea"/>
                        <a:sym typeface="+mn-lt"/>
                      </a:rPr>
                      <m:t>+</m:t>
                    </m:r>
                    <m:r>
                      <m:rPr>
                        <m:nor/>
                      </m:rPr>
                      <a:rPr lang="en-US" altLang="zh-CN" sz="3200" dirty="0">
                        <a:solidFill>
                          <a:schemeClr val="tx1"/>
                        </a:solidFill>
                        <a:latin typeface="Abadi" panose="020B0604020104020204" pitchFamily="34" charset="0"/>
                        <a:cs typeface="+mn-ea"/>
                        <a:sym typeface="+mn-lt"/>
                      </a:rPr>
                      <m:t>ab</m:t>
                    </m:r>
                    <m:r>
                      <a:rPr lang="en-US" altLang="zh-CN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</m:oMath>
                </a14:m>
                <a:r>
                  <a: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+ab</a:t>
                </a:r>
              </a:p>
              <a:p>
                <a:pPr defTabSz="914400">
                  <a:lnSpc>
                    <a:spcPct val="150000"/>
                  </a:lnSpc>
                </a:pPr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=a(</a:t>
                </a:r>
                <a:r>
                  <a:rPr lang="en-US" altLang="zh-CN" sz="3200" dirty="0" err="1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a+b</a:t>
                </a:r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)+b(</a:t>
                </a:r>
                <a:r>
                  <a:rPr lang="en-US" altLang="zh-CN" sz="3200" dirty="0" err="1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a+b</a:t>
                </a:r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)</a:t>
                </a:r>
              </a:p>
              <a:p>
                <a:pPr defTabSz="914400">
                  <a:lnSpc>
                    <a:spcPct val="150000"/>
                  </a:lnSpc>
                </a:pPr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(</a:t>
                </a:r>
                <a:r>
                  <a:rPr lang="en-US" altLang="zh-CN" sz="3200" b="1" dirty="0" err="1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a+b</a:t>
                </a:r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)(</a:t>
                </a:r>
                <a:r>
                  <a:rPr lang="en-US" altLang="zh-CN" sz="3200" b="1" dirty="0" err="1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a+b</a:t>
                </a:r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)</a:t>
                </a:r>
              </a:p>
              <a:p>
                <a:pPr defTabSz="914400">
                  <a:lnSpc>
                    <a:spcPct val="150000"/>
                  </a:lnSpc>
                </a:pPr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endParaRPr lang="en-US" altLang="zh-CN" sz="3200" b="1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  <a:p>
                <a:pPr defTabSz="914400">
                  <a:lnSpc>
                    <a:spcPct val="150000"/>
                  </a:lnSpc>
                </a:pPr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:endParaRPr lang="en-US" altLang="zh-CN" sz="32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7597" y="2417938"/>
                <a:ext cx="8488891" cy="4440062"/>
              </a:xfrm>
              <a:prstGeom prst="rect">
                <a:avLst/>
              </a:prstGeom>
              <a:blipFill rotWithShape="1">
                <a:blip r:embed="rId4"/>
                <a:stretch>
                  <a:fillRect l="-4" t="-11" r="7" b="-250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/>
          <p:cNvSpPr txBox="1"/>
          <p:nvPr/>
        </p:nvSpPr>
        <p:spPr>
          <a:xfrm>
            <a:off x="1533258" y="573045"/>
            <a:ext cx="980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latin typeface="Abadi" panose="020B0604020104020204" pitchFamily="34" charset="0"/>
                <a:cs typeface="+mn-ea"/>
                <a:sym typeface="+mn-lt"/>
              </a:rPr>
              <a:t>逆推导完全平方公式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1256243" y="1708356"/>
                <a:ext cx="4292535" cy="5959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/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计算：</m:t>
                        </m:r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-2ab+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？</a:t>
                </a: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6243" y="1708356"/>
                <a:ext cx="4292535" cy="595932"/>
              </a:xfrm>
              <a:prstGeom prst="rect">
                <a:avLst/>
              </a:prstGeom>
              <a:blipFill rotWithShape="1">
                <a:blip r:embed="rId3"/>
                <a:stretch>
                  <a:fillRect l="-5" t="-8772" r="3" b="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/>
              <p:cNvSpPr/>
              <p:nvPr/>
            </p:nvSpPr>
            <p:spPr>
              <a:xfrm>
                <a:off x="3268440" y="2417938"/>
                <a:ext cx="8488891" cy="44400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  </m:t>
                        </m:r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-2ab</a:t>
                </a:r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:endParaRPr lang="en-US" altLang="zh-CN" sz="32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  <a:p>
                <a:pPr defTabSz="914400">
                  <a:lnSpc>
                    <a:spcPct val="150000"/>
                  </a:lnSpc>
                </a:pPr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-ab-ab</a:t>
                </a:r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:endParaRPr lang="en-US" altLang="zh-CN" sz="32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  <a:p>
                <a:pPr defTabSz="914400">
                  <a:lnSpc>
                    <a:spcPct val="150000"/>
                  </a:lnSpc>
                </a:pPr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=a(a-b)-b(a-b)</a:t>
                </a:r>
              </a:p>
              <a:p>
                <a:pPr defTabSz="914400">
                  <a:lnSpc>
                    <a:spcPct val="150000"/>
                  </a:lnSpc>
                </a:pPr>
                <a:r>
                  <a:rPr lang="en-US" altLang="zh-CN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(a-b)(a-b)</a:t>
                </a:r>
              </a:p>
              <a:p>
                <a:pPr defTabSz="914400">
                  <a:lnSpc>
                    <a:spcPct val="150000"/>
                  </a:lnSpc>
                </a:pPr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=</a:t>
                </a:r>
                <a:r>
                  <a:rPr lang="zh-CN" altLang="en-US" sz="3200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endParaRPr lang="en-US" altLang="zh-CN" sz="3200" b="1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  <a:p>
                <a:pPr defTabSz="914400">
                  <a:lnSpc>
                    <a:spcPct val="150000"/>
                  </a:lnSpc>
                </a:pPr>
                <a:r>
                  <a:rPr lang="en-US" altLang="zh-CN" sz="3200" b="1" dirty="0">
                    <a:solidFill>
                      <a:schemeClr val="tx1"/>
                    </a:solidFill>
                    <a:latin typeface="Abadi" panose="020B0604020104020204" pitchFamily="34" charset="0"/>
                    <a:cs typeface="+mn-ea"/>
                    <a:sym typeface="+mn-lt"/>
                  </a:rPr>
                  <a:t> </a:t>
                </a:r>
                <a:endParaRPr lang="en-US" altLang="zh-CN" sz="3200" dirty="0">
                  <a:solidFill>
                    <a:schemeClr val="tx1"/>
                  </a:solidFill>
                  <a:latin typeface="Abadi" panose="020B0604020104020204" pitchFamily="34" charset="0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8440" y="2417938"/>
                <a:ext cx="8488891" cy="4440062"/>
              </a:xfrm>
              <a:prstGeom prst="rect">
                <a:avLst/>
              </a:prstGeom>
              <a:blipFill rotWithShape="1">
                <a:blip r:embed="rId4"/>
                <a:stretch>
                  <a:fillRect l="-1" t="-11" r="4" b="-18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/>
          <p:cNvSpPr txBox="1"/>
          <p:nvPr/>
        </p:nvSpPr>
        <p:spPr>
          <a:xfrm>
            <a:off x="1533258" y="573045"/>
            <a:ext cx="980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latin typeface="Abadi" panose="020B0604020104020204" pitchFamily="34" charset="0"/>
                <a:cs typeface="+mn-ea"/>
                <a:sym typeface="+mn-lt"/>
              </a:rPr>
              <a:t>逆推导完全平方公式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theme/theme1.xml><?xml version="1.0" encoding="utf-8"?>
<a:theme xmlns:a="http://schemas.openxmlformats.org/drawingml/2006/main" name="www.2ppt.com">
  <a:themeElements>
    <a:clrScheme name="Newstep Slank Color 6">
      <a:dk1>
        <a:srgbClr val="000000"/>
      </a:dk1>
      <a:lt1>
        <a:sysClr val="window" lastClr="FFFFFF"/>
      </a:lt1>
      <a:dk2>
        <a:srgbClr val="394656"/>
      </a:dk2>
      <a:lt2>
        <a:srgbClr val="B4B3B2"/>
      </a:lt2>
      <a:accent1>
        <a:srgbClr val="EF5BA1"/>
      </a:accent1>
      <a:accent2>
        <a:srgbClr val="E7268A"/>
      </a:accent2>
      <a:accent3>
        <a:srgbClr val="E1E1E1"/>
      </a:accent3>
      <a:accent4>
        <a:srgbClr val="D2D2D2"/>
      </a:accent4>
      <a:accent5>
        <a:srgbClr val="5A7182"/>
      </a:accent5>
      <a:accent6>
        <a:srgbClr val="425A66"/>
      </a:accent6>
      <a:hlink>
        <a:srgbClr val="1CADE4"/>
      </a:hlink>
      <a:folHlink>
        <a:srgbClr val="2683C6"/>
      </a:folHlink>
    </a:clrScheme>
    <a:fontScheme name="hryrwqfy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1254</Words>
  <Application>Microsoft Office PowerPoint</Application>
  <PresentationFormat>宽屏</PresentationFormat>
  <Paragraphs>210</Paragraphs>
  <Slides>20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Abadi</vt:lpstr>
      <vt:lpstr>思源黑体 CN Regular</vt:lpstr>
      <vt:lpstr>宋体</vt:lpstr>
      <vt:lpstr>Arial</vt:lpstr>
      <vt:lpstr>Calibri</vt:lpstr>
      <vt:lpstr>Cambria Math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</cp:revision>
  <dcterms:created xsi:type="dcterms:W3CDTF">2020-04-06T08:39:00Z</dcterms:created>
  <dcterms:modified xsi:type="dcterms:W3CDTF">2023-01-16T19:05:53Z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C5F8CCA5F0C24FC9B236B5BC68BE01B1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