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0" r:id="rId2"/>
    <p:sldId id="361" r:id="rId3"/>
    <p:sldId id="362" r:id="rId4"/>
    <p:sldId id="363" r:id="rId5"/>
    <p:sldId id="280" r:id="rId6"/>
    <p:sldId id="325" r:id="rId7"/>
    <p:sldId id="364" r:id="rId8"/>
    <p:sldId id="327" r:id="rId9"/>
    <p:sldId id="328" r:id="rId10"/>
    <p:sldId id="329" r:id="rId11"/>
    <p:sldId id="365" r:id="rId12"/>
    <p:sldId id="331" r:id="rId13"/>
    <p:sldId id="332" r:id="rId14"/>
    <p:sldId id="333" r:id="rId15"/>
    <p:sldId id="334" r:id="rId16"/>
    <p:sldId id="335" r:id="rId17"/>
    <p:sldId id="366" r:id="rId18"/>
    <p:sldId id="337" r:id="rId19"/>
    <p:sldId id="338" r:id="rId20"/>
    <p:sldId id="339" r:id="rId21"/>
    <p:sldId id="326" r:id="rId22"/>
    <p:sldId id="330" r:id="rId23"/>
    <p:sldId id="36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55F"/>
    <a:srgbClr val="E11624"/>
    <a:srgbClr val="DC2A3E"/>
    <a:srgbClr val="FFDD00"/>
    <a:srgbClr val="FF7700"/>
    <a:srgbClr val="396BA8"/>
    <a:srgbClr val="0C142E"/>
    <a:srgbClr val="1C0E2D"/>
    <a:srgbClr val="4A78AB"/>
    <a:srgbClr val="F5D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78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9F003-C74D-48E4-9B4E-261A62AC3A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6DA27-7917-44E1-B1B1-10C99A84E7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85244" y="6414793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83208" y="59652"/>
            <a:ext cx="3205098" cy="519519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018975" y="59652"/>
            <a:ext cx="738664" cy="4832604"/>
            <a:chOff x="6943556" y="187245"/>
            <a:chExt cx="738664" cy="4832604"/>
          </a:xfrm>
        </p:grpSpPr>
        <p:sp>
          <p:nvSpPr>
            <p:cNvPr id="13" name="文本框 12"/>
            <p:cNvSpPr txBox="1"/>
            <p:nvPr/>
          </p:nvSpPr>
          <p:spPr>
            <a:xfrm>
              <a:off x="6943556" y="1275163"/>
              <a:ext cx="738664" cy="29865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中秋主题班会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315201" y="187245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298872" y="4013574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096000" y="3245443"/>
            <a:ext cx="923330" cy="1777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今夜鄜州月，闺中只独看。遥怜小儿女，未解忆长安。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香雾云鬟湿，清辉玉臂寒。何时倚虚幌，双照泪痕干。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21276" y="1822233"/>
            <a:ext cx="10003670" cy="234410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此传说最早见于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汉乐府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董逃行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：“玉兔长跪捣药蛤蟆丸，奉上陛下一玉盘，服此药可得神仙。”相传月亮之中有一只兔子，浑身洁白如玉，所以称作“玉兔”。这种白兔拿着玉杵，跪地捣药，成蛤蟆丸，服用此等药丸可以长生成仙。玉兔恐怕是嫦娥在广寒宫中最早的玩伴吧。 小结：前三大中秋故事处处带有神话传说的影子，关于三者之间的联系，有一说是这样的：相传羿从西王母那里得到了不死药，交给姮娥保管。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06353" y="1030951"/>
            <a:ext cx="333990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玉兔捣药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l="22532" t="7868" r="24478" b="8634"/>
          <a:stretch>
            <a:fillRect/>
          </a:stretch>
        </p:blipFill>
        <p:spPr>
          <a:xfrm>
            <a:off x="-119921" y="3251007"/>
            <a:ext cx="2283155" cy="35976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22532" t="7868" r="24478" b="8634"/>
          <a:stretch>
            <a:fillRect/>
          </a:stretch>
        </p:blipFill>
        <p:spPr>
          <a:xfrm>
            <a:off x="10208648" y="4014734"/>
            <a:ext cx="1798474" cy="283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风俗习惯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92782" y="1532456"/>
            <a:ext cx="5501926" cy="373275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洛中记闻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记载，唐僖宗在中秋节吃月饼，感觉味道极美，便命御膳房用红绫包裹月饼赏赐给新科进士们。这可能是我们能够看到的最早关于月饼的记载。到了宋代，月饼有“荷叶”、“金花”、“芙蓉”等等雅称，其制作方法也更加精致。诗人苏东坡有诗称赞说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:“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小饼如嚼月，中有酥与饴。”酥是油酥，饴就是糖，其味道甜脆香美可想而知。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92782" y="766264"/>
            <a:ext cx="390500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8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吃月饼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47117" y="1355039"/>
            <a:ext cx="5768603" cy="2953181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在古代有“秋暮夕月”的习俗。夕月，即祭拜月神。设大香案，摆上月饼、西瓜、苹果、红枣、李子、葡萄等祭品，其中月饼和西瓜是绝对不能少的。在月下，将月亮神像放在月亮的那个方向，红烛高燃，全家人依次拜祭月亮，然后由当家主妇切开团圆月饼。切的人预先算好全家共有多少人，在家的，在外地的，都要算在一起，不能切多也不能切少，大小要一样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269" y="621505"/>
            <a:ext cx="309736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8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拜月神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67976" y="761988"/>
            <a:ext cx="9144019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9143" y="1137455"/>
            <a:ext cx="10150927" cy="32710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来源于祭月，严肃的祭祀变成了轻松的欢娱。民间中秋赏月活动约始魏晋时期，但未成习。到了唐代，中秋赏月、玩月颇为盛行，许多诗人的名篇中都有咏月的诗句。待到宋时，形成了以赏月活动为中心的中秋民俗节日，正式定为中秋节。与唐人不同，宋人赏月更多的是感物伤怀，常以阴晴圆缺，喻人情事态，即使中秋之夜，明月的清光也掩饰不住宋人的伤感。但对宋人来说，中秋还有另外一种形态，即中秋是世俗欢愉的节日：“中秋节前，诸店皆卖新酒，贵家结饰台榭，民家争占酒楼玩月，笙歌远闻千里，嬉戏连坐至晓”。宋代的中秋夜是不眠之夜，夜市通宵营业，玩月游人，达旦不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47774" y="348285"/>
            <a:ext cx="314933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赏月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02436" y="3989308"/>
            <a:ext cx="3074233" cy="30742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20203" y="4088973"/>
            <a:ext cx="2871797" cy="2871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92105" y="1936538"/>
            <a:ext cx="6398999" cy="280942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 中秋夜灯内燃烛用绳系于竹竿上，高悬于瓦檐或露台上，或用小灯砌成字形或种种形状，挂于家屋高处，俗称“树中秋”或“竖中秋”。富贵之家所悬之灯，高可数丈，家人聚于灯下欢饮为乐，平常百姓则竖一旗杆，灯笼两个，也自取其乐。满城灯火不啻琉璃世界。看来从古至今中秋燃灯之俗其规模似乎仅次于元宵灯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06396" y="1173739"/>
            <a:ext cx="31878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放孔明灯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2" y="464400"/>
            <a:ext cx="5193302" cy="5351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9448" y="1438862"/>
            <a:ext cx="6466328" cy="32710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桂花有“九里香”之誉，是我国人民十分喜爱的一种传统名贵花木。自古以来，人们把桂花及其果实视为“天降灵实”，作为崇高、美好、吉祥的象征。因此人们称誉好的儿孙为“桂子兰孙”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把“进士及第”或考上了状元，称之为“蟾宫折桂”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把月宫称为“桂宫”，以“桂魄”比喻月亮。而且，我国劳动人民还以桂花和月亮为题材，创造了许许多</a:t>
            </a:r>
            <a:r>
              <a:rPr lang="zh-CN" altLang="en-US" sz="2000" dirty="0" smtClean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多优美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动听的神话故事，世代相传。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9387" y="592686"/>
            <a:ext cx="3221357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饮桂花酒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33" y="330356"/>
            <a:ext cx="5765855" cy="6856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诗词歌赋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3021" y="2616628"/>
            <a:ext cx="5262979" cy="3046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明月几时有？把酒问青天。不知天上宫阙、今夕是何年？我欲乘风归去，惟恐琼楼玉宇，高处不胜寒．起舞弄清影，何似在人间？  转朱阁，低绮户，照无眠。不应有恨、何事长向别时圆？人有悲欢离合，月有阴晴圆缺，此事古难全。但愿人长久，千里共蝉娟。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1905506"/>
            <a:ext cx="102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水调歌头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816" y="-1523494"/>
            <a:ext cx="70530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44839" y="713371"/>
            <a:ext cx="1029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月下独酌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5179" y="1327439"/>
            <a:ext cx="5355312" cy="38889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花间一壶酒，独酌无相亲。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举杯邀明月，对影成三人。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月既不解饮，影徒随我身。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暂伴月将影，行乐须及春。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我歌月徘徊，我舞影零乱。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醒时同交欢，醉后各分散。 </a:t>
            </a:r>
            <a:b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永结无情游，相期邈云汉。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74136" y="1851293"/>
            <a:ext cx="615553" cy="1891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李白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841" y="1589393"/>
            <a:ext cx="5275018" cy="5726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87462" y="1247681"/>
            <a:ext cx="7109639" cy="3401104"/>
          </a:xfrm>
          <a:prstGeom prst="rect">
            <a:avLst/>
          </a:prstGeom>
          <a:effectLst>
            <a:glow rad="1905000">
              <a:schemeClr val="bg1">
                <a:alpha val="32000"/>
              </a:schemeClr>
            </a:glow>
          </a:effectLst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中秋节是我国的传统佳节。根据史籍的记载，“中秋”一词最早出现在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周礼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一书中。到魏晋时，有“谕尚书镇牛淆，中秋夕与左右微服泛江”的记载。直到唐朝初年，中秋节才成为固定的节日。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唐书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太宗记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记载有“八月十五中秋节”。中秋节的盛行始于宋朝，至明清时，已与元旦齐名，成为我国的主要节日之一。这也是我国仅次于春节的第二大传统节日。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367" y="1091764"/>
            <a:ext cx="3139321" cy="2843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床前明月光，疑是地上霜。 </a:t>
            </a:r>
            <a:br>
              <a:rPr lang="zh-CN" altLang="en-US" sz="32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32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举头望明月，低头思故乡。 </a:t>
            </a:r>
            <a:endParaRPr lang="en-US" altLang="zh-CN" sz="3200" kern="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7806" y="1069994"/>
            <a:ext cx="861774" cy="2617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spc="3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夜静思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19252" y="2394624"/>
            <a:ext cx="677108" cy="2398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李白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36617" y="209862"/>
            <a:ext cx="7628500" cy="6992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66552" y="1287415"/>
            <a:ext cx="2769989" cy="4850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海上生明月，天涯共此时。 </a:t>
            </a:r>
            <a:b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情人怨遥夜，竟夕起相思！ </a:t>
            </a:r>
            <a:b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灭烛怜光满，披衣觉露滋。 </a:t>
            </a:r>
            <a:b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8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不堪盈手赠，还寝梦佳期。 </a:t>
            </a:r>
            <a:endParaRPr lang="en-US" altLang="zh-CN" sz="2800" kern="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15843" y="1363833"/>
            <a:ext cx="800219" cy="2671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望月怀远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2326" y="1935567"/>
            <a:ext cx="677108" cy="2671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张九龄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93" y="52466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5166" y="610471"/>
            <a:ext cx="2954655" cy="4646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秋空明月悬，光彩露沾湿。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惊鹊栖未定，飞萤卷帘入。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庭槐寒影疏，邻杵夜声急。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佳期旷何许！望望空伫立。 </a:t>
            </a:r>
            <a:br>
              <a:rPr lang="zh-CN" altLang="en-US" sz="2400" kern="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</a:br>
            <a:endParaRPr lang="en-US" altLang="zh-CN" sz="2400" kern="0" dirty="0">
              <a:solidFill>
                <a:schemeClr val="bg1"/>
              </a:solidFill>
              <a:latin typeface="字体视界-NWE粗楷体" panose="02000500000000000000" pitchFamily="2" charset="-122"/>
              <a:ea typeface="字体视界-NWE粗楷体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27746" y="610471"/>
            <a:ext cx="800219" cy="3160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秋宵月下有怀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23261" y="1594565"/>
            <a:ext cx="677108" cy="3160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——</a:t>
            </a:r>
            <a:r>
              <a:rPr lang="zh-CN" altLang="en-US" sz="3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孟浩然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1377" y="-131759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83208" y="59652"/>
            <a:ext cx="3205098" cy="519519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018975" y="59652"/>
            <a:ext cx="738664" cy="4832604"/>
            <a:chOff x="6943556" y="187245"/>
            <a:chExt cx="738664" cy="4832604"/>
          </a:xfrm>
        </p:grpSpPr>
        <p:sp>
          <p:nvSpPr>
            <p:cNvPr id="13" name="文本框 12"/>
            <p:cNvSpPr txBox="1"/>
            <p:nvPr/>
          </p:nvSpPr>
          <p:spPr>
            <a:xfrm>
              <a:off x="6943556" y="1275163"/>
              <a:ext cx="738664" cy="29865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谢谢您的观看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315201" y="187245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298872" y="4013574"/>
              <a:ext cx="0" cy="10062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096000" y="3245443"/>
            <a:ext cx="923330" cy="1777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今夜鄜州月，闺中只独看。遥怜小儿女，未解忆长安。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香雾云鬟湿，清辉玉臂寒。何时倚虚幌，双照泪痕干。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76201" y="937405"/>
            <a:ext cx="1292662" cy="1847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spc="-3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31252" y="2292351"/>
            <a:ext cx="800219" cy="2064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中秋由来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46261" y="2314214"/>
            <a:ext cx="800219" cy="2276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神话传说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60312" y="2208115"/>
            <a:ext cx="800219" cy="1999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风俗习惯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58915" y="2410836"/>
            <a:ext cx="800219" cy="20363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诗词歌赋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231252" y="1269632"/>
            <a:ext cx="831203" cy="923330"/>
            <a:chOff x="4655197" y="358345"/>
            <a:chExt cx="831203" cy="923330"/>
          </a:xfrm>
        </p:grpSpPr>
        <p:sp>
          <p:nvSpPr>
            <p:cNvPr id="17" name="文本框 16"/>
            <p:cNvSpPr txBox="1"/>
            <p:nvPr/>
          </p:nvSpPr>
          <p:spPr>
            <a:xfrm>
              <a:off x="4655197" y="358345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壹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4659665" y="449705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81788" y="1323035"/>
            <a:ext cx="854937" cy="923330"/>
            <a:chOff x="5877497" y="856229"/>
            <a:chExt cx="854937" cy="923330"/>
          </a:xfrm>
        </p:grpSpPr>
        <p:sp>
          <p:nvSpPr>
            <p:cNvPr id="24" name="文本框 23"/>
            <p:cNvSpPr txBox="1"/>
            <p:nvPr/>
          </p:nvSpPr>
          <p:spPr>
            <a:xfrm>
              <a:off x="5877497" y="856229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贰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5905699" y="909339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4287" y="1290404"/>
            <a:ext cx="846243" cy="923330"/>
            <a:chOff x="7058343" y="1493121"/>
            <a:chExt cx="846243" cy="923330"/>
          </a:xfrm>
        </p:grpSpPr>
        <p:sp>
          <p:nvSpPr>
            <p:cNvPr id="28" name="文本框 27"/>
            <p:cNvSpPr txBox="1"/>
            <p:nvPr/>
          </p:nvSpPr>
          <p:spPr>
            <a:xfrm>
              <a:off x="7058343" y="1493121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叁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7077851" y="1538801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12890" y="1380129"/>
            <a:ext cx="855997" cy="923330"/>
            <a:chOff x="8220741" y="1954786"/>
            <a:chExt cx="855997" cy="923330"/>
          </a:xfrm>
        </p:grpSpPr>
        <p:sp>
          <p:nvSpPr>
            <p:cNvPr id="31" name="文本框 30"/>
            <p:cNvSpPr txBox="1"/>
            <p:nvPr/>
          </p:nvSpPr>
          <p:spPr>
            <a:xfrm>
              <a:off x="8220741" y="1954786"/>
              <a:ext cx="800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rPr>
                <a:t>肆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8250003" y="1954786"/>
              <a:ext cx="826735" cy="83197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中秋由来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37686" y="1602877"/>
            <a:ext cx="6547302" cy="32710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 中秋节有悠久的历史，和其它传统节日一样，也是慢慢发展形成的，古代帝王有春天祭日，秋天祭月的礼制，早在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周礼</a:t>
            </a:r>
            <a:r>
              <a:rPr lang="en-US" altLang="zh-CN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一书中，已有“中秋”一词的记载。后来贵族和文人学士也仿效起来，在中秋时节，对着天上又亮又圆一轮皓月，观赏祭拜，寄托情怀，这种习俗就这样传到民间，形成一个传统的活动，一直到了唐代，这种祭月的风俗更为人们重视，中秋节才成为固定的节日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65117" y="885588"/>
            <a:ext cx="282052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4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 秋 由 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57296" y="344774"/>
            <a:ext cx="7019565" cy="7024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70781" y="1744660"/>
            <a:ext cx="6005440" cy="3368679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 每年农历八月十五日，是传统的中秋佳节。这时是一年秋季的中期，所以被称为中秋。在中国的农历里，一年分为四季，每季又分为孟、仲、季三个部分，因而中秋也称仲秋。八月十五的月亮比其他几个月的满月更圆，更明亮，所以又叫做“月夕”“八月节”。此夜，人们仰望天空如玉如盘的朗朗明月，自然会期盼家人团聚。远在他乡的游子，也借此寄托自己对故乡和亲人的思念之情。所以，中秋又称“团圆节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53953" y="844245"/>
            <a:ext cx="2747425" cy="69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000" spc="-300" dirty="0">
                <a:ln w="6350">
                  <a:noFill/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中 秋 由 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591331" y="-352507"/>
            <a:ext cx="6767652" cy="733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b="20247"/>
          <a:stretch>
            <a:fillRect/>
          </a:stretch>
        </p:blipFill>
        <p:spPr>
          <a:xfrm>
            <a:off x="-1" y="2371448"/>
            <a:ext cx="12192000" cy="449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21849" t="23376" r="18614" b="14340"/>
          <a:stretch>
            <a:fillRect/>
          </a:stretch>
        </p:blipFill>
        <p:spPr>
          <a:xfrm rot="714191" flipH="1">
            <a:off x="8713816" y="3520988"/>
            <a:ext cx="4114060" cy="31741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 l="21849" t="23376" r="18614" b="14340"/>
          <a:stretch>
            <a:fillRect/>
          </a:stretch>
        </p:blipFill>
        <p:spPr>
          <a:xfrm rot="20387763">
            <a:off x="-714757" y="3481887"/>
            <a:ext cx="4296558" cy="31741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b="20518"/>
          <a:stretch>
            <a:fillRect/>
          </a:stretch>
        </p:blipFill>
        <p:spPr>
          <a:xfrm>
            <a:off x="-3" y="5133612"/>
            <a:ext cx="12192000" cy="1777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750" y="-1"/>
            <a:ext cx="2495490" cy="29278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09613" y="-1"/>
            <a:ext cx="3882387" cy="35627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57121" y="3415973"/>
            <a:ext cx="37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-300" dirty="0">
                <a:ln w="6350">
                  <a:noFill/>
                </a:ln>
                <a:solidFill>
                  <a:srgbClr val="16255F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神话传说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14407" y="1676227"/>
            <a:ext cx="14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1677" y="1863197"/>
            <a:ext cx="5559523" cy="300460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  相传，嫦娥偷吃了丈夫后羿从西王母那儿讨来的不死之药后，飞到月宫。但琼楼玉宇，高处不胜寒，所谓“嫦娥应悔偷灵药，碧海青天夜夜心”，正是她倍感孤寂之心情的写照。后来，嫦娥向丈夫倾诉懊悔说：“明天乃月圆之候，你用面粉作丸，团团如圆月形状，放在屋子的西北方向，然后再连续呼唤我的名字。三更时分，我就可以回家来了。”翌日，照妻子的吩咐去做，届时嫦娥果由月中飞来，夫妻重圆。中秋节做月饼供嫦娥的风俗，也是由此形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9263" y="1172419"/>
            <a:ext cx="2811126" cy="68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36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嫦娥奔月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6172" y="1249836"/>
            <a:ext cx="5237278" cy="5237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0884" y="-2660885"/>
            <a:ext cx="6870232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7738" y="1614602"/>
            <a:ext cx="5768604" cy="2635273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     相传月亮上的广寒宫前的桂树生长繁茂，有五百多丈高，下边有一个人常在砍伐它，但是每次砍下去之后，被砍的地方又立即合拢了。几千年来，就这样随砍随合，这棵桂树永远也不能被砍光。据说这个砍树的人名叫吴刚，是汉朝西河人，曾跟随仙人修道，到了天界，但是他犯了错误，仙人就把他贬谪到月宫，日日做这种徒劳无功的苦差使，以示惩处。李白诗中有“欲斫月中桂，持为寒者薪”的记载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7738" y="799996"/>
            <a:ext cx="3620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spc="1000" dirty="0">
                <a:ln w="6350">
                  <a:solidFill>
                    <a:srgbClr val="1A2330">
                      <a:alpha val="30000"/>
                    </a:srgbClr>
                  </a:solidFill>
                </a:ln>
                <a:solidFill>
                  <a:schemeClr val="bg1"/>
                </a:solidFill>
                <a:latin typeface="字体视界-NWE粗楷体" panose="02000500000000000000" pitchFamily="2" charset="-122"/>
                <a:ea typeface="字体视界-NWE粗楷体" panose="02000500000000000000" pitchFamily="2" charset="-122"/>
              </a:rPr>
              <a:t>吴刚伐桂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313309" y="192545"/>
            <a:ext cx="5959839" cy="7045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Office PowerPoint</Application>
  <PresentationFormat>宽屏</PresentationFormat>
  <Paragraphs>58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宋体</vt:lpstr>
      <vt:lpstr>字体视界-NWE粗楷体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2022-03-04T06:04:31Z</dcterms:created>
  <dcterms:modified xsi:type="dcterms:W3CDTF">2023-01-10T05:57:39Z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821FC70D2A76446E94376B326583857E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