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3" r:id="rId2"/>
    <p:sldId id="326" r:id="rId3"/>
    <p:sldId id="259" r:id="rId4"/>
    <p:sldId id="265" r:id="rId5"/>
    <p:sldId id="266" r:id="rId6"/>
    <p:sldId id="269" r:id="rId7"/>
    <p:sldId id="295" r:id="rId8"/>
    <p:sldId id="270" r:id="rId9"/>
    <p:sldId id="325" r:id="rId10"/>
    <p:sldId id="304" r:id="rId11"/>
    <p:sldId id="305" r:id="rId12"/>
    <p:sldId id="306" r:id="rId13"/>
    <p:sldId id="283" r:id="rId14"/>
    <p:sldId id="289" r:id="rId15"/>
    <p:sldId id="290" r:id="rId16"/>
    <p:sldId id="291" r:id="rId17"/>
    <p:sldId id="292" r:id="rId18"/>
    <p:sldId id="284" r:id="rId19"/>
    <p:sldId id="286" r:id="rId20"/>
    <p:sldId id="294" r:id="rId21"/>
    <p:sldId id="296" r:id="rId22"/>
    <p:sldId id="300" r:id="rId23"/>
    <p:sldId id="299" r:id="rId24"/>
    <p:sldId id="324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 pos="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092" autoAdjust="0"/>
  </p:normalViewPr>
  <p:slideViewPr>
    <p:cSldViewPr>
      <p:cViewPr>
        <p:scale>
          <a:sx n="150" d="100"/>
          <a:sy n="150" d="100"/>
        </p:scale>
        <p:origin x="-504" y="-162"/>
      </p:cViewPr>
      <p:guideLst>
        <p:guide orient="horz" pos="305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51B66869-D22E-4B76-B152-0916C89E0D6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0072033B-8A91-4A5E-B556-79F646A15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33B-8A91-4A5E-B556-79F646A15D1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83" y="2112502"/>
            <a:ext cx="5486686" cy="98045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628683" y="3092958"/>
            <a:ext cx="5486686" cy="569738"/>
          </a:xfrm>
        </p:spPr>
        <p:txBody>
          <a:bodyPr/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86EC-1DBD-45CF-93F5-DF9F329EC5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6102-FDFD-4C91-B1C5-DA7E2E5BCC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59" y="1659636"/>
            <a:ext cx="5104904" cy="972836"/>
          </a:xfrm>
        </p:spPr>
        <p:txBody>
          <a:bodyPr/>
          <a:lstStyle>
            <a:lvl1pPr algn="ctr">
              <a:defRPr sz="4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380FDB-C937-4448-9563-A94E8ABB5A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D1BE88-C111-402A-8DFF-ED6DA9AB8C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83" y="2112169"/>
            <a:ext cx="7887111" cy="981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83" y="3093244"/>
            <a:ext cx="7887111" cy="11453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84" y="4767263"/>
            <a:ext cx="205750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071702E-DCBB-4D86-A4BB-5C220CFF0AF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107" y="4767263"/>
            <a:ext cx="308626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87" y="4767263"/>
            <a:ext cx="205750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5B4802F-FFDB-4D6D-832F-CBC06974D0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171450" indent="-171450" algn="l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1pPr>
      <a:lvl2pPr marL="514350" indent="-171450" algn="l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2pPr>
      <a:lvl3pPr marL="6858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0287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4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0" y="627534"/>
            <a:ext cx="9144000" cy="1134126"/>
          </a:xfrm>
        </p:spPr>
        <p:txBody>
          <a:bodyPr/>
          <a:lstStyle/>
          <a:p>
            <a:pPr eaLnBrk="1" hangingPunct="1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Module 7 My past life</a:t>
            </a:r>
          </a:p>
        </p:txBody>
      </p:sp>
      <p:sp>
        <p:nvSpPr>
          <p:cNvPr id="7170" name="副标题 2"/>
          <p:cNvSpPr>
            <a:spLocks noGrp="1"/>
          </p:cNvSpPr>
          <p:nvPr>
            <p:ph type="subTitle" idx="1"/>
          </p:nvPr>
        </p:nvSpPr>
        <p:spPr>
          <a:xfrm>
            <a:off x="0" y="1995686"/>
            <a:ext cx="9144000" cy="7560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Unit 1 I was born in a small village.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15173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6379" y="683258"/>
            <a:ext cx="850112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3 Listen </a:t>
            </a:r>
            <a:r>
              <a:rPr lang="en-US" altLang="zh-CN" smtClean="0"/>
              <a:t>again and </a:t>
            </a:r>
            <a:r>
              <a:rPr lang="en-US" altLang="zh-CN"/>
              <a:t>choose the correct </a:t>
            </a:r>
            <a:r>
              <a:rPr lang="en-US" altLang="zh-CN" smtClean="0"/>
              <a:t>answer.</a:t>
            </a:r>
            <a:endParaRPr lang="en-US" altLang="zh-CN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66918" y="1815666"/>
            <a:ext cx="7759740" cy="22852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dirty="0" smtClean="0"/>
              <a:t>(1</a:t>
            </a:r>
            <a:r>
              <a:rPr lang="en-US" altLang="zh-CN" sz="2400" dirty="0"/>
              <a:t>) Was </a:t>
            </a:r>
            <a:r>
              <a:rPr lang="en-US" altLang="zh-CN" sz="2400" dirty="0" err="1"/>
              <a:t>Lingling</a:t>
            </a:r>
            <a:r>
              <a:rPr lang="en-US" altLang="zh-CN" sz="2400" dirty="0"/>
              <a:t> born in </a:t>
            </a:r>
            <a:r>
              <a:rPr lang="en-US" altLang="zh-CN" sz="2400" dirty="0" err="1"/>
              <a:t>Xucun</a:t>
            </a:r>
            <a:r>
              <a:rPr lang="en-US" altLang="zh-CN" sz="2400" dirty="0"/>
              <a:t>?  </a:t>
            </a:r>
          </a:p>
          <a:p>
            <a:r>
              <a:rPr lang="en-US" altLang="zh-CN" sz="2400" dirty="0"/>
              <a:t>     </a:t>
            </a:r>
            <a:r>
              <a:rPr lang="en-US" altLang="zh-CN" sz="2400" dirty="0" smtClean="0"/>
              <a:t> A</a:t>
            </a:r>
            <a:r>
              <a:rPr lang="en-US" altLang="zh-CN" sz="2400" dirty="0"/>
              <a:t>. Yes, she was.           B. No, she wasn’t.</a:t>
            </a:r>
          </a:p>
          <a:p>
            <a:r>
              <a:rPr lang="en-US" altLang="zh-CN" sz="2400" dirty="0" smtClean="0"/>
              <a:t>(2</a:t>
            </a:r>
            <a:r>
              <a:rPr lang="en-US" altLang="zh-CN" sz="2400" dirty="0"/>
              <a:t>) Was Tony’s first school called Darwin Primary School?</a:t>
            </a:r>
          </a:p>
          <a:p>
            <a:r>
              <a:rPr lang="en-US" altLang="zh-CN" sz="2400" dirty="0"/>
              <a:t>     </a:t>
            </a:r>
            <a:r>
              <a:rPr lang="en-US" altLang="zh-CN" sz="2400" dirty="0" smtClean="0"/>
              <a:t> A</a:t>
            </a:r>
            <a:r>
              <a:rPr lang="en-US" altLang="zh-CN" sz="2400" dirty="0"/>
              <a:t>. Yes, it was.              B. No, it wasn’t.</a:t>
            </a:r>
          </a:p>
        </p:txBody>
      </p:sp>
      <p:pic>
        <p:nvPicPr>
          <p:cNvPr id="10" name="图片 9" descr="图片1fgrfgr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493659" y="2353545"/>
            <a:ext cx="605627" cy="6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图片1fgrfgr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577329" y="3319258"/>
            <a:ext cx="605627" cy="6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While-listening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207671" y="925842"/>
            <a:ext cx="5334659" cy="39466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 Was his teacher’s name </a:t>
            </a:r>
            <a:r>
              <a:rPr lang="en-US" altLang="zh-CN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Mrs</a:t>
            </a: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Smith?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A. Yes, it was.           B. No, it wasn’t.</a:t>
            </a:r>
          </a:p>
          <a:p>
            <a:pPr>
              <a:lnSpc>
                <a:spcPct val="150000"/>
              </a:lnSpc>
            </a:pPr>
            <a:endParaRPr lang="en-US" altLang="zh-CN" sz="21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(4) Was </a:t>
            </a:r>
            <a:r>
              <a:rPr lang="en-US" altLang="zh-CN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Mrs</a:t>
            </a: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Smith </a:t>
            </a:r>
            <a:r>
              <a:rPr lang="en-US" altLang="zh-CN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Lingling’s</a:t>
            </a: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teacher?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A. Yes, she was.        B. No, she wasn’t.</a:t>
            </a:r>
          </a:p>
          <a:p>
            <a:pPr>
              <a:lnSpc>
                <a:spcPct val="150000"/>
              </a:lnSpc>
            </a:pPr>
            <a:endParaRPr lang="en-US" altLang="zh-CN" sz="21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(5) Was </a:t>
            </a:r>
            <a:r>
              <a:rPr lang="en-US" altLang="zh-CN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Ms</a:t>
            </a: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Yao very friendly?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A. Yes, she was.         B. No, she wasn’t.</a:t>
            </a:r>
          </a:p>
        </p:txBody>
      </p:sp>
      <p:pic>
        <p:nvPicPr>
          <p:cNvPr id="6" name="图片 5" descr="图片1fgrfgr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68451" y="1437625"/>
            <a:ext cx="605627" cy="6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图片1fgrfgr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14445" y="2841781"/>
            <a:ext cx="605627" cy="6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图片1fgrfgr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465766" y="4407954"/>
            <a:ext cx="53418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While-listening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035576" y="901419"/>
            <a:ext cx="5722778" cy="39472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(6) Were Becky and Adam Tony’s friends?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A. Yes, they were.        B. No, they weren’t.</a:t>
            </a:r>
          </a:p>
          <a:p>
            <a:pPr>
              <a:lnSpc>
                <a:spcPct val="150000"/>
              </a:lnSpc>
            </a:pPr>
            <a:endParaRPr lang="en-US" altLang="zh-CN" sz="21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(7) Was Becky good at school?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A. Yes, she was.           B. No, she wasn’t.</a:t>
            </a:r>
          </a:p>
          <a:p>
            <a:pPr>
              <a:lnSpc>
                <a:spcPct val="150000"/>
              </a:lnSpc>
            </a:pPr>
            <a:endParaRPr lang="en-US" altLang="zh-CN" sz="21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(8) Was Tony difficult at school?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A. Yes, he was.             B. No, he wasn’t.</a:t>
            </a:r>
          </a:p>
        </p:txBody>
      </p:sp>
      <p:pic>
        <p:nvPicPr>
          <p:cNvPr id="6" name="图片 5" descr="图片1fgrfgr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249742" y="1329612"/>
            <a:ext cx="534189" cy="5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图片1fgrfgr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249742" y="2875035"/>
            <a:ext cx="534189" cy="5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图片1fgrfgr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39889" y="4291524"/>
            <a:ext cx="534189" cy="5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While-listening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625" name="Group 73"/>
          <p:cNvGraphicFramePr>
            <a:graphicFrameLocks noGrp="1"/>
          </p:cNvGraphicFramePr>
          <p:nvPr/>
        </p:nvGraphicFramePr>
        <p:xfrm>
          <a:off x="467544" y="1645681"/>
          <a:ext cx="7992427" cy="3059906"/>
        </p:xfrm>
        <a:graphic>
          <a:graphicData uri="http://schemas.openxmlformats.org/drawingml/2006/table">
            <a:tbl>
              <a:tblPr/>
              <a:tblGrid>
                <a:gridCol w="136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7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1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Born in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First teacher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First school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First friends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Lingling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Tony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145298" y="684422"/>
            <a:ext cx="392264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4 Complete the </a:t>
            </a:r>
            <a:r>
              <a:rPr lang="en-US" altLang="zh-CN" dirty="0" smtClean="0"/>
              <a:t>table.</a:t>
            </a:r>
            <a:endParaRPr lang="en-US" altLang="zh-CN" dirty="0"/>
          </a:p>
        </p:txBody>
      </p:sp>
      <p:sp>
        <p:nvSpPr>
          <p:cNvPr id="151602" name="Line 50"/>
          <p:cNvSpPr>
            <a:spLocks noChangeShapeType="1"/>
          </p:cNvSpPr>
          <p:nvPr/>
        </p:nvSpPr>
        <p:spPr bwMode="auto">
          <a:xfrm flipV="1">
            <a:off x="4958216" y="2448982"/>
            <a:ext cx="1602987" cy="1054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lIns="68580" tIns="34290" rIns="68580" bIns="34290"/>
          <a:lstStyle/>
          <a:p>
            <a:endParaRPr lang="zh-CN" altLang="en-US" sz="1800">
              <a:ea typeface="黑体" panose="02010609060101010101" pitchFamily="49" charset="-122"/>
            </a:endParaRPr>
          </a:p>
        </p:txBody>
      </p:sp>
      <p:sp>
        <p:nvSpPr>
          <p:cNvPr id="151605" name="Line 53"/>
          <p:cNvSpPr>
            <a:spLocks noChangeShapeType="1"/>
          </p:cNvSpPr>
          <p:nvPr/>
        </p:nvSpPr>
        <p:spPr bwMode="auto">
          <a:xfrm flipV="1">
            <a:off x="6614607" y="2448982"/>
            <a:ext cx="1803985" cy="10625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lIns="68580" tIns="34290" rIns="68580" bIns="34290"/>
          <a:lstStyle/>
          <a:p>
            <a:endParaRPr lang="zh-CN" altLang="en-US" sz="1800">
              <a:ea typeface="黑体" panose="02010609060101010101" pitchFamily="49" charset="-122"/>
            </a:endParaRPr>
          </a:p>
        </p:txBody>
      </p:sp>
      <p:sp>
        <p:nvSpPr>
          <p:cNvPr id="151606" name="Rectangle 54"/>
          <p:cNvSpPr>
            <a:spLocks noChangeArrowheads="1"/>
          </p:cNvSpPr>
          <p:nvPr/>
        </p:nvSpPr>
        <p:spPr bwMode="auto">
          <a:xfrm>
            <a:off x="1971622" y="2699677"/>
            <a:ext cx="991297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err="1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Xuncun</a:t>
            </a:r>
          </a:p>
        </p:txBody>
      </p:sp>
      <p:sp>
        <p:nvSpPr>
          <p:cNvPr id="151608" name="Rectangle 56"/>
          <p:cNvSpPr>
            <a:spLocks noChangeArrowheads="1"/>
          </p:cNvSpPr>
          <p:nvPr/>
        </p:nvSpPr>
        <p:spPr bwMode="auto">
          <a:xfrm>
            <a:off x="3638875" y="2774405"/>
            <a:ext cx="952024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Ms Yao</a:t>
            </a:r>
          </a:p>
        </p:txBody>
      </p:sp>
      <p:sp>
        <p:nvSpPr>
          <p:cNvPr id="151617" name="Rectangle 65"/>
          <p:cNvSpPr>
            <a:spLocks noChangeArrowheads="1"/>
          </p:cNvSpPr>
          <p:nvPr/>
        </p:nvSpPr>
        <p:spPr bwMode="auto">
          <a:xfrm>
            <a:off x="1938314" y="3968643"/>
            <a:ext cx="1337546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Cambridge</a:t>
            </a:r>
          </a:p>
        </p:txBody>
      </p:sp>
      <p:sp>
        <p:nvSpPr>
          <p:cNvPr id="151619" name="Rectangle 67"/>
          <p:cNvSpPr>
            <a:spLocks noChangeArrowheads="1"/>
          </p:cNvSpPr>
          <p:nvPr/>
        </p:nvSpPr>
        <p:spPr bwMode="auto">
          <a:xfrm>
            <a:off x="3613134" y="3993554"/>
            <a:ext cx="1500198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err="1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Mrs</a:t>
            </a: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Lane</a:t>
            </a:r>
          </a:p>
        </p:txBody>
      </p:sp>
      <p:sp>
        <p:nvSpPr>
          <p:cNvPr id="151621" name="Rectangle 69"/>
          <p:cNvSpPr>
            <a:spLocks noChangeArrowheads="1"/>
          </p:cNvSpPr>
          <p:nvPr/>
        </p:nvSpPr>
        <p:spPr bwMode="auto">
          <a:xfrm>
            <a:off x="5243508" y="3603068"/>
            <a:ext cx="1500198" cy="1102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Darwin</a:t>
            </a:r>
          </a:p>
          <a:p>
            <a:pPr>
              <a:spcBef>
                <a:spcPct val="10000"/>
              </a:spcBef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Primary</a:t>
            </a:r>
          </a:p>
          <a:p>
            <a:pPr>
              <a:spcBef>
                <a:spcPct val="10000"/>
              </a:spcBef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School</a:t>
            </a:r>
          </a:p>
        </p:txBody>
      </p:sp>
      <p:sp>
        <p:nvSpPr>
          <p:cNvPr id="151624" name="Rectangle 72"/>
          <p:cNvSpPr>
            <a:spLocks noChangeArrowheads="1"/>
          </p:cNvSpPr>
          <p:nvPr/>
        </p:nvSpPr>
        <p:spPr bwMode="auto">
          <a:xfrm>
            <a:off x="6744167" y="3670181"/>
            <a:ext cx="1643074" cy="7148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Becky and </a:t>
            </a:r>
          </a:p>
          <a:p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Adam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06" grpId="0"/>
      <p:bldP spid="151608" grpId="0"/>
      <p:bldP spid="151617" grpId="0"/>
      <p:bldP spid="151619" grpId="0"/>
      <p:bldP spid="151621" grpId="0"/>
      <p:bldP spid="1516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43508" y="572453"/>
            <a:ext cx="288766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 points</a:t>
            </a:r>
          </a:p>
        </p:txBody>
      </p:sp>
      <p:sp>
        <p:nvSpPr>
          <p:cNvPr id="4" name="矩形 3"/>
          <p:cNvSpPr/>
          <p:nvPr/>
        </p:nvSpPr>
        <p:spPr>
          <a:xfrm>
            <a:off x="783245" y="934616"/>
            <a:ext cx="7578007" cy="36887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I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 born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a small village in Shanxi </a:t>
            </a:r>
            <a:r>
              <a:rPr lang="en-US" altLang="zh-CN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Province.</a:t>
            </a:r>
          </a:p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 born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意思是“</a:t>
            </a:r>
            <a:r>
              <a:rPr lang="zh-CN" altLang="en-US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出生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born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bear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过去分词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，表示被动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意义。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“出生”当然不是现在，是过去的事情，所以用过去时态。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同时，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的数</a:t>
            </a:r>
            <a:r>
              <a:rPr lang="zh-CN" altLang="en-US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随主语变化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如：</a:t>
            </a:r>
            <a:r>
              <a:rPr lang="en-US" altLang="zh-CN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were born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1989.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他们出生于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1989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年。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She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 born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 the 16th of April.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她出生于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日。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Post-listening</a:t>
            </a:r>
            <a:endParaRPr lang="zh-CN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98439" y="572452"/>
            <a:ext cx="5747123" cy="44310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She was </a:t>
            </a:r>
            <a:r>
              <a:rPr lang="en-US" altLang="zh-CN" sz="2100" dirty="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strict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but very nice.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strict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是形容词，意思是“严厉的，严格的”。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表示“</a:t>
            </a:r>
            <a:r>
              <a:rPr lang="zh-CN" altLang="en-US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对某人要求严格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”用 </a:t>
            </a:r>
            <a:r>
              <a:rPr lang="en-US" altLang="zh-CN" sz="2100" dirty="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strict with sb.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而表示“</a:t>
            </a:r>
            <a:r>
              <a:rPr lang="zh-CN" altLang="en-US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对某事要求严格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”用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en-US" altLang="zh-CN" sz="21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strict in </a:t>
            </a:r>
            <a:r>
              <a:rPr lang="en-US" altLang="zh-CN" sz="2100" dirty="0" err="1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100" dirty="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如：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Our teacher </a:t>
            </a:r>
            <a:r>
              <a:rPr lang="en-US" altLang="zh-CN" sz="2100" dirty="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strict with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老师对我们要求很严。 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Our teacher </a:t>
            </a:r>
            <a:r>
              <a:rPr lang="en-US" altLang="zh-CN" sz="2100" dirty="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strict in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our study.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老师对我们的学习严格要求。</a:t>
            </a: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9652" y="681540"/>
            <a:ext cx="6480720" cy="42704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What were they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like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  </a:t>
            </a:r>
          </a:p>
          <a:p>
            <a:pPr>
              <a:lnSpc>
                <a:spcPct val="130000"/>
              </a:lnSpc>
              <a:buNone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“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What+be+sb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.+like?”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意为“某人是一个什么样的人？”（常用来询问某人的性格或品质。）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其答语为：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sb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.+be+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形容词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如：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—What was he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like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 that time?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—He was very naughty.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—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他那时怎么样？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—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他很调皮。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注意：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这句话也可以用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was he? 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08577" y="1437624"/>
            <a:ext cx="5526847" cy="265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Becky was very </a:t>
            </a: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good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class but Adam wasn’t. </a:t>
            </a:r>
          </a:p>
          <a:p>
            <a:pPr>
              <a:lnSpc>
                <a:spcPct val="20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He was quite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difficult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good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是形容词，意为“乖的；守规矩的”。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difficult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也是形容词，意为“难对付的”。 </a:t>
            </a: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856451" y="1850609"/>
            <a:ext cx="3095296" cy="6819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(1)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I was born there.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No, you weren’t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01910" y="647077"/>
            <a:ext cx="743267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 Listen and notice the stressed words. 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761993" y="1151709"/>
            <a:ext cx="5572164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Tips: 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听的时候注意句子的语音语调。</a:t>
            </a:r>
          </a:p>
        </p:txBody>
      </p:sp>
      <p:sp>
        <p:nvSpPr>
          <p:cNvPr id="10" name="矩形 9"/>
          <p:cNvSpPr/>
          <p:nvPr/>
        </p:nvSpPr>
        <p:spPr>
          <a:xfrm>
            <a:off x="856451" y="2732176"/>
            <a:ext cx="4214842" cy="683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You weren’t born in Cambridge.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Yes, I was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5586" y="3780610"/>
            <a:ext cx="4214842" cy="6819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(3)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They were born in China.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No, they weren’t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13579" y="1846333"/>
            <a:ext cx="2596183" cy="974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(4)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He was a teacher. 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No, He wasn’t.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1910" y="4496423"/>
            <a:ext cx="385765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Now listen and repeat.</a:t>
            </a:r>
          </a:p>
        </p:txBody>
      </p:sp>
      <p:sp>
        <p:nvSpPr>
          <p:cNvPr id="14" name="矩形 13"/>
          <p:cNvSpPr/>
          <p:nvPr/>
        </p:nvSpPr>
        <p:spPr>
          <a:xfrm>
            <a:off x="5313580" y="2916843"/>
            <a:ext cx="2596183" cy="974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(5)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She was strict!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―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No, she wasn’t.</a:t>
            </a:r>
          </a:p>
        </p:txBody>
      </p:sp>
      <p:pic>
        <p:nvPicPr>
          <p:cNvPr id="2" name="【听力训练】Module 7 Unit 1 Activity 5-1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6096" y="712426"/>
            <a:ext cx="304800" cy="304800"/>
          </a:xfrm>
          <a:prstGeom prst="rect">
            <a:avLst/>
          </a:prstGeom>
        </p:spPr>
      </p:pic>
      <p:pic>
        <p:nvPicPr>
          <p:cNvPr id="5" name="【听力训练】Module 7 Unit 1 Activity 5-2音频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3447" y="4581910"/>
            <a:ext cx="304800" cy="304800"/>
          </a:xfrm>
          <a:prstGeom prst="rect">
            <a:avLst/>
          </a:prstGeom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871700" y="1545636"/>
            <a:ext cx="7560840" cy="317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Where were you born?              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What was the name of your primary school?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 Who was your first teacher?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(4) What was he/she like? 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(5) Who were your first friends? 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(6) What were they like?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(7) What was your favourite subject?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(8) How many students were there in your class?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40356" y="613870"/>
            <a:ext cx="688597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 Work in pairs. Ask and answer the questions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about your past life.</a:t>
            </a:r>
          </a:p>
        </p:txBody>
      </p:sp>
      <p:pic>
        <p:nvPicPr>
          <p:cNvPr id="3" name="图片 -21474826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434319" y="1599642"/>
            <a:ext cx="1556690" cy="10737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Warming-up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086" y="770020"/>
            <a:ext cx="457693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Ask and answer the questions.</a:t>
            </a:r>
          </a:p>
        </p:txBody>
      </p:sp>
      <p:sp>
        <p:nvSpPr>
          <p:cNvPr id="5" name="矩形 4"/>
          <p:cNvSpPr/>
          <p:nvPr/>
        </p:nvSpPr>
        <p:spPr>
          <a:xfrm>
            <a:off x="629562" y="1815666"/>
            <a:ext cx="5634372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T: What day is it today?</a:t>
            </a:r>
            <a:endParaRPr lang="zh-CN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S: …</a:t>
            </a:r>
            <a:endParaRPr lang="zh-CN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T: What day was it yesterday?</a:t>
            </a:r>
            <a:endParaRPr lang="zh-CN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S: It was…</a:t>
            </a:r>
            <a:endParaRPr lang="zh-CN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63934" y="2085696"/>
            <a:ext cx="1545934" cy="148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612" y="1199793"/>
            <a:ext cx="784887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033718" y="2064289"/>
            <a:ext cx="6067405" cy="2426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friend </a:t>
            </a:r>
            <a:r>
              <a:rPr lang="en-US" altLang="zh-CN" sz="2100" i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was… </a:t>
            </a:r>
            <a:r>
              <a:rPr lang="en-US" altLang="zh-CN" sz="2100" i="1" dirty="0" err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He/She</a:t>
            </a:r>
            <a:r>
              <a:rPr lang="en-US" altLang="zh-CN" sz="2100" i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was born</a:t>
            </a:r>
            <a:r>
              <a:rPr lang="en-US" altLang="zh-CN" sz="21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in…  </a:t>
            </a:r>
          </a:p>
          <a:p>
            <a:pPr>
              <a:spcBef>
                <a:spcPct val="20000"/>
              </a:spcBef>
            </a:pPr>
            <a:r>
              <a:rPr lang="en-US" altLang="zh-CN" sz="21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He/She</a:t>
            </a:r>
            <a:r>
              <a:rPr lang="en-US" altLang="zh-CN" sz="21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i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</a:t>
            </a:r>
            <a:r>
              <a:rPr lang="en-US" altLang="zh-CN" sz="21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 bit/very lovely/well-behaved . </a:t>
            </a:r>
          </a:p>
          <a:p>
            <a:pPr>
              <a:spcBef>
                <a:spcPct val="20000"/>
              </a:spcBef>
            </a:pPr>
            <a:r>
              <a:rPr lang="en-US" altLang="zh-CN" sz="21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His/Her</a:t>
            </a:r>
            <a:r>
              <a:rPr lang="en-US" altLang="zh-CN" sz="21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first school was… </a:t>
            </a:r>
            <a:r>
              <a:rPr lang="en-US" altLang="zh-CN" sz="21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His/Her</a:t>
            </a:r>
            <a:r>
              <a:rPr lang="en-US" altLang="zh-CN" sz="21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first teacher was… </a:t>
            </a:r>
          </a:p>
          <a:p>
            <a:pPr>
              <a:spcBef>
                <a:spcPct val="20000"/>
              </a:spcBef>
            </a:pPr>
            <a:r>
              <a:rPr lang="en-US" altLang="zh-CN" sz="21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He/She</a:t>
            </a:r>
            <a:r>
              <a:rPr lang="en-US" altLang="zh-CN" sz="21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was… </a:t>
            </a:r>
            <a:r>
              <a:rPr lang="en-US" altLang="zh-CN" sz="21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His/Her</a:t>
            </a:r>
            <a:r>
              <a:rPr lang="en-US" altLang="zh-CN" sz="21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first friends were… </a:t>
            </a:r>
          </a:p>
          <a:p>
            <a:pPr>
              <a:spcBef>
                <a:spcPct val="20000"/>
              </a:spcBef>
            </a:pPr>
            <a:r>
              <a:rPr lang="en-US" altLang="zh-CN" sz="21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were…</a:t>
            </a:r>
            <a:endParaRPr lang="en-US" altLang="zh-CN" sz="21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100" i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37" y="671989"/>
            <a:ext cx="3571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Report</a:t>
            </a:r>
            <a:endParaRPr lang="zh-CN" altLang="en-US" dirty="0"/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334" y="1296817"/>
            <a:ext cx="337015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根据汉语提示，完成句子。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4334" y="1796883"/>
            <a:ext cx="4832028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I was _____ (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出生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in Shandong.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Were you from the _____ (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城镇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)?  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This was our ________ (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初级的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school.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753028" y="1896838"/>
            <a:ext cx="857256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born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253226" y="2368387"/>
            <a:ext cx="915996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town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610285" y="2797015"/>
            <a:ext cx="1357322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primary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34" y="3154205"/>
            <a:ext cx="8929750" cy="152349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Mother was _____ (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严厉的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but _____________ (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友好的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for me.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They like the _______ (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村庄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 Li Fang is _____ (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乖的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but Jim is ________ (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难对付的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93114" y="3262169"/>
            <a:ext cx="1012854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strict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80013" y="3259014"/>
            <a:ext cx="1785950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friendly/nice</a:t>
            </a:r>
            <a:endParaRPr lang="zh-CN" altLang="en-US" sz="21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610285" y="3725709"/>
            <a:ext cx="1000132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village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24532" y="4220974"/>
            <a:ext cx="785818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good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01483" y="4230168"/>
            <a:ext cx="1143008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difficult</a:t>
            </a: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03671" y="645778"/>
            <a:ext cx="32766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Test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898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2735796" y="1437624"/>
            <a:ext cx="4190622" cy="2839239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born in…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were you born?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was the name of…?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was she/he like?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was quite difficult.</a:t>
            </a:r>
          </a:p>
        </p:txBody>
      </p:sp>
      <p:sp>
        <p:nvSpPr>
          <p:cNvPr id="39940" name="TextBox 16"/>
          <p:cNvSpPr txBox="1">
            <a:spLocks noChangeArrowheads="1"/>
          </p:cNvSpPr>
          <p:nvPr/>
        </p:nvSpPr>
        <p:spPr bwMode="auto">
          <a:xfrm>
            <a:off x="8096" y="40500"/>
            <a:ext cx="9127808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defTabSz="514350"/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边.pn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15353" y="1734493"/>
            <a:ext cx="6280493" cy="2185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7001"/>
            <a:ext cx="8229600" cy="53006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5767" y="2238403"/>
            <a:ext cx="452356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57530" indent="-557530"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Recite the important points. </a:t>
            </a:r>
          </a:p>
          <a:p>
            <a:pPr marL="557530" indent="-557530"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Talk about your past life. </a:t>
            </a:r>
          </a:p>
        </p:txBody>
      </p:sp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ctrTitle"/>
          </p:nvPr>
        </p:nvSpPr>
        <p:spPr>
          <a:xfrm>
            <a:off x="2004019" y="2085380"/>
            <a:ext cx="2564666" cy="972741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595959"/>
                </a:solidFill>
                <a:ea typeface="黑体" panose="02010609060101010101" pitchFamily="49" charset="-122"/>
              </a:rPr>
              <a:t>Goodbye!</a:t>
            </a:r>
          </a:p>
        </p:txBody>
      </p:sp>
      <p:pic>
        <p:nvPicPr>
          <p:cNvPr id="4301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134475" y="8096250"/>
            <a:ext cx="238125" cy="180975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86" y="770020"/>
            <a:ext cx="185118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Free talk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Warming-up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94059" y="3928609"/>
            <a:ext cx="1005724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 Dan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526" y="1418043"/>
            <a:ext cx="3831423" cy="224381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01187" y="4083919"/>
            <a:ext cx="2049279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about you? 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211953" y="1549581"/>
            <a:ext cx="4914704" cy="2286000"/>
            <a:chOff x="5615938" y="2066108"/>
            <a:chExt cx="6552938" cy="3048000"/>
          </a:xfrm>
        </p:grpSpPr>
        <p:sp>
          <p:nvSpPr>
            <p:cNvPr id="3" name="云形标注 2"/>
            <p:cNvSpPr/>
            <p:nvPr/>
          </p:nvSpPr>
          <p:spPr>
            <a:xfrm>
              <a:off x="5615938" y="2066108"/>
              <a:ext cx="6552938" cy="3048000"/>
            </a:xfrm>
            <a:prstGeom prst="cloudCallout">
              <a:avLst>
                <a:gd name="adj1" fmla="val 43726"/>
                <a:gd name="adj2" fmla="val 5425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zh-CN" sz="20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86434" y="2852936"/>
              <a:ext cx="6095999" cy="14157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He was born in 1989.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He was born in Inner Mongolia.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476107" y="1274753"/>
            <a:ext cx="857256" cy="47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born  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6580737" y="4346587"/>
            <a:ext cx="928693" cy="4732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美国</a:t>
            </a:r>
          </a:p>
        </p:txBody>
      </p:sp>
      <p:sp>
        <p:nvSpPr>
          <p:cNvPr id="6" name="矩形 5"/>
          <p:cNvSpPr/>
          <p:nvPr/>
        </p:nvSpPr>
        <p:spPr>
          <a:xfrm>
            <a:off x="75450" y="727318"/>
            <a:ext cx="365857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Words and expressions</a:t>
            </a:r>
          </a:p>
        </p:txBody>
      </p:sp>
      <p:sp>
        <p:nvSpPr>
          <p:cNvPr id="7" name="矩形 6"/>
          <p:cNvSpPr/>
          <p:nvPr/>
        </p:nvSpPr>
        <p:spPr>
          <a:xfrm>
            <a:off x="5624661" y="4346587"/>
            <a:ext cx="481542" cy="47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</a:t>
            </a:r>
          </a:p>
        </p:txBody>
      </p:sp>
      <p:sp>
        <p:nvSpPr>
          <p:cNvPr id="8" name="矩形 7"/>
          <p:cNvSpPr/>
          <p:nvPr/>
        </p:nvSpPr>
        <p:spPr>
          <a:xfrm>
            <a:off x="1476107" y="4346587"/>
            <a:ext cx="677108" cy="47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town</a:t>
            </a:r>
          </a:p>
        </p:txBody>
      </p:sp>
      <p:sp>
        <p:nvSpPr>
          <p:cNvPr id="9" name="矩形 8"/>
          <p:cNvSpPr/>
          <p:nvPr/>
        </p:nvSpPr>
        <p:spPr>
          <a:xfrm>
            <a:off x="1476107" y="3622054"/>
            <a:ext cx="874278" cy="47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village</a:t>
            </a:r>
          </a:p>
        </p:txBody>
      </p:sp>
      <p:sp>
        <p:nvSpPr>
          <p:cNvPr id="10" name="矩形 9"/>
          <p:cNvSpPr/>
          <p:nvPr/>
        </p:nvSpPr>
        <p:spPr>
          <a:xfrm>
            <a:off x="1476107" y="2897521"/>
            <a:ext cx="992901" cy="47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friendly</a:t>
            </a:r>
          </a:p>
        </p:txBody>
      </p:sp>
      <p:sp>
        <p:nvSpPr>
          <p:cNvPr id="11" name="矩形 10"/>
          <p:cNvSpPr/>
          <p:nvPr/>
        </p:nvSpPr>
        <p:spPr>
          <a:xfrm>
            <a:off x="1476107" y="2110085"/>
            <a:ext cx="928694" cy="47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strict  </a:t>
            </a:r>
          </a:p>
        </p:txBody>
      </p:sp>
      <p:sp>
        <p:nvSpPr>
          <p:cNvPr id="12" name="矩形 11"/>
          <p:cNvSpPr/>
          <p:nvPr/>
        </p:nvSpPr>
        <p:spPr>
          <a:xfrm>
            <a:off x="3190619" y="1274752"/>
            <a:ext cx="1139976" cy="4732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 </a:t>
            </a:r>
            <a:r>
              <a:rPr lang="zh-CN" altLang="en-US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出生</a:t>
            </a: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90619" y="2108181"/>
            <a:ext cx="2488502" cy="4732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严格的，严厉的</a:t>
            </a:r>
          </a:p>
        </p:txBody>
      </p:sp>
      <p:sp>
        <p:nvSpPr>
          <p:cNvPr id="14" name="矩形 13"/>
          <p:cNvSpPr/>
          <p:nvPr/>
        </p:nvSpPr>
        <p:spPr>
          <a:xfrm>
            <a:off x="3190619" y="2900791"/>
            <a:ext cx="1411284" cy="4732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友好的</a:t>
            </a:r>
          </a:p>
        </p:txBody>
      </p:sp>
      <p:sp>
        <p:nvSpPr>
          <p:cNvPr id="15" name="矩形 14"/>
          <p:cNvSpPr/>
          <p:nvPr/>
        </p:nvSpPr>
        <p:spPr>
          <a:xfrm>
            <a:off x="3190619" y="3623688"/>
            <a:ext cx="946413" cy="4732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村庄</a:t>
            </a:r>
          </a:p>
        </p:txBody>
      </p:sp>
      <p:sp>
        <p:nvSpPr>
          <p:cNvPr id="16" name="矩形 15"/>
          <p:cNvSpPr/>
          <p:nvPr/>
        </p:nvSpPr>
        <p:spPr>
          <a:xfrm>
            <a:off x="3190618" y="4354431"/>
            <a:ext cx="1754326" cy="4732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城镇；市镇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Pre-listening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7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620001" y="1343715"/>
            <a:ext cx="1382732" cy="457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primary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4159606" y="4574550"/>
            <a:ext cx="2510624" cy="457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难对付的</a:t>
            </a:r>
          </a:p>
        </p:txBody>
      </p:sp>
      <p:sp>
        <p:nvSpPr>
          <p:cNvPr id="5" name="矩形 4"/>
          <p:cNvSpPr/>
          <p:nvPr/>
        </p:nvSpPr>
        <p:spPr>
          <a:xfrm>
            <a:off x="1616410" y="4574551"/>
            <a:ext cx="1071383" cy="457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difficult </a:t>
            </a:r>
          </a:p>
        </p:txBody>
      </p:sp>
      <p:sp>
        <p:nvSpPr>
          <p:cNvPr id="6" name="矩形 5"/>
          <p:cNvSpPr/>
          <p:nvPr/>
        </p:nvSpPr>
        <p:spPr>
          <a:xfrm>
            <a:off x="1620001" y="3921935"/>
            <a:ext cx="677108" cy="457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good</a:t>
            </a:r>
          </a:p>
        </p:txBody>
      </p:sp>
      <p:sp>
        <p:nvSpPr>
          <p:cNvPr id="7" name="矩形 6"/>
          <p:cNvSpPr/>
          <p:nvPr/>
        </p:nvSpPr>
        <p:spPr>
          <a:xfrm>
            <a:off x="1616795" y="3301569"/>
            <a:ext cx="588943" cy="457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nice</a:t>
            </a:r>
          </a:p>
        </p:txBody>
      </p:sp>
      <p:sp>
        <p:nvSpPr>
          <p:cNvPr id="8" name="矩形 7"/>
          <p:cNvSpPr/>
          <p:nvPr/>
        </p:nvSpPr>
        <p:spPr>
          <a:xfrm>
            <a:off x="1618798" y="2648951"/>
            <a:ext cx="528029" cy="457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hey</a:t>
            </a:r>
          </a:p>
        </p:txBody>
      </p:sp>
      <p:sp>
        <p:nvSpPr>
          <p:cNvPr id="9" name="矩形 8"/>
          <p:cNvSpPr/>
          <p:nvPr/>
        </p:nvSpPr>
        <p:spPr>
          <a:xfrm>
            <a:off x="1616393" y="1996333"/>
            <a:ext cx="1763944" cy="457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primary school</a:t>
            </a:r>
          </a:p>
        </p:txBody>
      </p:sp>
      <p:sp>
        <p:nvSpPr>
          <p:cNvPr id="10" name="矩形 9"/>
          <p:cNvSpPr/>
          <p:nvPr/>
        </p:nvSpPr>
        <p:spPr>
          <a:xfrm>
            <a:off x="4159606" y="1343715"/>
            <a:ext cx="2510624" cy="457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初等的；初级的</a:t>
            </a:r>
          </a:p>
        </p:txBody>
      </p:sp>
      <p:sp>
        <p:nvSpPr>
          <p:cNvPr id="11" name="矩形 10"/>
          <p:cNvSpPr/>
          <p:nvPr/>
        </p:nvSpPr>
        <p:spPr>
          <a:xfrm>
            <a:off x="4159606" y="1989882"/>
            <a:ext cx="677108" cy="457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小学</a:t>
            </a:r>
          </a:p>
        </p:txBody>
      </p:sp>
      <p:sp>
        <p:nvSpPr>
          <p:cNvPr id="12" name="矩形 11"/>
          <p:cNvSpPr/>
          <p:nvPr/>
        </p:nvSpPr>
        <p:spPr>
          <a:xfrm>
            <a:off x="4159605" y="2636049"/>
            <a:ext cx="1366400" cy="457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嘿；喂</a:t>
            </a:r>
          </a:p>
        </p:txBody>
      </p:sp>
      <p:sp>
        <p:nvSpPr>
          <p:cNvPr id="13" name="矩形 12"/>
          <p:cNvSpPr/>
          <p:nvPr/>
        </p:nvSpPr>
        <p:spPr>
          <a:xfrm>
            <a:off x="4159606" y="3282216"/>
            <a:ext cx="2510624" cy="457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友好的；亲切的</a:t>
            </a:r>
          </a:p>
        </p:txBody>
      </p:sp>
      <p:sp>
        <p:nvSpPr>
          <p:cNvPr id="14" name="矩形 13"/>
          <p:cNvSpPr/>
          <p:nvPr/>
        </p:nvSpPr>
        <p:spPr>
          <a:xfrm>
            <a:off x="4159606" y="3928383"/>
            <a:ext cx="2555828" cy="457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乖的；守规矩的 </a:t>
            </a:r>
          </a:p>
        </p:txBody>
      </p:sp>
      <p:sp>
        <p:nvSpPr>
          <p:cNvPr id="16" name="矩形 15"/>
          <p:cNvSpPr/>
          <p:nvPr/>
        </p:nvSpPr>
        <p:spPr>
          <a:xfrm>
            <a:off x="75450" y="727318"/>
            <a:ext cx="365857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Words and expressions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Pre-listening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21209" y="740494"/>
            <a:ext cx="89015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1 Listen and number the questions as you hear them.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 flipV="1">
            <a:off x="3857595" y="4552962"/>
            <a:ext cx="1958962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10800000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zh-CN" altLang="zh-CN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974700" y="4754167"/>
            <a:ext cx="1082675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798390" y="1643138"/>
            <a:ext cx="8224402" cy="28392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a) Who was your first teacher?   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b) What was your first school like?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c) Where were you born?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d) Was she strict? </a:t>
            </a:r>
          </a:p>
        </p:txBody>
      </p:sp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6929421" y="1733200"/>
            <a:ext cx="542358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8978" name="Rectangle 18"/>
          <p:cNvSpPr>
            <a:spLocks noChangeArrowheads="1"/>
          </p:cNvSpPr>
          <p:nvPr/>
        </p:nvSpPr>
        <p:spPr bwMode="auto">
          <a:xfrm>
            <a:off x="6929421" y="2444611"/>
            <a:ext cx="345267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8979" name="Rectangle 19"/>
          <p:cNvSpPr>
            <a:spLocks noChangeArrowheads="1"/>
          </p:cNvSpPr>
          <p:nvPr/>
        </p:nvSpPr>
        <p:spPr bwMode="auto">
          <a:xfrm>
            <a:off x="6929421" y="3212347"/>
            <a:ext cx="345267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8980" name="Rectangle 20"/>
          <p:cNvSpPr>
            <a:spLocks noChangeArrowheads="1"/>
          </p:cNvSpPr>
          <p:nvPr/>
        </p:nvSpPr>
        <p:spPr bwMode="auto">
          <a:xfrm>
            <a:off x="6709145" y="3953890"/>
            <a:ext cx="785819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715107" y="3352802"/>
            <a:ext cx="728545" cy="3059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15107" y="2566985"/>
            <a:ext cx="728545" cy="3059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715107" y="1852604"/>
            <a:ext cx="728545" cy="3059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715107" y="4110046"/>
            <a:ext cx="728545" cy="3059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【听力训练】Module 7 Unit 1 Activity 1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1572" y="814416"/>
            <a:ext cx="304800" cy="304800"/>
          </a:xfrm>
          <a:prstGeom prst="rect">
            <a:avLst/>
          </a:prstGeom>
        </p:spPr>
      </p:pic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Pre-listening</a:t>
            </a:r>
            <a:endParaRPr lang="zh-CN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8977" grpId="0"/>
      <p:bldP spid="168978" grpId="0"/>
      <p:bldP spid="168979" grpId="0"/>
      <p:bldP spid="1689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967569" y="1452949"/>
            <a:ext cx="7208862" cy="4893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born    friendly    nice  primary school    strict   town    US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508" y="645036"/>
            <a:ext cx="7718079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Now answer the questions with the words and expressions from the box.</a:t>
            </a:r>
          </a:p>
        </p:txBody>
      </p:sp>
      <p:sp>
        <p:nvSpPr>
          <p:cNvPr id="5" name="内容占位符 2"/>
          <p:cNvSpPr/>
          <p:nvPr/>
        </p:nvSpPr>
        <p:spPr bwMode="auto">
          <a:xfrm>
            <a:off x="606690" y="1970241"/>
            <a:ext cx="7416800" cy="33575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457200" indent="-457200"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Who was your first teacher?  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What was your first school like?</a:t>
            </a:r>
          </a:p>
          <a:p>
            <a:pPr marL="457200" indent="-457200">
              <a:lnSpc>
                <a:spcPct val="120000"/>
              </a:lnSpc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Where were you born?</a:t>
            </a:r>
          </a:p>
          <a:p>
            <a:pPr marL="457200" indent="-457200">
              <a:lnSpc>
                <a:spcPct val="120000"/>
              </a:lnSpc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d. Was she strict?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92442" y="2351242"/>
            <a:ext cx="1249204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Ms Smith.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2442" y="3098961"/>
            <a:ext cx="5133521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 wasn’t a big school and it was very friendly.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92442" y="3962470"/>
            <a:ext cx="5061450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was born in Quincy, a small town in the US.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92441" y="4615939"/>
            <a:ext cx="4534255" cy="392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she was, but she was also very nice.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Pre-listening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677480" y="1692325"/>
            <a:ext cx="8443912" cy="2492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Betty was born in the US. 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Betty was born in a small town.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 Betty’s first school was a big school.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(4)There were twenty-two students in Betty’s class.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(5) Betty’s first teacher was strict.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89503" y="730588"/>
            <a:ext cx="72739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Listen again and check (√) the true sentences. 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5506686" y="1835200"/>
            <a:ext cx="283369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5476219" y="2290927"/>
            <a:ext cx="283369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5492237" y="3722316"/>
            <a:ext cx="283369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6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√</a:t>
            </a:r>
          </a:p>
        </p:txBody>
      </p:sp>
      <p:pic>
        <p:nvPicPr>
          <p:cNvPr id="2" name="【听力训练】Module 7 Unit 1 Activity 2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864369"/>
            <a:ext cx="304800" cy="304800"/>
          </a:xfrm>
          <a:prstGeom prst="rect">
            <a:avLst/>
          </a:prstGeom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Pre-listening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9992" grpId="0"/>
      <p:bldP spid="169993" grpId="0"/>
      <p:bldP spid="1699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5011" y="1645863"/>
            <a:ext cx="7221187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are Tony and </a:t>
            </a:r>
            <a:r>
              <a:rPr lang="en-US" altLang="zh-CN" sz="21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Lingling</a:t>
            </a:r>
            <a:r>
              <a:rPr lang="en-US" altLang="zh-CN" sz="21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talking about?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Their birthplaces.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Their first school.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Their past lives.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2049" y="736937"/>
            <a:ext cx="837397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find out the main idea.</a:t>
            </a:r>
          </a:p>
        </p:txBody>
      </p:sp>
      <p:sp>
        <p:nvSpPr>
          <p:cNvPr id="6" name="笑脸 5"/>
          <p:cNvSpPr/>
          <p:nvPr/>
        </p:nvSpPr>
        <p:spPr>
          <a:xfrm>
            <a:off x="251520" y="3194557"/>
            <a:ext cx="529628" cy="5386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450066" y="2133980"/>
            <a:ext cx="2145962" cy="1849056"/>
            <a:chOff x="162576" y="1437713"/>
            <a:chExt cx="3286796" cy="2873542"/>
          </a:xfrm>
        </p:grpSpPr>
        <p:grpSp>
          <p:nvGrpSpPr>
            <p:cNvPr id="8" name="组合 7"/>
            <p:cNvGrpSpPr/>
            <p:nvPr/>
          </p:nvGrpSpPr>
          <p:grpSpPr>
            <a:xfrm>
              <a:off x="162576" y="1437713"/>
              <a:ext cx="3286796" cy="2873542"/>
              <a:chOff x="-2627735" y="-810049"/>
              <a:chExt cx="6426420" cy="5142301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2627735" y="-810049"/>
                <a:ext cx="6426420" cy="5142301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-2478123" y="984949"/>
                <a:ext cx="915871" cy="1356469"/>
              </a:xfrm>
              <a:prstGeom prst="rect">
                <a:avLst/>
              </a:prstGeom>
            </p:spPr>
          </p:pic>
        </p:grpSp>
        <p:sp>
          <p:nvSpPr>
            <p:cNvPr id="9" name="矩形 8"/>
            <p:cNvSpPr/>
            <p:nvPr/>
          </p:nvSpPr>
          <p:spPr>
            <a:xfrm>
              <a:off x="787341" y="2072030"/>
              <a:ext cx="222899" cy="595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  <a:p>
              <a:pPr algn="ctr"/>
              <a:r>
                <a:rPr lang="en-US" alt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9329" y="40501"/>
            <a:ext cx="9107329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While-listening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Microsoft Office PowerPoint</Application>
  <PresentationFormat>全屏显示(16:9)</PresentationFormat>
  <Paragraphs>234</Paragraphs>
  <Slides>24</Slides>
  <Notes>15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BatangChe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Module 7 My past life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Goodbye!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2021-02-11T22:53:00Z</cp:lastPrinted>
  <dcterms:created xsi:type="dcterms:W3CDTF">2021-02-11T22:53:00Z</dcterms:created>
  <dcterms:modified xsi:type="dcterms:W3CDTF">2023-01-16T19:06:07Z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B0BBFD0BB5AB4FD18243A695618A4149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