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5" r:id="rId7"/>
    <p:sldId id="267" r:id="rId8"/>
    <p:sldId id="268" r:id="rId9"/>
    <p:sldId id="287" r:id="rId10"/>
    <p:sldId id="269" r:id="rId11"/>
    <p:sldId id="270" r:id="rId12"/>
    <p:sldId id="271" r:id="rId13"/>
    <p:sldId id="272" r:id="rId14"/>
    <p:sldId id="289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8" r:id="rId2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97F"/>
    <a:srgbClr val="F4CCCE"/>
    <a:srgbClr val="EA976B"/>
    <a:srgbClr val="241B16"/>
    <a:srgbClr val="D57374"/>
    <a:srgbClr val="A1C450"/>
    <a:srgbClr val="F8CFD1"/>
    <a:srgbClr val="FBF0DE"/>
    <a:srgbClr val="2C2B2A"/>
    <a:srgbClr val="FCF0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-78" y="-6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6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76200" tIns="28575" rIns="57150" bIns="28575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7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76200" tIns="0" rIns="61913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8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9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0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15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7" Type="http://schemas.openxmlformats.org/officeDocument/2006/relationships/image" Target="../media/image90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3" Type="http://schemas.openxmlformats.org/officeDocument/2006/relationships/image" Target="../media/image92.png"/><Relationship Id="rId7" Type="http://schemas.openxmlformats.org/officeDocument/2006/relationships/image" Target="../media/image96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02.png"/><Relationship Id="rId5" Type="http://schemas.openxmlformats.org/officeDocument/2006/relationships/image" Target="../media/image101.png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07.png"/><Relationship Id="rId5" Type="http://schemas.openxmlformats.org/officeDocument/2006/relationships/image" Target="../media/image106.png"/><Relationship Id="rId4" Type="http://schemas.openxmlformats.org/officeDocument/2006/relationships/image" Target="../media/image10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111.png"/><Relationship Id="rId4" Type="http://schemas.openxmlformats.org/officeDocument/2006/relationships/image" Target="../media/image1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115.png"/><Relationship Id="rId4" Type="http://schemas.openxmlformats.org/officeDocument/2006/relationships/image" Target="../media/image1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20.png"/><Relationship Id="rId5" Type="http://schemas.openxmlformats.org/officeDocument/2006/relationships/image" Target="../media/image119.png"/><Relationship Id="rId4" Type="http://schemas.openxmlformats.org/officeDocument/2006/relationships/image" Target="../media/image1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2.wmf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19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-1" y="1101625"/>
            <a:ext cx="9144000" cy="16619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500" b="1" dirty="0">
                <a:solidFill>
                  <a:srgbClr val="FF0000"/>
                </a:solidFill>
              </a:rPr>
              <a:t>分数乘法（一）</a:t>
            </a:r>
            <a:endParaRPr lang="en-US" altLang="zh-CN" sz="4500" b="1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第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课时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4177591"/>
            <a:ext cx="9143999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8" name="矩形 47"/>
              <p:cNvSpPr/>
              <p:nvPr/>
            </p:nvSpPr>
            <p:spPr>
              <a:xfrm>
                <a:off x="1675197" y="3906855"/>
                <a:ext cx="6000675" cy="536012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答：</a:t>
                </a:r>
                <a:r>
                  <a:rPr lang="en-US" altLang="zh-CN" sz="2100" dirty="0">
                    <a:latin typeface="+mn-ea"/>
                  </a:rPr>
                  <a:t>5</a:t>
                </a:r>
                <a:r>
                  <a:rPr lang="zh-CN" altLang="en-US" sz="2100" dirty="0">
                    <a:latin typeface="+mn-ea"/>
                  </a:rPr>
                  <a:t>时漏水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桶；</a:t>
                </a:r>
                <a:r>
                  <a:rPr lang="en-US" altLang="zh-CN" sz="2100" dirty="0">
                    <a:latin typeface="+mn-ea"/>
                  </a:rPr>
                  <a:t>10</a:t>
                </a:r>
                <a:r>
                  <a:rPr lang="zh-CN" altLang="en-US" sz="2100" dirty="0">
                    <a:latin typeface="+mn-ea"/>
                  </a:rPr>
                  <a:t>时漏水</a:t>
                </a:r>
                <a14:m>
                  <m:oMath xmlns:m="http://schemas.openxmlformats.org/officeDocument/2006/math">
                    <m:r>
                      <a:rPr lang="en-US" altLang="zh-CN" sz="21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zh-CN" altLang="en-US" sz="2100" dirty="0">
                    <a:latin typeface="+mn-ea"/>
                  </a:rPr>
                  <a:t>桶；</a:t>
                </a:r>
                <a:r>
                  <a:rPr lang="en-US" altLang="zh-CN" sz="2100" dirty="0">
                    <a:latin typeface="+mn-ea"/>
                  </a:rPr>
                  <a:t>24</a:t>
                </a:r>
                <a:r>
                  <a:rPr lang="zh-CN" altLang="en-US" sz="2100" dirty="0">
                    <a:latin typeface="+mn-ea"/>
                  </a:rPr>
                  <a:t>时漏水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桶。</a:t>
                </a:r>
              </a:p>
            </p:txBody>
          </p:sp>
        </mc:Choice>
        <mc:Fallback xmlns="">
          <p:sp>
            <p:nvSpPr>
              <p:cNvPr id="48" name="矩形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197" y="3906855"/>
                <a:ext cx="6000675" cy="536012"/>
              </a:xfrm>
              <a:prstGeom prst="rect">
                <a:avLst/>
              </a:prstGeom>
              <a:blipFill rotWithShape="1">
                <a:blip r:embed="rId2"/>
                <a:stretch>
                  <a:fillRect l="-1" t="-62" r="10" b="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1794554" y="958181"/>
                <a:ext cx="805349" cy="52751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×5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554" y="958181"/>
                <a:ext cx="805349" cy="527517"/>
              </a:xfrm>
              <a:prstGeom prst="rect">
                <a:avLst/>
              </a:prstGeom>
              <a:blipFill rotWithShape="1">
                <a:blip r:embed="rId3"/>
                <a:stretch>
                  <a:fillRect l="-5" t="-114" r="-5256" b="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1524324" y="1850516"/>
                <a:ext cx="707566" cy="53283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1×5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324" y="1850516"/>
                <a:ext cx="707566" cy="532838"/>
              </a:xfrm>
              <a:prstGeom prst="rect">
                <a:avLst/>
              </a:prstGeom>
              <a:blipFill rotWithShape="1">
                <a:blip r:embed="rId4"/>
                <a:stretch>
                  <a:fillRect l="-46" t="-24" r="-6570" b="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1528560" y="2861726"/>
                <a:ext cx="1069339" cy="53447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（桶）</a:t>
                </a: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560" y="2861726"/>
                <a:ext cx="1069339" cy="534473"/>
              </a:xfrm>
              <a:prstGeom prst="rect">
                <a:avLst/>
              </a:prstGeom>
              <a:blipFill rotWithShape="1">
                <a:blip r:embed="rId5"/>
                <a:stretch>
                  <a:fillRect l="-11" t="-78" r="-9609" b="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直接连接符 18"/>
          <p:cNvCxnSpPr/>
          <p:nvPr/>
        </p:nvCxnSpPr>
        <p:spPr>
          <a:xfrm>
            <a:off x="1968920" y="1938126"/>
            <a:ext cx="284094" cy="16129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861056" y="2230434"/>
            <a:ext cx="227876" cy="12689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032304" y="1547693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988717" y="2414913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2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/>
              <p:cNvSpPr/>
              <p:nvPr/>
            </p:nvSpPr>
            <p:spPr>
              <a:xfrm>
                <a:off x="3922976" y="958181"/>
                <a:ext cx="964046" cy="52751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×10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0" name="矩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976" y="958181"/>
                <a:ext cx="964046" cy="527517"/>
              </a:xfrm>
              <a:prstGeom prst="rect">
                <a:avLst/>
              </a:prstGeom>
              <a:blipFill rotWithShape="1">
                <a:blip r:embed="rId6"/>
                <a:stretch>
                  <a:fillRect l="-60" t="-114" r="-4077" b="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/>
              <p:cNvSpPr/>
              <p:nvPr/>
            </p:nvSpPr>
            <p:spPr>
              <a:xfrm>
                <a:off x="3652746" y="1850516"/>
                <a:ext cx="821379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1×10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2" name="矩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746" y="1850516"/>
                <a:ext cx="821379" cy="528222"/>
              </a:xfrm>
              <a:prstGeom prst="rect">
                <a:avLst/>
              </a:prstGeom>
              <a:blipFill rotWithShape="1">
                <a:blip r:embed="rId7"/>
                <a:stretch>
                  <a:fillRect l="-28" t="-24" r="-4649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矩形 32"/>
              <p:cNvSpPr/>
              <p:nvPr/>
            </p:nvSpPr>
            <p:spPr>
              <a:xfrm>
                <a:off x="3663765" y="2950484"/>
                <a:ext cx="1295066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zh-CN" altLang="en-US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（桶）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3" name="矩形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765" y="2950484"/>
                <a:ext cx="1295066" cy="392415"/>
              </a:xfrm>
              <a:prstGeom prst="rect">
                <a:avLst/>
              </a:prstGeom>
              <a:blipFill rotWithShape="1">
                <a:blip r:embed="rId8"/>
                <a:stretch>
                  <a:fillRect l="-35" t="-70" r="-4208" b="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接连接符 33"/>
          <p:cNvCxnSpPr/>
          <p:nvPr/>
        </p:nvCxnSpPr>
        <p:spPr>
          <a:xfrm>
            <a:off x="4145282" y="1909523"/>
            <a:ext cx="284094" cy="16129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4007605" y="2184569"/>
            <a:ext cx="334649" cy="16785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4160726" y="1547693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4117139" y="2414913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矩形 50"/>
              <p:cNvSpPr/>
              <p:nvPr/>
            </p:nvSpPr>
            <p:spPr>
              <a:xfrm>
                <a:off x="6353840" y="958181"/>
                <a:ext cx="964046" cy="52751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×24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51" name="矩形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840" y="958181"/>
                <a:ext cx="964046" cy="527517"/>
              </a:xfrm>
              <a:prstGeom prst="rect">
                <a:avLst/>
              </a:prstGeom>
              <a:blipFill rotWithShape="1">
                <a:blip r:embed="rId9"/>
                <a:stretch>
                  <a:fillRect l="-3" t="-114" r="-4135" b="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矩形 51"/>
              <p:cNvSpPr/>
              <p:nvPr/>
            </p:nvSpPr>
            <p:spPr>
              <a:xfrm>
                <a:off x="6083609" y="1850516"/>
                <a:ext cx="821379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1×24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52" name="矩形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3609" y="1850516"/>
                <a:ext cx="821379" cy="528222"/>
              </a:xfrm>
              <a:prstGeom prst="rect">
                <a:avLst/>
              </a:prstGeom>
              <a:blipFill rotWithShape="1">
                <a:blip r:embed="rId10"/>
                <a:stretch>
                  <a:fillRect l="-38" t="-24" r="-4639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矩形 52"/>
              <p:cNvSpPr/>
              <p:nvPr/>
            </p:nvSpPr>
            <p:spPr>
              <a:xfrm>
                <a:off x="6083609" y="2950042"/>
                <a:ext cx="1409666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zh-CN" altLang="en-US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（桶）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53" name="矩形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3609" y="2950042"/>
                <a:ext cx="1409666" cy="536012"/>
              </a:xfrm>
              <a:prstGeom prst="rect">
                <a:avLst/>
              </a:prstGeom>
              <a:blipFill rotWithShape="1">
                <a:blip r:embed="rId11"/>
                <a:stretch>
                  <a:fillRect l="-22" t="-87" r="-3404" b="1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直接连接符 53"/>
          <p:cNvCxnSpPr/>
          <p:nvPr/>
        </p:nvCxnSpPr>
        <p:spPr>
          <a:xfrm>
            <a:off x="6548893" y="1924558"/>
            <a:ext cx="284094" cy="16129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6492702" y="2196736"/>
            <a:ext cx="227876" cy="13179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6591590" y="1547693"/>
            <a:ext cx="45349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12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548003" y="2414913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5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4" name="任意多边形 23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2</a:t>
            </a:r>
            <a:endParaRPr lang="zh-CN" altLang="en-US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16" grpId="0"/>
      <p:bldP spid="17" grpId="0"/>
      <p:bldP spid="18" grpId="0"/>
      <p:bldP spid="21" grpId="0"/>
      <p:bldP spid="22" grpId="0"/>
      <p:bldP spid="30" grpId="0"/>
      <p:bldP spid="32" grpId="0"/>
      <p:bldP spid="33" grpId="0"/>
      <p:bldP spid="49" grpId="0"/>
      <p:bldP spid="50" grpId="0"/>
      <p:bldP spid="51" grpId="0"/>
      <p:bldP spid="52" grpId="0"/>
      <p:bldP spid="53" grpId="0"/>
      <p:bldP spid="56" grpId="0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3</a:t>
            </a:r>
            <a:endParaRPr lang="zh-CN" altLang="en-US" sz="2100" b="1" dirty="0"/>
          </a:p>
        </p:txBody>
      </p:sp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554253" y="534230"/>
            <a:ext cx="1577033" cy="47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百米赛跑。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41603" y="1287049"/>
            <a:ext cx="6428292" cy="23392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1240140" y="1703351"/>
                <a:ext cx="691536" cy="526876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×5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140" y="1703351"/>
                <a:ext cx="691536" cy="526876"/>
              </a:xfrm>
              <a:prstGeom prst="rect">
                <a:avLst/>
              </a:prstGeom>
              <a:blipFill rotWithShape="1">
                <a:blip r:embed="rId2"/>
                <a:stretch>
                  <a:fillRect l="-90" t="-53" r="-7253" b="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969910" y="2595686"/>
                <a:ext cx="707566" cy="53283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4×5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910" y="2595686"/>
                <a:ext cx="707566" cy="532838"/>
              </a:xfrm>
              <a:prstGeom prst="rect">
                <a:avLst/>
              </a:prstGeom>
              <a:blipFill rotWithShape="1">
                <a:blip r:embed="rId3"/>
                <a:stretch>
                  <a:fillRect l="-37" t="-83" r="-6579" b="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矩形 18"/>
          <p:cNvSpPr/>
          <p:nvPr/>
        </p:nvSpPr>
        <p:spPr>
          <a:xfrm>
            <a:off x="974146" y="3657471"/>
            <a:ext cx="130348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=4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（米）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1414506" y="2683296"/>
            <a:ext cx="284094" cy="16129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306642" y="2975604"/>
            <a:ext cx="227876" cy="12689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1477889" y="2292863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434302" y="3160083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969909" y="4483652"/>
            <a:ext cx="191182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答：爬了</a:t>
            </a:r>
            <a:r>
              <a:rPr lang="en-US" altLang="zh-CN" sz="2100" dirty="0">
                <a:latin typeface="+mn-ea"/>
              </a:rPr>
              <a:t>4</a:t>
            </a:r>
            <a:r>
              <a:rPr lang="zh-CN" altLang="en-US" sz="2100" dirty="0">
                <a:latin typeface="+mn-ea"/>
              </a:rPr>
              <a:t>米。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3481207" y="1781186"/>
                <a:ext cx="850233" cy="526876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×60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207" y="1781186"/>
                <a:ext cx="850233" cy="526876"/>
              </a:xfrm>
              <a:prstGeom prst="rect">
                <a:avLst/>
              </a:prstGeom>
              <a:blipFill rotWithShape="1">
                <a:blip r:embed="rId4"/>
                <a:stretch>
                  <a:fillRect l="-16" t="-2" r="-5664" b="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/>
              <p:nvPr/>
            </p:nvSpPr>
            <p:spPr>
              <a:xfrm>
                <a:off x="3238898" y="2664169"/>
                <a:ext cx="821379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4×60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898" y="2664169"/>
                <a:ext cx="821379" cy="528222"/>
              </a:xfrm>
              <a:prstGeom prst="rect">
                <a:avLst/>
              </a:prstGeom>
              <a:blipFill rotWithShape="1">
                <a:blip r:embed="rId5"/>
                <a:stretch>
                  <a:fillRect l="-48" t="-65" r="-4628" b="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矩形 26"/>
          <p:cNvSpPr/>
          <p:nvPr/>
        </p:nvSpPr>
        <p:spPr>
          <a:xfrm>
            <a:off x="3249373" y="3707380"/>
            <a:ext cx="146097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=48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（米）</a:t>
            </a:r>
          </a:p>
        </p:txBody>
      </p:sp>
      <p:cxnSp>
        <p:nvCxnSpPr>
          <p:cNvPr id="28" name="直接连接符 27"/>
          <p:cNvCxnSpPr/>
          <p:nvPr/>
        </p:nvCxnSpPr>
        <p:spPr>
          <a:xfrm>
            <a:off x="3700324" y="2693449"/>
            <a:ext cx="318986" cy="24449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3590100" y="3027318"/>
            <a:ext cx="326036" cy="2032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3753117" y="2315667"/>
            <a:ext cx="45349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12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859702" y="3202191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14987" y="4432574"/>
            <a:ext cx="287723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答：现在共爬了</a:t>
            </a:r>
            <a:r>
              <a:rPr lang="en-US" altLang="zh-CN" sz="2100" dirty="0">
                <a:latin typeface="+mn-ea"/>
              </a:rPr>
              <a:t>48</a:t>
            </a:r>
            <a:r>
              <a:rPr lang="zh-CN" altLang="en-US" sz="2100" dirty="0">
                <a:latin typeface="+mn-ea"/>
              </a:rPr>
              <a:t>米。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矩形 32"/>
              <p:cNvSpPr/>
              <p:nvPr/>
            </p:nvSpPr>
            <p:spPr>
              <a:xfrm>
                <a:off x="6335080" y="1756331"/>
                <a:ext cx="999312" cy="53514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×120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3" name="矩形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080" y="1756331"/>
                <a:ext cx="999312" cy="535147"/>
              </a:xfrm>
              <a:prstGeom prst="rect">
                <a:avLst/>
              </a:prstGeom>
              <a:blipFill rotWithShape="1">
                <a:blip r:embed="rId6"/>
                <a:stretch>
                  <a:fillRect l="-32" t="-104" r="-5514" b="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矩形 33"/>
              <p:cNvSpPr/>
              <p:nvPr/>
            </p:nvSpPr>
            <p:spPr>
              <a:xfrm>
                <a:off x="6142326" y="2752843"/>
                <a:ext cx="935192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4×120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4" name="矩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2326" y="2752843"/>
                <a:ext cx="935192" cy="528222"/>
              </a:xfrm>
              <a:prstGeom prst="rect">
                <a:avLst/>
              </a:prstGeom>
              <a:blipFill rotWithShape="1">
                <a:blip r:embed="rId7"/>
                <a:stretch>
                  <a:fillRect l="-65" t="-22" r="-3144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矩形 34"/>
          <p:cNvSpPr/>
          <p:nvPr/>
        </p:nvSpPr>
        <p:spPr>
          <a:xfrm>
            <a:off x="6156238" y="3697002"/>
            <a:ext cx="146097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=96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（米）</a:t>
            </a:r>
          </a:p>
        </p:txBody>
      </p:sp>
      <p:cxnSp>
        <p:nvCxnSpPr>
          <p:cNvPr id="36" name="直接连接符 35"/>
          <p:cNvCxnSpPr/>
          <p:nvPr/>
        </p:nvCxnSpPr>
        <p:spPr>
          <a:xfrm>
            <a:off x="6729376" y="2798792"/>
            <a:ext cx="274837" cy="19817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6566359" y="3113018"/>
            <a:ext cx="326036" cy="2032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6611829" y="2354769"/>
            <a:ext cx="45349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24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566358" y="3267316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156238" y="4465535"/>
            <a:ext cx="260792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答：已经爬了</a:t>
            </a:r>
            <a:r>
              <a:rPr lang="en-US" altLang="zh-CN" sz="2100" dirty="0">
                <a:latin typeface="+mn-ea"/>
              </a:rPr>
              <a:t>96</a:t>
            </a:r>
            <a:r>
              <a:rPr lang="zh-CN" altLang="en-US" sz="2100" dirty="0">
                <a:latin typeface="+mn-ea"/>
              </a:rPr>
              <a:t>米。</a:t>
            </a:r>
          </a:p>
        </p:txBody>
      </p:sp>
      <p:sp>
        <p:nvSpPr>
          <p:cNvPr id="41" name="矩形 40"/>
          <p:cNvSpPr/>
          <p:nvPr/>
        </p:nvSpPr>
        <p:spPr>
          <a:xfrm>
            <a:off x="493520" y="490308"/>
            <a:ext cx="8546948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+mn-ea"/>
              </a:rPr>
              <a:t>从</a:t>
            </a:r>
            <a:r>
              <a:rPr lang="en-US" altLang="zh-CN" sz="2100" dirty="0">
                <a:latin typeface="+mn-ea"/>
              </a:rPr>
              <a:t>9</a:t>
            </a:r>
            <a:r>
              <a:rPr lang="zh-CN" altLang="en-US" sz="2100" dirty="0">
                <a:latin typeface="+mn-ea"/>
              </a:rPr>
              <a:t>时到</a:t>
            </a:r>
            <a:r>
              <a:rPr lang="en-US" altLang="zh-CN" sz="2100" dirty="0">
                <a:latin typeface="+mn-ea"/>
              </a:rPr>
              <a:t>9</a:t>
            </a:r>
            <a:r>
              <a:rPr lang="zh-CN" altLang="en-US" sz="2100" dirty="0">
                <a:latin typeface="+mn-ea"/>
              </a:rPr>
              <a:t>时</a:t>
            </a:r>
            <a:r>
              <a:rPr lang="en-US" altLang="zh-CN" sz="2100" dirty="0">
                <a:latin typeface="+mn-ea"/>
              </a:rPr>
              <a:t>5</a:t>
            </a:r>
            <a:r>
              <a:rPr lang="zh-CN" altLang="en-US" sz="2100" dirty="0">
                <a:latin typeface="+mn-ea"/>
              </a:rPr>
              <a:t>分，时钟经过了</a:t>
            </a:r>
            <a:r>
              <a:rPr lang="en-US" altLang="zh-CN" sz="2100" dirty="0">
                <a:latin typeface="+mn-ea"/>
              </a:rPr>
              <a:t>5</a:t>
            </a:r>
            <a:r>
              <a:rPr lang="zh-CN" altLang="en-US" sz="2100" dirty="0">
                <a:latin typeface="+mn-ea"/>
              </a:rPr>
              <a:t>分钟；从</a:t>
            </a:r>
            <a:r>
              <a:rPr lang="en-US" altLang="zh-CN" sz="2100" dirty="0">
                <a:latin typeface="+mn-ea"/>
              </a:rPr>
              <a:t>9</a:t>
            </a:r>
            <a:r>
              <a:rPr lang="zh-CN" altLang="en-US" sz="2100" dirty="0">
                <a:latin typeface="+mn-ea"/>
              </a:rPr>
              <a:t>时到</a:t>
            </a:r>
            <a:r>
              <a:rPr lang="en-US" altLang="zh-CN" sz="2100" dirty="0">
                <a:latin typeface="+mn-ea"/>
              </a:rPr>
              <a:t>10</a:t>
            </a:r>
            <a:r>
              <a:rPr lang="zh-CN" altLang="en-US" sz="2100" dirty="0">
                <a:latin typeface="+mn-ea"/>
              </a:rPr>
              <a:t>时，时钟经过了</a:t>
            </a:r>
            <a:r>
              <a:rPr lang="en-US" altLang="zh-CN" sz="2100" dirty="0">
                <a:latin typeface="+mn-ea"/>
              </a:rPr>
              <a:t>1</a:t>
            </a:r>
            <a:r>
              <a:rPr lang="zh-CN" altLang="en-US" sz="2100" dirty="0">
                <a:latin typeface="+mn-ea"/>
              </a:rPr>
              <a:t>个小时也就是</a:t>
            </a:r>
            <a:r>
              <a:rPr lang="en-US" altLang="zh-CN" sz="2100" dirty="0">
                <a:latin typeface="+mn-ea"/>
              </a:rPr>
              <a:t>60</a:t>
            </a:r>
            <a:r>
              <a:rPr lang="zh-CN" altLang="en-US" sz="2100" dirty="0">
                <a:latin typeface="+mn-ea"/>
              </a:rPr>
              <a:t>分钟；从</a:t>
            </a:r>
            <a:r>
              <a:rPr lang="en-US" altLang="zh-CN" sz="2100" dirty="0">
                <a:latin typeface="+mn-ea"/>
              </a:rPr>
              <a:t>9</a:t>
            </a:r>
            <a:r>
              <a:rPr lang="zh-CN" altLang="en-US" sz="2100" dirty="0">
                <a:latin typeface="+mn-ea"/>
              </a:rPr>
              <a:t>时到</a:t>
            </a:r>
            <a:r>
              <a:rPr lang="en-US" altLang="zh-CN" sz="2100" dirty="0">
                <a:latin typeface="+mn-ea"/>
              </a:rPr>
              <a:t>11</a:t>
            </a:r>
            <a:r>
              <a:rPr lang="zh-CN" altLang="en-US" sz="2100" dirty="0">
                <a:latin typeface="+mn-ea"/>
              </a:rPr>
              <a:t>时，时钟经过了</a:t>
            </a:r>
            <a:r>
              <a:rPr lang="en-US" altLang="zh-CN" sz="2100" dirty="0">
                <a:latin typeface="+mn-ea"/>
              </a:rPr>
              <a:t>2</a:t>
            </a:r>
            <a:r>
              <a:rPr lang="zh-CN" altLang="en-US" sz="2100" dirty="0">
                <a:latin typeface="+mn-ea"/>
              </a:rPr>
              <a:t>个小时也就是</a:t>
            </a:r>
            <a:r>
              <a:rPr lang="en-US" altLang="zh-CN" sz="2100" dirty="0">
                <a:latin typeface="+mn-ea"/>
              </a:rPr>
              <a:t>120</a:t>
            </a:r>
            <a:r>
              <a:rPr lang="zh-CN" altLang="en-US" sz="2100" dirty="0">
                <a:latin typeface="+mn-ea"/>
              </a:rPr>
              <a:t>分钟。</a:t>
            </a:r>
          </a:p>
        </p:txBody>
      </p:sp>
      <p:sp>
        <p:nvSpPr>
          <p:cNvPr id="42" name="任意多边形 4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3</a:t>
            </a:r>
            <a:endParaRPr lang="zh-CN" altLang="en-US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1" grpId="0"/>
      <p:bldP spid="32" grpId="0"/>
      <p:bldP spid="33" grpId="0"/>
      <p:bldP spid="34" grpId="0"/>
      <p:bldP spid="35" grpId="0"/>
      <p:bldP spid="38" grpId="0"/>
      <p:bldP spid="39" grpId="0"/>
      <p:bldP spid="40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4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/>
              <p:cNvSpPr/>
              <p:nvPr/>
            </p:nvSpPr>
            <p:spPr>
              <a:xfrm>
                <a:off x="603723" y="352207"/>
                <a:ext cx="8291307" cy="1254142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</a:rPr>
                  <a:t>爷爷在一块地里种了黄瓜、西红柿、豆角三种蔬菜，每种蔬菜占地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公顷，三种蔬菜一共占地多少公顷？</a:t>
                </a:r>
              </a:p>
            </p:txBody>
          </p:sp>
        </mc:Choice>
        <mc:Fallback xmlns=""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23" y="352207"/>
                <a:ext cx="8291307" cy="1254142"/>
              </a:xfrm>
              <a:prstGeom prst="rect">
                <a:avLst/>
              </a:prstGeom>
              <a:blipFill rotWithShape="1">
                <a:blip r:embed="rId2"/>
                <a:stretch>
                  <a:fillRect l="-6" t="-33" r="7" b="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2384991" y="1682570"/>
                <a:ext cx="611386" cy="52751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3×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991" y="1682570"/>
                <a:ext cx="611386" cy="527517"/>
              </a:xfrm>
              <a:prstGeom prst="rect">
                <a:avLst/>
              </a:prstGeom>
              <a:blipFill rotWithShape="1">
                <a:blip r:embed="rId3"/>
                <a:stretch>
                  <a:fillRect l="-93" t="-86" r="-8444" b="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/>
              <p:nvPr/>
            </p:nvSpPr>
            <p:spPr>
              <a:xfrm>
                <a:off x="2240235" y="2428106"/>
                <a:ext cx="707566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3×1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235" y="2428106"/>
                <a:ext cx="707566" cy="528222"/>
              </a:xfrm>
              <a:prstGeom prst="rect">
                <a:avLst/>
              </a:prstGeom>
              <a:blipFill rotWithShape="1">
                <a:blip r:embed="rId4"/>
                <a:stretch>
                  <a:fillRect l="-83" t="-95" r="-6533" b="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/>
              <p:cNvSpPr/>
              <p:nvPr/>
            </p:nvSpPr>
            <p:spPr>
              <a:xfrm>
                <a:off x="2233988" y="3282700"/>
                <a:ext cx="452688" cy="52552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7" name="矩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3988" y="3282700"/>
                <a:ext cx="452688" cy="525528"/>
              </a:xfrm>
              <a:prstGeom prst="rect">
                <a:avLst/>
              </a:prstGeom>
              <a:blipFill rotWithShape="1">
                <a:blip r:embed="rId5"/>
                <a:stretch>
                  <a:fillRect l="-13" t="-73" r="-12065" b="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2309200" y="4003881"/>
                <a:ext cx="3748863" cy="53447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答：三种蔬菜一共占地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公顷。</a:t>
                </a:r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200" y="4003881"/>
                <a:ext cx="3748863" cy="534473"/>
              </a:xfrm>
              <a:prstGeom prst="rect">
                <a:avLst/>
              </a:prstGeom>
              <a:blipFill rotWithShape="1">
                <a:blip r:embed="rId6"/>
                <a:stretch>
                  <a:fillRect l="-9" t="-39" r="-724" b="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/>
          <p:cNvSpPr/>
          <p:nvPr/>
        </p:nvSpPr>
        <p:spPr>
          <a:xfrm>
            <a:off x="2593817" y="3349256"/>
            <a:ext cx="121571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（公顷）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493413" y="364530"/>
                <a:ext cx="8286185" cy="1249701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</a:rPr>
                  <a:t>粮店第一天卖出大米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吨，第二天卖出大米是第一天的</a:t>
                </a:r>
                <a:r>
                  <a:rPr lang="en-US" altLang="zh-CN" sz="2100" dirty="0">
                    <a:latin typeface="+mn-ea"/>
                  </a:rPr>
                  <a:t>4</a:t>
                </a:r>
                <a:r>
                  <a:rPr lang="zh-CN" altLang="en-US" sz="2100" dirty="0">
                    <a:latin typeface="+mn-ea"/>
                  </a:rPr>
                  <a:t>倍，粮店第二天卖出大米多少吨？</a:t>
                </a: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13" y="364530"/>
                <a:ext cx="8286185" cy="1249701"/>
              </a:xfrm>
              <a:prstGeom prst="rect">
                <a:avLst/>
              </a:prstGeom>
              <a:blipFill rotWithShape="1">
                <a:blip r:embed="rId2"/>
                <a:stretch>
                  <a:fillRect t="-3" r="1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3284553" y="1853862"/>
                <a:ext cx="689131" cy="533030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×4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553" y="1853862"/>
                <a:ext cx="689131" cy="533030"/>
              </a:xfrm>
              <a:prstGeom prst="rect">
                <a:avLst/>
              </a:prstGeom>
              <a:blipFill rotWithShape="1">
                <a:blip r:embed="rId3"/>
                <a:stretch>
                  <a:fillRect l="-48" t="-56" r="-7669" b="1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3075823" y="2598384"/>
                <a:ext cx="707165" cy="533030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5×4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5823" y="2598384"/>
                <a:ext cx="707165" cy="533030"/>
              </a:xfrm>
              <a:prstGeom prst="rect">
                <a:avLst/>
              </a:prstGeom>
              <a:blipFill rotWithShape="1">
                <a:blip r:embed="rId4"/>
                <a:stretch>
                  <a:fillRect l="-73" t="-112" r="-6603" b="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3109883" y="3261920"/>
                <a:ext cx="1398460" cy="53081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（吨）</a:t>
                </a: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883" y="3261920"/>
                <a:ext cx="1398460" cy="530819"/>
              </a:xfrm>
              <a:prstGeom prst="rect">
                <a:avLst/>
              </a:prstGeom>
              <a:blipFill rotWithShape="1">
                <a:blip r:embed="rId5"/>
                <a:stretch>
                  <a:fillRect l="-21" t="-105" r="-6504" b="9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3075823" y="3930319"/>
                <a:ext cx="3753672" cy="53081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答：粮店第二天卖出大米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吨。</a:t>
                </a:r>
                <a:endParaRPr lang="zh-CN" altLang="en-US" sz="21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5823" y="3930319"/>
                <a:ext cx="3753672" cy="530819"/>
              </a:xfrm>
              <a:prstGeom prst="rect">
                <a:avLst/>
              </a:prstGeom>
              <a:blipFill rotWithShape="1">
                <a:blip r:embed="rId6"/>
                <a:stretch>
                  <a:fillRect l="-14" t="-57" r="2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任意多边形 6"/>
          <p:cNvSpPr/>
          <p:nvPr/>
        </p:nvSpPr>
        <p:spPr>
          <a:xfrm>
            <a:off x="89623" y="533783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5</a:t>
            </a:r>
            <a:endParaRPr lang="zh-CN" altLang="en-US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041734" y="2004537"/>
            <a:ext cx="6999748" cy="228200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150000"/>
              </a:lnSpc>
            </a:pPr>
            <a:endParaRPr lang="zh-CN" altLang="en-US" sz="2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26014" y="2059935"/>
            <a:ext cx="6831186" cy="20082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  <a:latin typeface="+mn-ea"/>
                <a:sym typeface="宋体" panose="02010600030101010101" pitchFamily="2" charset="-122"/>
              </a:rPr>
              <a:t>1.</a:t>
            </a:r>
            <a:r>
              <a:rPr lang="zh-CN" altLang="en-US" sz="2100" dirty="0">
                <a:solidFill>
                  <a:schemeClr val="bg1"/>
                </a:solidFill>
                <a:latin typeface="+mn-ea"/>
                <a:sym typeface="宋体" panose="02010600030101010101" pitchFamily="2" charset="-122"/>
              </a:rPr>
              <a:t>分数乘整数的意义：</a:t>
            </a:r>
            <a:endParaRPr lang="en-US" altLang="zh-CN" sz="2100" dirty="0">
              <a:solidFill>
                <a:schemeClr val="bg1"/>
              </a:solidFill>
              <a:latin typeface="+mn-ea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chemeClr val="bg1"/>
                </a:solidFill>
                <a:latin typeface="+mn-ea"/>
                <a:sym typeface="宋体" panose="02010600030101010101" pitchFamily="2" charset="-122"/>
              </a:rPr>
              <a:t>求几个相同加数和的简便运算。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  <a:latin typeface="+mn-ea"/>
                <a:sym typeface="宋体" panose="02010600030101010101" pitchFamily="2" charset="-122"/>
              </a:rPr>
              <a:t>2.</a:t>
            </a:r>
            <a:r>
              <a:rPr lang="zh-CN" altLang="en-US" sz="2100" dirty="0">
                <a:solidFill>
                  <a:schemeClr val="bg1"/>
                </a:solidFill>
                <a:latin typeface="+mn-ea"/>
                <a:sym typeface="宋体" panose="02010600030101010101" pitchFamily="2" charset="-122"/>
              </a:rPr>
              <a:t>分数乘整数的计算方法：</a:t>
            </a:r>
            <a:endParaRPr lang="en-US" altLang="zh-CN" sz="2100" dirty="0">
              <a:solidFill>
                <a:schemeClr val="bg1"/>
              </a:solidFill>
              <a:latin typeface="+mn-ea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chemeClr val="bg1"/>
                </a:solidFill>
                <a:latin typeface="+mn-ea"/>
                <a:sym typeface="宋体" panose="02010600030101010101" pitchFamily="2" charset="-122"/>
              </a:rPr>
              <a:t>分子和整数相乘的积作分子，分母不变。能约分的要约分。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1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703571" y="534230"/>
                <a:ext cx="7256427" cy="539234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solidFill>
                      <a:prstClr val="black"/>
                    </a:solidFill>
                    <a:latin typeface="+mn-ea"/>
                  </a:rPr>
                  <a:t>一个正三角形的边长为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prstClr val="black"/>
                    </a:solidFill>
                    <a:latin typeface="+mn-ea"/>
                  </a:rPr>
                  <a:t>分米，它的周长是多少分米？</a:t>
                </a:r>
                <a:endParaRPr lang="zh-CN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571" y="534230"/>
                <a:ext cx="7256427" cy="539234"/>
              </a:xfrm>
              <a:prstGeom prst="rect">
                <a:avLst/>
              </a:prstGeom>
              <a:blipFill rotWithShape="1">
                <a:blip r:embed="rId2"/>
                <a:stretch>
                  <a:fillRect l="-9" t="-36" r="4" b="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2774962" y="1396153"/>
                <a:ext cx="803345" cy="53081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×3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962" y="1396153"/>
                <a:ext cx="803345" cy="530819"/>
              </a:xfrm>
              <a:prstGeom prst="rect">
                <a:avLst/>
              </a:prstGeom>
              <a:blipFill rotWithShape="1">
                <a:blip r:embed="rId3"/>
                <a:stretch>
                  <a:fillRect l="-1" t="-80" r="-5523" b="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2634885" y="2153626"/>
                <a:ext cx="707165" cy="53081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5×3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885" y="2153626"/>
                <a:ext cx="707165" cy="530819"/>
              </a:xfrm>
              <a:prstGeom prst="rect">
                <a:avLst/>
              </a:prstGeom>
              <a:blipFill rotWithShape="1">
                <a:blip r:embed="rId4"/>
                <a:stretch>
                  <a:fillRect l="-38" t="-64" r="-6638" b="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2634885" y="2932303"/>
                <a:ext cx="2483350" cy="54077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885" y="2932303"/>
                <a:ext cx="2483350" cy="540773"/>
              </a:xfrm>
              <a:prstGeom prst="rect">
                <a:avLst/>
              </a:prstGeom>
              <a:blipFill rotWithShape="1">
                <a:blip r:embed="rId5"/>
                <a:stretch>
                  <a:fillRect l="-11" t="-94" r="5" b="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2634885" y="3704391"/>
                <a:ext cx="3011882" cy="53081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答：它的周长是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分米。</a:t>
                </a:r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885" y="3704391"/>
                <a:ext cx="3011882" cy="530819"/>
              </a:xfrm>
              <a:prstGeom prst="rect">
                <a:avLst/>
              </a:prstGeom>
              <a:blipFill rotWithShape="1">
                <a:blip r:embed="rId6"/>
                <a:stretch>
                  <a:fillRect l="-9" t="-82" r="12" b="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2901919" y="3001648"/>
                <a:ext cx="1295066" cy="39376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（分米）</m:t>
                      </m:r>
                    </m:oMath>
                  </m:oMathPara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919" y="3001648"/>
                <a:ext cx="1295066" cy="393762"/>
              </a:xfrm>
              <a:prstGeom prst="rect">
                <a:avLst/>
              </a:prstGeom>
              <a:blipFill rotWithShape="1">
                <a:blip r:embed="rId7"/>
                <a:stretch>
                  <a:fillRect l="-47" t="-1" r="-1548" b="-196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1" grpId="0"/>
      <p:bldP spid="22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2</a:t>
            </a:r>
            <a:endParaRPr lang="zh-CN" altLang="en-US" sz="2100" b="1" dirty="0"/>
          </a:p>
        </p:txBody>
      </p: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520097" y="983563"/>
            <a:ext cx="6079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+mn-ea"/>
                <a:ea typeface="+mn-ea"/>
              </a:rPr>
              <a:t>⑴爸爸和乐乐一天分别要吃多少袋？</a:t>
            </a:r>
            <a:endParaRPr lang="en-US" altLang="zh-CN" sz="2100" dirty="0">
              <a:latin typeface="+mn-ea"/>
              <a:ea typeface="+mn-ea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34650" y="1388705"/>
            <a:ext cx="2199662" cy="17374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1206783" y="1718061"/>
                <a:ext cx="691536" cy="52552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×3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783" y="1718061"/>
                <a:ext cx="691536" cy="525528"/>
              </a:xfrm>
              <a:prstGeom prst="rect">
                <a:avLst/>
              </a:prstGeom>
              <a:blipFill rotWithShape="1">
                <a:blip r:embed="rId3"/>
                <a:stretch>
                  <a:fillRect l="-41" t="-73" r="-7302" b="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998053" y="2462584"/>
                <a:ext cx="707566" cy="526234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1×3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053" y="2462584"/>
                <a:ext cx="707566" cy="526234"/>
              </a:xfrm>
              <a:prstGeom prst="rect">
                <a:avLst/>
              </a:prstGeom>
              <a:blipFill rotWithShape="1">
                <a:blip r:embed="rId4"/>
                <a:stretch>
                  <a:fillRect l="-66" t="-10" r="-6550" b="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1032113" y="3126120"/>
                <a:ext cx="1393651" cy="53447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（袋）</a:t>
                </a:r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113" y="3126120"/>
                <a:ext cx="1393651" cy="534473"/>
              </a:xfrm>
              <a:prstGeom prst="rect">
                <a:avLst/>
              </a:prstGeom>
              <a:blipFill rotWithShape="1">
                <a:blip r:embed="rId5"/>
                <a:stretch>
                  <a:fillRect l="-17" t="-3" r="-6876" b="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/>
              <p:cNvSpPr/>
              <p:nvPr/>
            </p:nvSpPr>
            <p:spPr>
              <a:xfrm>
                <a:off x="1032113" y="3953168"/>
                <a:ext cx="4983576" cy="53447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答：爸爸和乐乐一天分别要吃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袋、</a:t>
                </a:r>
                <a:r>
                  <a:rPr lang="en-US" altLang="zh-CN" sz="2100" dirty="0">
                    <a:latin typeface="+mn-ea"/>
                  </a:rPr>
                  <a:t>1</a:t>
                </a:r>
                <a:r>
                  <a:rPr lang="zh-CN" altLang="en-US" sz="2100" dirty="0">
                    <a:latin typeface="+mn-ea"/>
                  </a:rPr>
                  <a:t>袋。</a:t>
                </a:r>
              </a:p>
            </p:txBody>
          </p:sp>
        </mc:Choice>
        <mc:Fallback xmlns="">
          <p:sp>
            <p:nvSpPr>
              <p:cNvPr id="30" name="矩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113" y="3953168"/>
                <a:ext cx="4983576" cy="534473"/>
              </a:xfrm>
              <a:prstGeom prst="rect">
                <a:avLst/>
              </a:prstGeom>
              <a:blipFill rotWithShape="1">
                <a:blip r:embed="rId6"/>
                <a:stretch>
                  <a:fillRect l="-5" t="-55" r="-312" b="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/>
              <p:cNvSpPr/>
              <p:nvPr/>
            </p:nvSpPr>
            <p:spPr>
              <a:xfrm>
                <a:off x="3047087" y="1717291"/>
                <a:ext cx="691536" cy="52713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×3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1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087" y="1717291"/>
                <a:ext cx="691536" cy="527132"/>
              </a:xfrm>
              <a:prstGeom prst="rect">
                <a:avLst/>
              </a:prstGeom>
              <a:blipFill rotWithShape="1">
                <a:blip r:embed="rId7"/>
                <a:stretch>
                  <a:fillRect l="-52" t="-48" r="-7291" b="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/>
              <p:cNvSpPr/>
              <p:nvPr/>
            </p:nvSpPr>
            <p:spPr>
              <a:xfrm>
                <a:off x="2865735" y="2462584"/>
                <a:ext cx="707566" cy="52783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1×3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2" name="矩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735" y="2462584"/>
                <a:ext cx="707566" cy="527837"/>
              </a:xfrm>
              <a:prstGeom prst="rect">
                <a:avLst/>
              </a:prstGeom>
              <a:blipFill rotWithShape="1">
                <a:blip r:embed="rId8"/>
                <a:stretch>
                  <a:fillRect l="-87" t="-10" r="-6529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矩形 32"/>
              <p:cNvSpPr/>
              <p:nvPr/>
            </p:nvSpPr>
            <p:spPr>
              <a:xfrm>
                <a:off x="2872465" y="3264519"/>
                <a:ext cx="1374415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（袋）</a:t>
                </a:r>
              </a:p>
            </p:txBody>
          </p:sp>
        </mc:Choice>
        <mc:Fallback xmlns="">
          <p:sp>
            <p:nvSpPr>
              <p:cNvPr id="33" name="矩形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465" y="3264519"/>
                <a:ext cx="1374415" cy="392415"/>
              </a:xfrm>
              <a:prstGeom prst="rect">
                <a:avLst/>
              </a:prstGeom>
              <a:blipFill rotWithShape="1">
                <a:blip r:embed="rId9"/>
                <a:stretch>
                  <a:fillRect l="-26" t="-158" r="-3927" b="1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/>
          <p:cNvSpPr/>
          <p:nvPr/>
        </p:nvSpPr>
        <p:spPr>
          <a:xfrm>
            <a:off x="586464" y="479179"/>
            <a:ext cx="5648185" cy="5539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</a:rPr>
              <a:t>爸爸和乐乐都感冒了妈妈要给他们买</a:t>
            </a:r>
            <a:r>
              <a:rPr lang="en-US" altLang="zh-CN" sz="2100" dirty="0">
                <a:solidFill>
                  <a:prstClr val="black"/>
                </a:solidFill>
              </a:rPr>
              <a:t>3</a:t>
            </a:r>
            <a:r>
              <a:rPr lang="zh-CN" altLang="en-US" sz="2100" dirty="0">
                <a:solidFill>
                  <a:prstClr val="black"/>
                </a:solidFill>
              </a:rPr>
              <a:t>天的药。</a:t>
            </a:r>
            <a:endParaRPr lang="en-US" altLang="zh-CN" sz="21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704728" y="1038753"/>
            <a:ext cx="363945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⑵妈妈总共需要买多少袋药？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2524458" y="1496362"/>
                <a:ext cx="609782" cy="52620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×3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458" y="1496362"/>
                <a:ext cx="609782" cy="526202"/>
              </a:xfrm>
              <a:prstGeom prst="rect">
                <a:avLst/>
              </a:prstGeom>
              <a:blipFill rotWithShape="1">
                <a:blip r:embed="rId2"/>
                <a:stretch>
                  <a:fillRect l="-55" t="-57" r="-8767" b="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2407827" y="2221575"/>
                <a:ext cx="1223749" cy="526202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3×3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827" y="2221575"/>
                <a:ext cx="1223749" cy="526202"/>
              </a:xfrm>
              <a:prstGeom prst="rect">
                <a:avLst/>
              </a:prstGeom>
              <a:blipFill rotWithShape="1">
                <a:blip r:embed="rId3"/>
                <a:stretch>
                  <a:fillRect l="-44" t="-66" r="1" b="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2383469" y="2959820"/>
                <a:ext cx="452288" cy="52620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469" y="2959820"/>
                <a:ext cx="452288" cy="526202"/>
              </a:xfrm>
              <a:prstGeom prst="rect">
                <a:avLst/>
              </a:prstGeom>
              <a:blipFill rotWithShape="1">
                <a:blip r:embed="rId4"/>
                <a:stretch>
                  <a:fillRect l="-69" t="-16" r="-12108" b="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矩形 18"/>
          <p:cNvSpPr/>
          <p:nvPr/>
        </p:nvSpPr>
        <p:spPr>
          <a:xfrm>
            <a:off x="2875523" y="4123974"/>
            <a:ext cx="352764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答：妈妈总共需要买</a:t>
            </a:r>
            <a:r>
              <a:rPr lang="en-US" altLang="zh-CN" sz="2100" dirty="0">
                <a:latin typeface="+mn-ea"/>
              </a:rPr>
              <a:t>8</a:t>
            </a:r>
            <a:r>
              <a:rPr lang="zh-CN" altLang="en-US" sz="2100" dirty="0">
                <a:latin typeface="+mn-ea"/>
              </a:rPr>
              <a:t>袋药。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2829349" y="3604423"/>
                <a:ext cx="609782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袋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)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9349" y="3604423"/>
                <a:ext cx="609782" cy="392415"/>
              </a:xfrm>
              <a:prstGeom prst="rect">
                <a:avLst/>
              </a:prstGeom>
              <a:blipFill rotWithShape="1">
                <a:blip r:embed="rId5"/>
                <a:stretch>
                  <a:fillRect l="-70" t="-42" r="-9793" b="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矩形 11"/>
          <p:cNvSpPr/>
          <p:nvPr/>
        </p:nvSpPr>
        <p:spPr>
          <a:xfrm>
            <a:off x="2379954" y="3613158"/>
            <a:ext cx="49556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≈5</a:t>
            </a:r>
            <a:endParaRPr lang="zh-CN" altLang="en-US" sz="2100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4421240" y="1531733"/>
                <a:ext cx="1305486" cy="1038746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1</m:t>
                    </m:r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×3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=3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（袋）</a:t>
                </a: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240" y="1531733"/>
                <a:ext cx="1305486" cy="1038746"/>
              </a:xfrm>
              <a:prstGeom prst="rect">
                <a:avLst/>
              </a:prstGeom>
              <a:blipFill rotWithShape="1">
                <a:blip r:embed="rId6"/>
                <a:stretch>
                  <a:fillRect l="-28" t="-11" r="-4015" b="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矩形 19"/>
          <p:cNvSpPr/>
          <p:nvPr/>
        </p:nvSpPr>
        <p:spPr>
          <a:xfrm>
            <a:off x="4760081" y="3590337"/>
            <a:ext cx="181804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5+3=8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（袋）</a:t>
            </a:r>
          </a:p>
        </p:txBody>
      </p:sp>
      <p:sp>
        <p:nvSpPr>
          <p:cNvPr id="18" name="任意多边形 17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2</a:t>
            </a:r>
            <a:endParaRPr lang="zh-CN" altLang="en-US" sz="2100" b="1" dirty="0"/>
          </a:p>
        </p:txBody>
      </p:sp>
      <p:sp>
        <p:nvSpPr>
          <p:cNvPr id="22" name="矩形 21"/>
          <p:cNvSpPr/>
          <p:nvPr/>
        </p:nvSpPr>
        <p:spPr>
          <a:xfrm>
            <a:off x="586464" y="479179"/>
            <a:ext cx="5648185" cy="5539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</a:rPr>
              <a:t>爸爸和乐乐都感冒了妈妈要给他们买</a:t>
            </a:r>
            <a:r>
              <a:rPr lang="en-US" altLang="zh-CN" sz="2100" dirty="0">
                <a:solidFill>
                  <a:prstClr val="black"/>
                </a:solidFill>
              </a:rPr>
              <a:t>3</a:t>
            </a:r>
            <a:r>
              <a:rPr lang="zh-CN" altLang="en-US" sz="2100" dirty="0">
                <a:solidFill>
                  <a:prstClr val="black"/>
                </a:solidFill>
              </a:rPr>
              <a:t>天的药。</a:t>
            </a:r>
            <a:endParaRPr lang="en-US" altLang="zh-CN" sz="21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  <p:bldP spid="3" grpId="0"/>
      <p:bldP spid="12" grpId="0"/>
      <p:bldP spid="13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>
                <a:latin typeface="+mn-ea"/>
              </a:rPr>
              <a:t>3</a:t>
            </a:r>
            <a:endParaRPr lang="zh-CN" altLang="en-US" sz="2100" b="1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609389" y="528577"/>
                <a:ext cx="6475956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solidFill>
                      <a:prstClr val="black"/>
                    </a:solidFill>
                    <a:latin typeface="+mn-ea"/>
                  </a:rPr>
                  <a:t>一条公路，每天修全长的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zh-CN" alt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，</m:t>
                    </m:r>
                    <m:r>
                      <a:rPr lang="en-US" altLang="zh-CN" sz="2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zh-CN" altLang="en-US" sz="2100" dirty="0">
                    <a:latin typeface="+mn-ea"/>
                  </a:rPr>
                  <a:t>天修全长的几分之几？</a:t>
                </a:r>
                <a:endParaRPr lang="zh-CN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389" y="528577"/>
                <a:ext cx="6475956" cy="536012"/>
              </a:xfrm>
              <a:prstGeom prst="rect">
                <a:avLst/>
              </a:prstGeom>
              <a:blipFill rotWithShape="1">
                <a:blip r:embed="rId2"/>
                <a:stretch>
                  <a:fillRect l="-7" t="-48" r="-274" b="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2316461" y="1141962"/>
                <a:ext cx="805349" cy="52751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×9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461" y="1141962"/>
                <a:ext cx="805349" cy="527517"/>
              </a:xfrm>
              <a:prstGeom prst="rect">
                <a:avLst/>
              </a:prstGeom>
              <a:blipFill rotWithShape="1">
                <a:blip r:embed="rId3"/>
                <a:stretch>
                  <a:fillRect l="-76" t="-44" r="-5185" b="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2095601" y="1946500"/>
                <a:ext cx="697547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1×9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5601" y="1946500"/>
                <a:ext cx="697547" cy="536012"/>
              </a:xfrm>
              <a:prstGeom prst="rect">
                <a:avLst/>
              </a:prstGeom>
              <a:blipFill rotWithShape="1">
                <a:blip r:embed="rId4"/>
                <a:stretch>
                  <a:fillRect l="-14" t="-42" r="-8133" b="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2095601" y="3015052"/>
                <a:ext cx="612988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5601" y="3015052"/>
                <a:ext cx="612988" cy="528222"/>
              </a:xfrm>
              <a:prstGeom prst="rect">
                <a:avLst/>
              </a:prstGeom>
              <a:blipFill rotWithShape="1">
                <a:blip r:embed="rId5"/>
                <a:stretch>
                  <a:fillRect l="-16" t="-14" r="-21289" b="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直接连接符 17"/>
          <p:cNvCxnSpPr/>
          <p:nvPr/>
        </p:nvCxnSpPr>
        <p:spPr>
          <a:xfrm>
            <a:off x="2528744" y="1982818"/>
            <a:ext cx="318986" cy="24449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392098" y="2304689"/>
            <a:ext cx="326036" cy="2032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2648756" y="1687669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3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688236" y="2483416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5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2095601" y="3652790"/>
                <a:ext cx="2675636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答：</a:t>
                </a:r>
                <a14:m>
                  <m:oMath xmlns:m="http://schemas.openxmlformats.org/officeDocument/2006/math">
                    <m:r>
                      <a:rPr lang="en-US" altLang="zh-CN" sz="210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zh-CN" altLang="en-US" sz="2100" dirty="0">
                    <a:latin typeface="+mn-ea"/>
                  </a:rPr>
                  <a:t>天修全长的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zh-CN" altLang="en-US" sz="2100" i="1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5601" y="3652790"/>
                <a:ext cx="2675636" cy="536012"/>
              </a:xfrm>
              <a:prstGeom prst="rect">
                <a:avLst/>
              </a:prstGeom>
              <a:blipFill rotWithShape="1">
                <a:blip r:embed="rId6"/>
                <a:stretch>
                  <a:fillRect l="-4" t="-50" r="-4396" b="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93521" y="452547"/>
            <a:ext cx="8171915" cy="24929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、结合具体情境探索并理解分数乘整数的意义。能正确运用“先约分再计算”的方法进行计算。</a:t>
            </a:r>
            <a:endParaRPr lang="en-US" altLang="zh-CN" sz="21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、掌握整数乘分数的计算方法，能够熟练准确的计算整数乘分数。</a:t>
            </a:r>
            <a:endParaRPr lang="en-US" altLang="zh-CN" sz="21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、能运用所学知识解决生活中简单的实际问题，感受数学与日常生活的密切联系，在学习活动中获得成功的体验。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285185" y="3050848"/>
            <a:ext cx="8582685" cy="1852301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150000"/>
              </a:lnSpc>
            </a:pPr>
            <a:endParaRPr lang="zh-CN" altLang="en-US" sz="2100" b="1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3520" y="3188233"/>
            <a:ext cx="8171915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【</a:t>
            </a:r>
            <a:r>
              <a:rPr lang="zh-CN" altLang="en-US" sz="2100" dirty="0">
                <a:solidFill>
                  <a:schemeClr val="bg1"/>
                </a:solidFill>
                <a:latin typeface="+mn-ea"/>
              </a:rPr>
              <a:t>重点</a:t>
            </a: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】</a:t>
            </a:r>
            <a:r>
              <a:rPr lang="zh-CN" altLang="en-US" sz="2100" dirty="0">
                <a:latin typeface="+mn-ea"/>
              </a:rPr>
              <a:t>掌握整数乘分数的计算方法，能够熟练准确的计算整数乘分数。</a:t>
            </a:r>
          </a:p>
        </p:txBody>
      </p:sp>
      <p:sp>
        <p:nvSpPr>
          <p:cNvPr id="8" name="矩形 7"/>
          <p:cNvSpPr/>
          <p:nvPr/>
        </p:nvSpPr>
        <p:spPr>
          <a:xfrm>
            <a:off x="493519" y="4175442"/>
            <a:ext cx="8171915" cy="5539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【</a:t>
            </a:r>
            <a:r>
              <a:rPr lang="zh-CN" altLang="en-US" sz="2100" dirty="0">
                <a:solidFill>
                  <a:schemeClr val="bg1"/>
                </a:solidFill>
                <a:latin typeface="+mn-ea"/>
              </a:rPr>
              <a:t>难点</a:t>
            </a: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】</a:t>
            </a:r>
            <a:r>
              <a:rPr lang="zh-CN" altLang="en-US" sz="2100" dirty="0">
                <a:latin typeface="+mn-ea"/>
              </a:rPr>
              <a:t>能正确运用“先约分再计算”的方法进行计算。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>
                <a:latin typeface="+mn-ea"/>
              </a:rPr>
              <a:t>4</a:t>
            </a:r>
            <a:endParaRPr lang="zh-CN" altLang="en-US" sz="2100" b="1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564953" y="299328"/>
                <a:ext cx="8302481" cy="125284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</a:rPr>
                  <a:t>小华和小明骑自行车上学，小华每分钟行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千米，小明每小时行</a:t>
                </a:r>
                <a:r>
                  <a:rPr lang="en-US" altLang="zh-CN" sz="2100" dirty="0">
                    <a:latin typeface="+mn-ea"/>
                  </a:rPr>
                  <a:t>15</a:t>
                </a:r>
                <a:r>
                  <a:rPr lang="zh-CN" altLang="en-US" sz="2100" dirty="0">
                    <a:latin typeface="+mn-ea"/>
                  </a:rPr>
                  <a:t>千米。他俩谁骑的速度快？</a:t>
                </a: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953" y="299328"/>
                <a:ext cx="8302481" cy="1252843"/>
              </a:xfrm>
              <a:prstGeom prst="rect">
                <a:avLst/>
              </a:prstGeom>
              <a:blipFill rotWithShape="1">
                <a:blip r:embed="rId2"/>
                <a:stretch>
                  <a:fillRect l="-5" t="-19" r="4" b="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2768119" y="1446476"/>
                <a:ext cx="883896" cy="526876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×60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119" y="1446476"/>
                <a:ext cx="883896" cy="526876"/>
              </a:xfrm>
              <a:prstGeom prst="rect">
                <a:avLst/>
              </a:prstGeom>
              <a:blipFill rotWithShape="1">
                <a:blip r:embed="rId3"/>
                <a:stretch>
                  <a:fillRect l="-17" t="-110" r="-4655" b="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2577832" y="2305877"/>
                <a:ext cx="821379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4×60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832" y="2305877"/>
                <a:ext cx="821379" cy="528222"/>
              </a:xfrm>
              <a:prstGeom prst="rect">
                <a:avLst/>
              </a:prstGeom>
              <a:blipFill rotWithShape="1">
                <a:blip r:embed="rId4"/>
                <a:stretch>
                  <a:fillRect l="-45" t="-36" r="-4632" b="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2601192" y="3269918"/>
                <a:ext cx="636232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algn="r"/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16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192" y="3269918"/>
                <a:ext cx="636232" cy="392415"/>
              </a:xfrm>
              <a:prstGeom prst="rect">
                <a:avLst/>
              </a:prstGeom>
              <a:blipFill rotWithShape="1">
                <a:blip r:embed="rId5"/>
                <a:stretch>
                  <a:fillRect l="-36" t="-77" r="-10349" b="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接连接符 14"/>
          <p:cNvCxnSpPr/>
          <p:nvPr/>
        </p:nvCxnSpPr>
        <p:spPr>
          <a:xfrm>
            <a:off x="3042718" y="2390148"/>
            <a:ext cx="298749" cy="1274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947736" y="2666739"/>
            <a:ext cx="276599" cy="1240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2947736" y="2857922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000438" y="1973973"/>
            <a:ext cx="486586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4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042718" y="3257726"/>
            <a:ext cx="121571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（千米）</a:t>
            </a:r>
          </a:p>
        </p:txBody>
      </p:sp>
      <p:sp>
        <p:nvSpPr>
          <p:cNvPr id="24" name="矩形 23"/>
          <p:cNvSpPr/>
          <p:nvPr/>
        </p:nvSpPr>
        <p:spPr>
          <a:xfrm>
            <a:off x="2601192" y="3921785"/>
            <a:ext cx="211500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16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千米＞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15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千米</a:t>
            </a:r>
          </a:p>
        </p:txBody>
      </p:sp>
      <p:sp>
        <p:nvSpPr>
          <p:cNvPr id="25" name="矩形 24"/>
          <p:cNvSpPr/>
          <p:nvPr/>
        </p:nvSpPr>
        <p:spPr>
          <a:xfrm>
            <a:off x="2601192" y="4443512"/>
            <a:ext cx="283154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答：小华骑的速度快。</a:t>
            </a:r>
            <a:endParaRPr lang="zh-CN" altLang="en-US" sz="21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20" grpId="0"/>
      <p:bldP spid="21" grpId="0"/>
      <p:bldP spid="23" grpId="0"/>
      <p:bldP spid="24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>
                <a:latin typeface="+mn-ea"/>
              </a:rPr>
              <a:t>5</a:t>
            </a:r>
            <a:endParaRPr lang="zh-CN" altLang="en-US" sz="2100" b="1" dirty="0">
              <a:latin typeface="+mn-ea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946930" y="3914663"/>
            <a:ext cx="373082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答：</a:t>
            </a:r>
            <a:r>
              <a:rPr lang="en-US" altLang="zh-CN" sz="2100" dirty="0">
                <a:latin typeface="+mn-ea"/>
              </a:rPr>
              <a:t>1</a:t>
            </a:r>
            <a:r>
              <a:rPr lang="zh-CN" altLang="en-US" sz="2100" dirty="0">
                <a:latin typeface="+mn-ea"/>
              </a:rPr>
              <a:t>吨胡麻约含油</a:t>
            </a:r>
            <a:r>
              <a:rPr lang="en-US" altLang="zh-CN" sz="2100" dirty="0">
                <a:latin typeface="+mn-ea"/>
              </a:rPr>
              <a:t>320</a:t>
            </a:r>
            <a:r>
              <a:rPr lang="zh-CN" altLang="en-US" sz="2100" dirty="0">
                <a:latin typeface="+mn-ea"/>
              </a:rPr>
              <a:t>千克。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573014" y="504018"/>
                <a:ext cx="6978113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一种胡麻每千克约含油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千克，</a:t>
                </a:r>
                <a:r>
                  <a:rPr lang="en-US" altLang="zh-CN" sz="2100" dirty="0">
                    <a:latin typeface="+mn-ea"/>
                  </a:rPr>
                  <a:t>1</a:t>
                </a:r>
                <a:r>
                  <a:rPr lang="zh-CN" altLang="en-US" sz="2100" dirty="0">
                    <a:latin typeface="+mn-ea"/>
                  </a:rPr>
                  <a:t>吨胡麻约含油多少千克？</a:t>
                </a: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14" y="504018"/>
                <a:ext cx="6978113" cy="536012"/>
              </a:xfrm>
              <a:prstGeom prst="rect">
                <a:avLst/>
              </a:prstGeom>
              <a:blipFill rotWithShape="1">
                <a:blip r:embed="rId2"/>
                <a:stretch>
                  <a:fillRect l="-3" t="-86" r="5" b="1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/>
          <p:cNvSpPr/>
          <p:nvPr/>
        </p:nvSpPr>
        <p:spPr>
          <a:xfrm>
            <a:off x="2743080" y="1138468"/>
            <a:ext cx="193346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吨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=1000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千克</a:t>
            </a:r>
            <a:endParaRPr lang="zh-CN" altLang="en-US" sz="21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3126478" y="1677119"/>
                <a:ext cx="1275830" cy="52822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×1000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478" y="1677119"/>
                <a:ext cx="1275830" cy="528221"/>
              </a:xfrm>
              <a:prstGeom prst="rect">
                <a:avLst/>
              </a:prstGeom>
              <a:blipFill rotWithShape="1">
                <a:blip r:embed="rId3"/>
                <a:stretch>
                  <a:fillRect l="-29" t="-16" r="-3147" b="1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3012264" y="2479585"/>
                <a:ext cx="1049807" cy="52822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8×1000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264" y="2479585"/>
                <a:ext cx="1049807" cy="528221"/>
              </a:xfrm>
              <a:prstGeom prst="rect">
                <a:avLst/>
              </a:prstGeom>
              <a:blipFill rotWithShape="1">
                <a:blip r:embed="rId4"/>
                <a:stretch>
                  <a:fillRect l="-44" t="-103" r="-1938" b="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3012264" y="3247702"/>
                <a:ext cx="2021227" cy="39299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320</m:t>
                    </m:r>
                    <m:r>
                      <a:rPr lang="zh-CN" altLang="en-US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（千克）</m:t>
                    </m:r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264" y="3247702"/>
                <a:ext cx="2021227" cy="392993"/>
              </a:xfrm>
              <a:prstGeom prst="rect">
                <a:avLst/>
              </a:prstGeom>
              <a:blipFill rotWithShape="1">
                <a:blip r:embed="rId5"/>
                <a:stretch>
                  <a:fillRect l="-23" t="-79" r="-6291" b="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" grpId="0"/>
      <p:bldP spid="12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564259" y="347010"/>
                <a:ext cx="8191123" cy="1727524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</a:rPr>
                  <a:t>小霞家到学校的路程是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千米，早上她到学校后发现忘记带文具盒了。于是立即回家取了文具盒，再返回学校上学。请你算一算，她早上一共行了多少千米？</a:t>
                </a: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259" y="347010"/>
                <a:ext cx="8191123" cy="1727524"/>
              </a:xfrm>
              <a:prstGeom prst="rect">
                <a:avLst/>
              </a:prstGeom>
              <a:blipFill rotWithShape="1">
                <a:blip r:embed="rId2"/>
                <a:stretch>
                  <a:fillRect l="-5" t="-17" b="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>
                <a:latin typeface="+mn-ea"/>
              </a:rPr>
              <a:t>6</a:t>
            </a:r>
            <a:endParaRPr lang="zh-CN" altLang="en-US" sz="2100" b="1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3617268" y="2166206"/>
                <a:ext cx="689131" cy="52620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×3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268" y="2166206"/>
                <a:ext cx="689131" cy="526202"/>
              </a:xfrm>
              <a:prstGeom prst="rect">
                <a:avLst/>
              </a:prstGeom>
              <a:blipFill rotWithShape="1">
                <a:blip r:embed="rId3"/>
                <a:stretch>
                  <a:fillRect l="-45" t="-42" r="-7673" b="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3408538" y="2910729"/>
                <a:ext cx="707165" cy="52620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3×3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538" y="2910729"/>
                <a:ext cx="707165" cy="526202"/>
              </a:xfrm>
              <a:prstGeom prst="rect">
                <a:avLst/>
              </a:prstGeom>
              <a:blipFill rotWithShape="1">
                <a:blip r:embed="rId4"/>
                <a:stretch>
                  <a:fillRect l="-70" t="-100" r="-6607" b="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3442597" y="3574265"/>
                <a:ext cx="1667765" cy="528414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（千米）</a:t>
                </a: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597" y="3574265"/>
                <a:ext cx="1667765" cy="528414"/>
              </a:xfrm>
              <a:prstGeom prst="rect">
                <a:avLst/>
              </a:prstGeom>
              <a:blipFill rotWithShape="1">
                <a:blip r:embed="rId5"/>
                <a:stretch>
                  <a:fillRect l="-16" t="-92" r="-5299" b="1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3389071" y="4236635"/>
                <a:ext cx="3484368" cy="528414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答：她早上一共行了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千米。</a:t>
                </a:r>
                <a:endParaRPr lang="zh-CN" altLang="en-US" sz="21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071" y="4236635"/>
                <a:ext cx="3484368" cy="528414"/>
              </a:xfrm>
              <a:prstGeom prst="rect">
                <a:avLst/>
              </a:prstGeom>
              <a:blipFill rotWithShape="1">
                <a:blip r:embed="rId6"/>
                <a:stretch>
                  <a:fillRect l="-2" t="-104" r="6" b="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508677" y="1467890"/>
                <a:ext cx="691536" cy="52604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×8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77" y="1467890"/>
                <a:ext cx="691536" cy="526041"/>
              </a:xfrm>
              <a:prstGeom prst="rect">
                <a:avLst/>
              </a:prstGeom>
              <a:blipFill rotWithShape="1">
                <a:blip r:embed="rId2"/>
                <a:stretch>
                  <a:fillRect l="-6" t="-77" r="-7337" b="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275922" y="2412554"/>
                <a:ext cx="707566" cy="52674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1×8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22" y="2412554"/>
                <a:ext cx="707566" cy="526747"/>
              </a:xfrm>
              <a:prstGeom prst="rect">
                <a:avLst/>
              </a:prstGeom>
              <a:blipFill rotWithShape="1">
                <a:blip r:embed="rId3"/>
                <a:stretch>
                  <a:fillRect l="-47" t="-36" r="-6569" b="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/>
              <p:cNvSpPr/>
              <p:nvPr/>
            </p:nvSpPr>
            <p:spPr>
              <a:xfrm>
                <a:off x="266043" y="3287314"/>
                <a:ext cx="452688" cy="52674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0" name="矩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43" y="3287314"/>
                <a:ext cx="452688" cy="526747"/>
              </a:xfrm>
              <a:prstGeom prst="rect">
                <a:avLst/>
              </a:prstGeom>
              <a:blipFill rotWithShape="1">
                <a:blip r:embed="rId4"/>
                <a:stretch>
                  <a:fillRect l="-135" t="-105" r="-11943" b="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/>
              <p:cNvSpPr/>
              <p:nvPr/>
            </p:nvSpPr>
            <p:spPr>
              <a:xfrm>
                <a:off x="2006492" y="1461350"/>
                <a:ext cx="725199" cy="526876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prstClr val="black"/>
                    </a:solidFill>
                    <a:latin typeface="+mn-ea"/>
                  </a:rPr>
                  <a:t>2×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en-US" sz="1500" dirty="0">
                  <a:latin typeface="+mn-ea"/>
                </a:endParaRPr>
              </a:p>
            </p:txBody>
          </p:sp>
        </mc:Choice>
        <mc:Fallback xmlns="">
          <p:sp>
            <p:nvSpPr>
              <p:cNvPr id="31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6492" y="1461350"/>
                <a:ext cx="725199" cy="526876"/>
              </a:xfrm>
              <a:prstGeom prst="rect">
                <a:avLst/>
              </a:prstGeom>
              <a:blipFill rotWithShape="1">
                <a:blip r:embed="rId5"/>
                <a:stretch>
                  <a:fillRect l="-73" t="-41" r="-62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/>
              <p:cNvSpPr/>
              <p:nvPr/>
            </p:nvSpPr>
            <p:spPr>
              <a:xfrm>
                <a:off x="1830193" y="2416004"/>
                <a:ext cx="707566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2×4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2" name="矩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193" y="2416004"/>
                <a:ext cx="707566" cy="528222"/>
              </a:xfrm>
              <a:prstGeom prst="rect">
                <a:avLst/>
              </a:prstGeom>
              <a:blipFill rotWithShape="1">
                <a:blip r:embed="rId6"/>
                <a:stretch>
                  <a:fillRect l="-17" t="-88" r="-6599" b="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矩形 32"/>
              <p:cNvSpPr/>
              <p:nvPr/>
            </p:nvSpPr>
            <p:spPr>
              <a:xfrm>
                <a:off x="1830193" y="3287314"/>
                <a:ext cx="566502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3" name="矩形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193" y="3287314"/>
                <a:ext cx="566502" cy="528222"/>
              </a:xfrm>
              <a:prstGeom prst="rect">
                <a:avLst/>
              </a:prstGeom>
              <a:blipFill rotWithShape="1">
                <a:blip r:embed="rId7"/>
                <a:stretch>
                  <a:fillRect l="-22" t="-105" r="-8146" b="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矩形 33"/>
              <p:cNvSpPr/>
              <p:nvPr/>
            </p:nvSpPr>
            <p:spPr>
              <a:xfrm>
                <a:off x="3539174" y="1427638"/>
                <a:ext cx="725199" cy="52783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prstClr val="black"/>
                    </a:solidFill>
                    <a:latin typeface="+mn-ea"/>
                  </a:rPr>
                  <a:t>3×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zh-CN" altLang="en-US" sz="1500" dirty="0">
                  <a:latin typeface="+mn-ea"/>
                </a:endParaRPr>
              </a:p>
            </p:txBody>
          </p:sp>
        </mc:Choice>
        <mc:Fallback xmlns="">
          <p:sp>
            <p:nvSpPr>
              <p:cNvPr id="34" name="矩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174" y="1427638"/>
                <a:ext cx="725199" cy="527837"/>
              </a:xfrm>
              <a:prstGeom prst="rect">
                <a:avLst/>
              </a:prstGeom>
              <a:blipFill rotWithShape="1">
                <a:blip r:embed="rId8"/>
                <a:stretch>
                  <a:fillRect l="-44" t="-30" r="-653" b="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矩形 34"/>
              <p:cNvSpPr/>
              <p:nvPr/>
            </p:nvSpPr>
            <p:spPr>
              <a:xfrm>
                <a:off x="3384465" y="2411304"/>
                <a:ext cx="707566" cy="52783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3×2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5" name="矩形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465" y="2411304"/>
                <a:ext cx="707566" cy="527837"/>
              </a:xfrm>
              <a:prstGeom prst="rect">
                <a:avLst/>
              </a:prstGeom>
              <a:blipFill rotWithShape="1">
                <a:blip r:embed="rId9"/>
                <a:stretch>
                  <a:fillRect l="-78" t="-40" r="-6538" b="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/>
              <p:cNvSpPr/>
              <p:nvPr/>
            </p:nvSpPr>
            <p:spPr>
              <a:xfrm>
                <a:off x="3384465" y="3287314"/>
                <a:ext cx="566502" cy="52783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6" name="矩形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465" y="3287314"/>
                <a:ext cx="566502" cy="527837"/>
              </a:xfrm>
              <a:prstGeom prst="rect">
                <a:avLst/>
              </a:prstGeom>
              <a:blipFill rotWithShape="1">
                <a:blip r:embed="rId10"/>
                <a:stretch>
                  <a:fillRect l="-97" t="-105" r="-8071" b="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/>
              <p:cNvSpPr/>
              <p:nvPr/>
            </p:nvSpPr>
            <p:spPr>
              <a:xfrm>
                <a:off x="5042876" y="1467890"/>
                <a:ext cx="611386" cy="53258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prstClr val="black"/>
                    </a:solidFill>
                    <a:latin typeface="+mn-ea"/>
                  </a:rPr>
                  <a:t>4×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zh-CN" altLang="en-US" sz="1500" dirty="0">
                  <a:latin typeface="+mn-ea"/>
                </a:endParaRPr>
              </a:p>
            </p:txBody>
          </p:sp>
        </mc:Choice>
        <mc:Fallback xmlns="">
          <p:sp>
            <p:nvSpPr>
              <p:cNvPr id="37" name="矩形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876" y="1467890"/>
                <a:ext cx="611386" cy="532582"/>
              </a:xfrm>
              <a:prstGeom prst="rect">
                <a:avLst/>
              </a:prstGeom>
              <a:blipFill rotWithShape="1">
                <a:blip r:embed="rId11"/>
                <a:stretch>
                  <a:fillRect l="-56" t="-76" r="-2145" b="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矩形 37"/>
              <p:cNvSpPr/>
              <p:nvPr/>
            </p:nvSpPr>
            <p:spPr>
              <a:xfrm>
                <a:off x="4900315" y="2419094"/>
                <a:ext cx="707566" cy="53258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4×5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8" name="矩形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315" y="2419094"/>
                <a:ext cx="707566" cy="532582"/>
              </a:xfrm>
              <a:prstGeom prst="rect">
                <a:avLst/>
              </a:prstGeom>
              <a:blipFill rotWithShape="1">
                <a:blip r:embed="rId12"/>
                <a:stretch>
                  <a:fillRect l="-3" t="-71" r="-6613" b="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矩形 38"/>
              <p:cNvSpPr/>
              <p:nvPr/>
            </p:nvSpPr>
            <p:spPr>
              <a:xfrm>
                <a:off x="4900315" y="3293854"/>
                <a:ext cx="566502" cy="52796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9" name="矩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315" y="3293854"/>
                <a:ext cx="566502" cy="527965"/>
              </a:xfrm>
              <a:prstGeom prst="rect">
                <a:avLst/>
              </a:prstGeom>
              <a:blipFill rotWithShape="1">
                <a:blip r:embed="rId13"/>
                <a:stretch>
                  <a:fillRect l="-4" t="-21" r="-8165" b="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矩形 39"/>
          <p:cNvSpPr/>
          <p:nvPr/>
        </p:nvSpPr>
        <p:spPr>
          <a:xfrm>
            <a:off x="489783" y="655340"/>
            <a:ext cx="121571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算一算。</a:t>
            </a:r>
            <a:endParaRPr lang="zh-CN" altLang="en-US" dirty="0">
              <a:latin typeface="+mn-ea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5825491" y="1300639"/>
            <a:ext cx="3151346" cy="1564005"/>
          </a:xfrm>
          <a:prstGeom prst="roundRect">
            <a:avLst>
              <a:gd name="adj" fmla="val 8426"/>
            </a:avLst>
          </a:prstGeom>
          <a:solidFill>
            <a:srgbClr val="F4C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150000"/>
              </a:lnSpc>
            </a:pPr>
            <a:endParaRPr lang="zh-CN" altLang="en-US" sz="2100" dirty="0">
              <a:solidFill>
                <a:schemeClr val="bg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395845" y="1501729"/>
            <a:ext cx="2162865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endParaRPr lang="zh-CN" altLang="en-US" sz="2100" dirty="0">
              <a:latin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064308" y="1341312"/>
            <a:ext cx="2785522" cy="152349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+mn-ea"/>
              </a:rPr>
              <a:t>分数乘整数，用分数的分子和整数相乘的积做分子，分母不变。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2" grpId="0"/>
      <p:bldP spid="33" grpId="0"/>
      <p:bldP spid="35" grpId="0"/>
      <p:bldP spid="36" grpId="0"/>
      <p:bldP spid="38" grpId="0"/>
      <p:bldP spid="39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标注 1"/>
          <p:cNvSpPr/>
          <p:nvPr/>
        </p:nvSpPr>
        <p:spPr>
          <a:xfrm>
            <a:off x="270127" y="2436141"/>
            <a:ext cx="1889693" cy="1260335"/>
          </a:xfrm>
          <a:prstGeom prst="wedgeRoundRectCallout">
            <a:avLst>
              <a:gd name="adj1" fmla="val -34081"/>
              <a:gd name="adj2" fmla="val 66145"/>
              <a:gd name="adj3" fmla="val 16667"/>
            </a:avLst>
          </a:prstGeom>
          <a:solidFill>
            <a:srgbClr val="D573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>
              <a:latin typeface="+mn-ea"/>
            </a:endParaRPr>
          </a:p>
        </p:txBody>
      </p:sp>
      <p:sp>
        <p:nvSpPr>
          <p:cNvPr id="27" name="TextBox 7"/>
          <p:cNvSpPr txBox="1">
            <a:spLocks noChangeArrowheads="1"/>
          </p:cNvSpPr>
          <p:nvPr/>
        </p:nvSpPr>
        <p:spPr bwMode="auto">
          <a:xfrm>
            <a:off x="485806" y="541174"/>
            <a:ext cx="688828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100" dirty="0">
                <a:solidFill>
                  <a:prstClr val="black"/>
                </a:solidFill>
                <a:latin typeface="+mn-ea"/>
                <a:ea typeface="+mn-ea"/>
              </a:rPr>
              <a:t>你能看懂下面两位同学的计算过程吗？与同伴说一说。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3056233" y="1189962"/>
                <a:ext cx="725199" cy="53085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prstClr val="black"/>
                    </a:solidFill>
                    <a:latin typeface="+mn-ea"/>
                  </a:rPr>
                  <a:t>6×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233" y="1189962"/>
                <a:ext cx="725199" cy="530851"/>
              </a:xfrm>
              <a:prstGeom prst="rect">
                <a:avLst/>
              </a:prstGeom>
              <a:blipFill rotWithShape="1">
                <a:blip r:embed="rId2"/>
                <a:stretch>
                  <a:fillRect l="-85" t="-114" r="-5953" b="1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2912737" y="1867230"/>
                <a:ext cx="707566" cy="53085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6×5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737" y="1867230"/>
                <a:ext cx="707566" cy="530851"/>
              </a:xfrm>
              <a:prstGeom prst="rect">
                <a:avLst/>
              </a:prstGeom>
              <a:blipFill rotWithShape="1">
                <a:blip r:embed="rId3"/>
                <a:stretch>
                  <a:fillRect l="-89" t="-62" r="-6528" b="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矩形 32"/>
              <p:cNvSpPr/>
              <p:nvPr/>
            </p:nvSpPr>
            <p:spPr>
              <a:xfrm>
                <a:off x="2957529" y="2717941"/>
                <a:ext cx="566502" cy="526234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3" name="矩形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529" y="2717941"/>
                <a:ext cx="566502" cy="526234"/>
              </a:xfrm>
              <a:prstGeom prst="rect">
                <a:avLst/>
              </a:prstGeom>
              <a:blipFill rotWithShape="1">
                <a:blip r:embed="rId4"/>
                <a:stretch>
                  <a:fillRect l="-59" t="-27" r="-8109" b="1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接连接符 33"/>
          <p:cNvCxnSpPr/>
          <p:nvPr/>
        </p:nvCxnSpPr>
        <p:spPr>
          <a:xfrm>
            <a:off x="3200447" y="2768129"/>
            <a:ext cx="292204" cy="1787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3222662" y="3056106"/>
            <a:ext cx="247775" cy="1669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/>
              <p:cNvSpPr/>
              <p:nvPr/>
            </p:nvSpPr>
            <p:spPr>
              <a:xfrm>
                <a:off x="3271726" y="2448236"/>
                <a:ext cx="366927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6" name="矩形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726" y="2448236"/>
                <a:ext cx="366927" cy="392415"/>
              </a:xfrm>
              <a:prstGeom prst="rect">
                <a:avLst/>
              </a:prstGeom>
              <a:blipFill rotWithShape="1">
                <a:blip r:embed="rId5"/>
                <a:stretch>
                  <a:fillRect l="-56" t="-79" r="-6894" b="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/>
              <p:cNvSpPr/>
              <p:nvPr/>
            </p:nvSpPr>
            <p:spPr>
              <a:xfrm>
                <a:off x="3252975" y="3219413"/>
                <a:ext cx="366927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7" name="矩形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975" y="3219413"/>
                <a:ext cx="366927" cy="392415"/>
              </a:xfrm>
              <a:prstGeom prst="rect">
                <a:avLst/>
              </a:prstGeom>
              <a:blipFill rotWithShape="1">
                <a:blip r:embed="rId6"/>
                <a:stretch>
                  <a:fillRect l="-138" t="-152" r="-6813" b="1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矩形 37"/>
              <p:cNvSpPr/>
              <p:nvPr/>
            </p:nvSpPr>
            <p:spPr>
              <a:xfrm>
                <a:off x="2988960" y="3720973"/>
                <a:ext cx="452688" cy="53085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8" name="矩形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960" y="3720973"/>
                <a:ext cx="452688" cy="530851"/>
              </a:xfrm>
              <a:prstGeom prst="rect">
                <a:avLst/>
              </a:prstGeom>
              <a:blipFill rotWithShape="1">
                <a:blip r:embed="rId7"/>
                <a:stretch>
                  <a:fillRect l="-3" t="-96" r="-12075" b="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矩形 39"/>
          <p:cNvSpPr/>
          <p:nvPr/>
        </p:nvSpPr>
        <p:spPr>
          <a:xfrm>
            <a:off x="305365" y="2483164"/>
            <a:ext cx="1931771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计算结果可以化成最简分数。</a:t>
            </a:r>
            <a:endParaRPr lang="zh-CN" altLang="en-US" sz="2100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5659986" y="1199300"/>
                <a:ext cx="725199" cy="53085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prstClr val="black"/>
                    </a:solidFill>
                    <a:latin typeface="+mn-ea"/>
                  </a:rPr>
                  <a:t>6×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9986" y="1199300"/>
                <a:ext cx="725199" cy="530851"/>
              </a:xfrm>
              <a:prstGeom prst="rect">
                <a:avLst/>
              </a:prstGeom>
              <a:blipFill rotWithShape="1">
                <a:blip r:embed="rId2"/>
                <a:stretch>
                  <a:fillRect l="-32" t="-79" r="-6006" b="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5503759" y="2124287"/>
                <a:ext cx="707566" cy="53085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6×5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3759" y="2124287"/>
                <a:ext cx="707566" cy="530851"/>
              </a:xfrm>
              <a:prstGeom prst="rect">
                <a:avLst/>
              </a:prstGeom>
              <a:blipFill rotWithShape="1">
                <a:blip r:embed="rId3"/>
                <a:stretch>
                  <a:fillRect l="-30" t="-40" r="-6586" b="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5563697" y="3200133"/>
                <a:ext cx="453479" cy="539234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697" y="3200133"/>
                <a:ext cx="453479" cy="539234"/>
              </a:xfrm>
              <a:prstGeom prst="rect">
                <a:avLst/>
              </a:prstGeom>
              <a:blipFill rotWithShape="1">
                <a:blip r:embed="rId8"/>
                <a:stretch>
                  <a:fillRect l="-102" t="-68" r="122" b="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接连接符 16"/>
          <p:cNvCxnSpPr/>
          <p:nvPr/>
        </p:nvCxnSpPr>
        <p:spPr>
          <a:xfrm>
            <a:off x="5751532" y="2222893"/>
            <a:ext cx="167255" cy="13311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5790437" y="2463326"/>
            <a:ext cx="340473" cy="1906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5793058" y="2635522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prstClr val="black"/>
                </a:solidFill>
                <a:latin typeface="+mn-ea"/>
              </a:rPr>
              <a:t>2</a:t>
            </a:r>
            <a:endParaRPr lang="zh-CN" altLang="en-US" sz="2100" dirty="0">
              <a:latin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664678" y="1838639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prstClr val="black"/>
                </a:solidFill>
                <a:latin typeface="+mn-ea"/>
              </a:rPr>
              <a:t>1</a:t>
            </a:r>
            <a:endParaRPr lang="zh-CN" altLang="en-US" sz="2100" dirty="0">
              <a:latin typeface="+mn-ea"/>
            </a:endParaRPr>
          </a:p>
        </p:txBody>
      </p:sp>
      <p:sp>
        <p:nvSpPr>
          <p:cNvPr id="21" name="圆角矩形标注 20"/>
          <p:cNvSpPr/>
          <p:nvPr/>
        </p:nvSpPr>
        <p:spPr>
          <a:xfrm>
            <a:off x="6880084" y="2202422"/>
            <a:ext cx="1907033" cy="1392054"/>
          </a:xfrm>
          <a:prstGeom prst="wedgeRoundRectCallout">
            <a:avLst>
              <a:gd name="adj1" fmla="val 35429"/>
              <a:gd name="adj2" fmla="val 76411"/>
              <a:gd name="adj3" fmla="val 16667"/>
            </a:avLst>
          </a:prstGeom>
          <a:solidFill>
            <a:srgbClr val="CAD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>
              <a:latin typeface="+mn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970552" y="2162463"/>
            <a:ext cx="1866890" cy="152349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能约分的可以先约分，然后再计算。</a:t>
            </a:r>
            <a:endParaRPr lang="zh-CN" altLang="en-US" sz="21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/>
      <p:bldP spid="33" grpId="0"/>
      <p:bldP spid="36" grpId="0"/>
      <p:bldP spid="37" grpId="0"/>
      <p:bldP spid="38" grpId="0"/>
      <p:bldP spid="40" grpId="0"/>
      <p:bldP spid="14" grpId="0"/>
      <p:bldP spid="15" grpId="0"/>
      <p:bldP spid="16" grpId="0"/>
      <p:bldP spid="19" grpId="0"/>
      <p:bldP spid="20" grpId="0"/>
      <p:bldP spid="21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标注 2"/>
          <p:cNvSpPr/>
          <p:nvPr/>
        </p:nvSpPr>
        <p:spPr>
          <a:xfrm>
            <a:off x="251078" y="1632614"/>
            <a:ext cx="2888451" cy="1479197"/>
          </a:xfrm>
          <a:prstGeom prst="wedgeRoundRectCallout">
            <a:avLst>
              <a:gd name="adj1" fmla="val 8587"/>
              <a:gd name="adj2" fmla="val 73133"/>
              <a:gd name="adj3" fmla="val 16667"/>
            </a:avLst>
          </a:prstGeom>
          <a:solidFill>
            <a:srgbClr val="EA9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>
              <a:latin typeface="+mn-ea"/>
            </a:endParaRPr>
          </a:p>
        </p:txBody>
      </p:sp>
      <p:sp>
        <p:nvSpPr>
          <p:cNvPr id="63" name="TextBox 7"/>
          <p:cNvSpPr txBox="1">
            <a:spLocks noChangeArrowheads="1"/>
          </p:cNvSpPr>
          <p:nvPr/>
        </p:nvSpPr>
        <p:spPr bwMode="auto">
          <a:xfrm>
            <a:off x="510269" y="523196"/>
            <a:ext cx="732228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en-US" sz="2100" dirty="0">
                <a:latin typeface="+mn-ea"/>
                <a:ea typeface="+mn-ea"/>
              </a:rPr>
              <a:t>计算下面各题，观察每个题目及结果，你发现了什么？</a:t>
            </a:r>
          </a:p>
        </p:txBody>
      </p:sp>
      <p:graphicFrame>
        <p:nvGraphicFramePr>
          <p:cNvPr id="156" name="表格 155"/>
          <p:cNvGraphicFramePr>
            <a:graphicFrameLocks noGrp="1"/>
          </p:cNvGraphicFramePr>
          <p:nvPr/>
        </p:nvGraphicFramePr>
        <p:xfrm>
          <a:off x="4718586" y="2138881"/>
          <a:ext cx="3212252" cy="602908"/>
        </p:xfrm>
        <a:graphic>
          <a:graphicData uri="http://schemas.openxmlformats.org/drawingml/2006/table">
            <a:tbl>
              <a:tblPr/>
              <a:tblGrid>
                <a:gridCol w="642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22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2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7" name="直接箭头连接符 156"/>
          <p:cNvCxnSpPr/>
          <p:nvPr/>
        </p:nvCxnSpPr>
        <p:spPr>
          <a:xfrm>
            <a:off x="6304883" y="2792335"/>
            <a:ext cx="0" cy="341102"/>
          </a:xfrm>
          <a:prstGeom prst="straightConnector1">
            <a:avLst/>
          </a:prstGeom>
          <a:ln w="28575">
            <a:solidFill>
              <a:srgbClr val="EF63B6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8" name="表格 157"/>
          <p:cNvGraphicFramePr>
            <a:graphicFrameLocks noGrp="1"/>
          </p:cNvGraphicFramePr>
          <p:nvPr/>
        </p:nvGraphicFramePr>
        <p:xfrm>
          <a:off x="4743780" y="3135742"/>
          <a:ext cx="3214217" cy="602660"/>
        </p:xfrm>
        <a:graphic>
          <a:graphicData uri="http://schemas.openxmlformats.org/drawingml/2006/table">
            <a:tbl>
              <a:tblPr/>
              <a:tblGrid>
                <a:gridCol w="642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3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2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2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9" name="Object 7"/>
          <p:cNvGraphicFramePr>
            <a:graphicFrameLocks noChangeAspect="1"/>
          </p:cNvGraphicFramePr>
          <p:nvPr/>
        </p:nvGraphicFramePr>
        <p:xfrm>
          <a:off x="6412039" y="2816847"/>
          <a:ext cx="460772" cy="272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r:id="rId3" imgW="279400" imgH="165100" progId="Equation.KSEE3">
                  <p:embed/>
                </p:oleObj>
              </mc:Choice>
              <mc:Fallback>
                <p:oleObj r:id="rId3" imgW="279400" imgH="165100" progId="Equation.KSEE3">
                  <p:embed/>
                  <p:pic>
                    <p:nvPicPr>
                      <p:cNvPr id="0" name="图片 1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2039" y="2816847"/>
                        <a:ext cx="460772" cy="2726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" name="弧形 159"/>
          <p:cNvSpPr/>
          <p:nvPr/>
        </p:nvSpPr>
        <p:spPr>
          <a:xfrm>
            <a:off x="4966132" y="1929042"/>
            <a:ext cx="661988" cy="378619"/>
          </a:xfrm>
          <a:prstGeom prst="arc">
            <a:avLst>
              <a:gd name="adj1" fmla="val 11239973"/>
              <a:gd name="adj2" fmla="val 21313627"/>
            </a:avLst>
          </a:prstGeom>
          <a:ln w="38100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161" name="TextBox 28"/>
          <p:cNvSpPr txBox="1">
            <a:spLocks noChangeArrowheads="1"/>
          </p:cNvSpPr>
          <p:nvPr/>
        </p:nvSpPr>
        <p:spPr bwMode="auto">
          <a:xfrm>
            <a:off x="4999958" y="1413706"/>
            <a:ext cx="63698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>
                <a:solidFill>
                  <a:srgbClr val="FF0000"/>
                </a:solidFill>
                <a:latin typeface="+mn-ea"/>
                <a:ea typeface="+mn-ea"/>
              </a:rPr>
              <a:t>÷2</a:t>
            </a:r>
            <a:endParaRPr lang="zh-CN" altLang="en-US" sz="210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62" name="弧形 161"/>
          <p:cNvSpPr/>
          <p:nvPr/>
        </p:nvSpPr>
        <p:spPr>
          <a:xfrm>
            <a:off x="5649370" y="1948481"/>
            <a:ext cx="663179" cy="377429"/>
          </a:xfrm>
          <a:prstGeom prst="arc">
            <a:avLst>
              <a:gd name="adj1" fmla="val 11239973"/>
              <a:gd name="adj2" fmla="val 0"/>
            </a:avLst>
          </a:prstGeom>
          <a:ln w="38100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163" name="TextBox 30"/>
          <p:cNvSpPr txBox="1">
            <a:spLocks noChangeArrowheads="1"/>
          </p:cNvSpPr>
          <p:nvPr/>
        </p:nvSpPr>
        <p:spPr bwMode="auto">
          <a:xfrm>
            <a:off x="5675043" y="1411193"/>
            <a:ext cx="63698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>
                <a:solidFill>
                  <a:srgbClr val="FF0000"/>
                </a:solidFill>
                <a:latin typeface="+mn-ea"/>
                <a:ea typeface="+mn-ea"/>
              </a:rPr>
              <a:t>÷2</a:t>
            </a:r>
            <a:endParaRPr lang="zh-CN" altLang="en-US" sz="210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64" name="弧形 163"/>
          <p:cNvSpPr/>
          <p:nvPr/>
        </p:nvSpPr>
        <p:spPr>
          <a:xfrm>
            <a:off x="6316789" y="1923058"/>
            <a:ext cx="661988" cy="378619"/>
          </a:xfrm>
          <a:prstGeom prst="arc">
            <a:avLst>
              <a:gd name="adj1" fmla="val 11239973"/>
              <a:gd name="adj2" fmla="val 0"/>
            </a:avLst>
          </a:prstGeom>
          <a:ln w="38100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165" name="TextBox 32"/>
          <p:cNvSpPr txBox="1">
            <a:spLocks noChangeArrowheads="1"/>
          </p:cNvSpPr>
          <p:nvPr/>
        </p:nvSpPr>
        <p:spPr bwMode="auto">
          <a:xfrm>
            <a:off x="6364415" y="1413706"/>
            <a:ext cx="63698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>
                <a:solidFill>
                  <a:srgbClr val="FF0000"/>
                </a:solidFill>
                <a:latin typeface="+mn-ea"/>
                <a:ea typeface="+mn-ea"/>
              </a:rPr>
              <a:t>÷2</a:t>
            </a:r>
            <a:endParaRPr lang="zh-CN" altLang="en-US" sz="210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66" name="弧形 165"/>
          <p:cNvSpPr/>
          <p:nvPr/>
        </p:nvSpPr>
        <p:spPr>
          <a:xfrm>
            <a:off x="6966090" y="1957662"/>
            <a:ext cx="661988" cy="378619"/>
          </a:xfrm>
          <a:prstGeom prst="arc">
            <a:avLst>
              <a:gd name="adj1" fmla="val 11239973"/>
              <a:gd name="adj2" fmla="val 0"/>
            </a:avLst>
          </a:prstGeom>
          <a:ln w="38100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167" name="TextBox 34"/>
          <p:cNvSpPr txBox="1">
            <a:spLocks noChangeArrowheads="1"/>
          </p:cNvSpPr>
          <p:nvPr/>
        </p:nvSpPr>
        <p:spPr bwMode="auto">
          <a:xfrm>
            <a:off x="7040690" y="1413706"/>
            <a:ext cx="63698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>
                <a:solidFill>
                  <a:srgbClr val="FF0000"/>
                </a:solidFill>
                <a:latin typeface="+mn-ea"/>
                <a:ea typeface="+mn-ea"/>
              </a:rPr>
              <a:t>÷2</a:t>
            </a:r>
            <a:endParaRPr lang="zh-CN" altLang="en-US" sz="210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68" name="弧形 167"/>
          <p:cNvSpPr/>
          <p:nvPr/>
        </p:nvSpPr>
        <p:spPr>
          <a:xfrm flipV="1">
            <a:off x="4987382" y="3538758"/>
            <a:ext cx="661988" cy="377429"/>
          </a:xfrm>
          <a:prstGeom prst="arc">
            <a:avLst>
              <a:gd name="adj1" fmla="val 11239973"/>
              <a:gd name="adj2" fmla="val 0"/>
            </a:avLst>
          </a:prstGeom>
          <a:ln w="38100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169" name="TextBox 36"/>
          <p:cNvSpPr txBox="1">
            <a:spLocks noChangeArrowheads="1"/>
          </p:cNvSpPr>
          <p:nvPr/>
        </p:nvSpPr>
        <p:spPr bwMode="auto">
          <a:xfrm>
            <a:off x="5040687" y="3924726"/>
            <a:ext cx="63817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>
                <a:solidFill>
                  <a:srgbClr val="FF0000"/>
                </a:solidFill>
                <a:latin typeface="+mn-ea"/>
                <a:ea typeface="+mn-ea"/>
              </a:rPr>
              <a:t>÷2</a:t>
            </a:r>
            <a:endParaRPr lang="zh-CN" altLang="en-US" sz="210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70" name="弧形 169"/>
          <p:cNvSpPr/>
          <p:nvPr/>
        </p:nvSpPr>
        <p:spPr>
          <a:xfrm flipV="1">
            <a:off x="5650039" y="3521061"/>
            <a:ext cx="661988" cy="378619"/>
          </a:xfrm>
          <a:prstGeom prst="arc">
            <a:avLst>
              <a:gd name="adj1" fmla="val 11239973"/>
              <a:gd name="adj2" fmla="val 0"/>
            </a:avLst>
          </a:prstGeom>
          <a:ln w="38100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171" name="TextBox 38"/>
          <p:cNvSpPr txBox="1">
            <a:spLocks noChangeArrowheads="1"/>
          </p:cNvSpPr>
          <p:nvPr/>
        </p:nvSpPr>
        <p:spPr bwMode="auto">
          <a:xfrm>
            <a:off x="5709818" y="3950920"/>
            <a:ext cx="63698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>
                <a:solidFill>
                  <a:srgbClr val="FF0000"/>
                </a:solidFill>
                <a:latin typeface="+mn-ea"/>
                <a:ea typeface="+mn-ea"/>
              </a:rPr>
              <a:t>÷2</a:t>
            </a:r>
            <a:endParaRPr lang="zh-CN" altLang="en-US" sz="210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72" name="弧形 171"/>
          <p:cNvSpPr/>
          <p:nvPr/>
        </p:nvSpPr>
        <p:spPr>
          <a:xfrm flipV="1">
            <a:off x="6322990" y="3525809"/>
            <a:ext cx="661988" cy="378619"/>
          </a:xfrm>
          <a:prstGeom prst="arc">
            <a:avLst>
              <a:gd name="adj1" fmla="val 11239973"/>
              <a:gd name="adj2" fmla="val 0"/>
            </a:avLst>
          </a:prstGeom>
          <a:ln w="38100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173" name="TextBox 40"/>
          <p:cNvSpPr txBox="1">
            <a:spLocks noChangeArrowheads="1"/>
          </p:cNvSpPr>
          <p:nvPr/>
        </p:nvSpPr>
        <p:spPr bwMode="auto">
          <a:xfrm>
            <a:off x="6387284" y="3950920"/>
            <a:ext cx="63817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>
                <a:solidFill>
                  <a:srgbClr val="FF0000"/>
                </a:solidFill>
                <a:latin typeface="+mn-ea"/>
                <a:ea typeface="+mn-ea"/>
              </a:rPr>
              <a:t>÷2</a:t>
            </a:r>
            <a:endParaRPr lang="zh-CN" altLang="en-US" sz="210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74" name="弧形 173"/>
          <p:cNvSpPr/>
          <p:nvPr/>
        </p:nvSpPr>
        <p:spPr>
          <a:xfrm flipV="1">
            <a:off x="6994502" y="3531430"/>
            <a:ext cx="661988" cy="378619"/>
          </a:xfrm>
          <a:prstGeom prst="arc">
            <a:avLst>
              <a:gd name="adj1" fmla="val 11239973"/>
              <a:gd name="adj2" fmla="val 0"/>
            </a:avLst>
          </a:prstGeom>
          <a:ln w="38100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175" name="TextBox 42"/>
          <p:cNvSpPr txBox="1">
            <a:spLocks noChangeArrowheads="1"/>
          </p:cNvSpPr>
          <p:nvPr/>
        </p:nvSpPr>
        <p:spPr bwMode="auto">
          <a:xfrm>
            <a:off x="7059987" y="3950920"/>
            <a:ext cx="63698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>
                <a:solidFill>
                  <a:srgbClr val="FF0000"/>
                </a:solidFill>
                <a:latin typeface="+mn-ea"/>
                <a:ea typeface="+mn-ea"/>
              </a:rPr>
              <a:t>÷2</a:t>
            </a:r>
            <a:endParaRPr lang="zh-CN" altLang="en-US" sz="210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76" name="弧形 175"/>
          <p:cNvSpPr/>
          <p:nvPr/>
        </p:nvSpPr>
        <p:spPr>
          <a:xfrm>
            <a:off x="4943812" y="1934810"/>
            <a:ext cx="661988" cy="370469"/>
          </a:xfrm>
          <a:prstGeom prst="arc">
            <a:avLst>
              <a:gd name="adj1" fmla="val 11002533"/>
              <a:gd name="adj2" fmla="val 0"/>
            </a:avLst>
          </a:prstGeom>
          <a:ln w="38100">
            <a:solidFill>
              <a:srgbClr val="00B0F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177" name="TextBox 60"/>
          <p:cNvSpPr txBox="1">
            <a:spLocks noChangeArrowheads="1"/>
          </p:cNvSpPr>
          <p:nvPr/>
        </p:nvSpPr>
        <p:spPr bwMode="auto">
          <a:xfrm>
            <a:off x="5005053" y="1428520"/>
            <a:ext cx="63698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×2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78" name="弧形 177"/>
          <p:cNvSpPr/>
          <p:nvPr/>
        </p:nvSpPr>
        <p:spPr>
          <a:xfrm>
            <a:off x="5644453" y="1956816"/>
            <a:ext cx="663179" cy="378619"/>
          </a:xfrm>
          <a:prstGeom prst="arc">
            <a:avLst>
              <a:gd name="adj1" fmla="val 11239973"/>
              <a:gd name="adj2" fmla="val 0"/>
            </a:avLst>
          </a:prstGeom>
          <a:ln w="38100">
            <a:solidFill>
              <a:srgbClr val="00B0F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179" name="TextBox 62"/>
          <p:cNvSpPr txBox="1">
            <a:spLocks noChangeArrowheads="1"/>
          </p:cNvSpPr>
          <p:nvPr/>
        </p:nvSpPr>
        <p:spPr bwMode="auto">
          <a:xfrm>
            <a:off x="5678546" y="1427657"/>
            <a:ext cx="63698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×2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80" name="弧形 179"/>
          <p:cNvSpPr/>
          <p:nvPr/>
        </p:nvSpPr>
        <p:spPr>
          <a:xfrm>
            <a:off x="6300790" y="1926706"/>
            <a:ext cx="661988" cy="378619"/>
          </a:xfrm>
          <a:prstGeom prst="arc">
            <a:avLst>
              <a:gd name="adj1" fmla="val 11239973"/>
              <a:gd name="adj2" fmla="val 0"/>
            </a:avLst>
          </a:prstGeom>
          <a:ln w="38100">
            <a:solidFill>
              <a:srgbClr val="00B0F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181" name="TextBox 64"/>
          <p:cNvSpPr txBox="1">
            <a:spLocks noChangeArrowheads="1"/>
          </p:cNvSpPr>
          <p:nvPr/>
        </p:nvSpPr>
        <p:spPr bwMode="auto">
          <a:xfrm>
            <a:off x="6370036" y="1423758"/>
            <a:ext cx="63698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×2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82" name="弧形 181"/>
          <p:cNvSpPr/>
          <p:nvPr/>
        </p:nvSpPr>
        <p:spPr>
          <a:xfrm>
            <a:off x="6961180" y="1944565"/>
            <a:ext cx="661988" cy="378619"/>
          </a:xfrm>
          <a:prstGeom prst="arc">
            <a:avLst>
              <a:gd name="adj1" fmla="val 11239973"/>
              <a:gd name="adj2" fmla="val 0"/>
            </a:avLst>
          </a:prstGeom>
          <a:ln w="38100">
            <a:solidFill>
              <a:srgbClr val="00B0F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183" name="TextBox 66"/>
          <p:cNvSpPr txBox="1">
            <a:spLocks noChangeArrowheads="1"/>
          </p:cNvSpPr>
          <p:nvPr/>
        </p:nvSpPr>
        <p:spPr bwMode="auto">
          <a:xfrm>
            <a:off x="7040188" y="1430341"/>
            <a:ext cx="62742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×2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84" name="弧形 183"/>
          <p:cNvSpPr/>
          <p:nvPr/>
        </p:nvSpPr>
        <p:spPr>
          <a:xfrm flipV="1">
            <a:off x="4965482" y="3544056"/>
            <a:ext cx="661988" cy="377428"/>
          </a:xfrm>
          <a:prstGeom prst="arc">
            <a:avLst>
              <a:gd name="adj1" fmla="val 11239973"/>
              <a:gd name="adj2" fmla="val 0"/>
            </a:avLst>
          </a:prstGeom>
          <a:ln w="38100">
            <a:solidFill>
              <a:srgbClr val="00B0F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185" name="TextBox 68"/>
          <p:cNvSpPr txBox="1">
            <a:spLocks noChangeArrowheads="1"/>
          </p:cNvSpPr>
          <p:nvPr/>
        </p:nvSpPr>
        <p:spPr bwMode="auto">
          <a:xfrm>
            <a:off x="5046308" y="3934778"/>
            <a:ext cx="63817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×2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86" name="弧形 185"/>
          <p:cNvSpPr/>
          <p:nvPr/>
        </p:nvSpPr>
        <p:spPr>
          <a:xfrm flipV="1">
            <a:off x="5638803" y="3536453"/>
            <a:ext cx="661988" cy="378619"/>
          </a:xfrm>
          <a:prstGeom prst="arc">
            <a:avLst>
              <a:gd name="adj1" fmla="val 11239973"/>
              <a:gd name="adj2" fmla="val 0"/>
            </a:avLst>
          </a:prstGeom>
          <a:ln w="38100">
            <a:solidFill>
              <a:srgbClr val="00B0F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187" name="TextBox 70"/>
          <p:cNvSpPr txBox="1">
            <a:spLocks noChangeArrowheads="1"/>
          </p:cNvSpPr>
          <p:nvPr/>
        </p:nvSpPr>
        <p:spPr bwMode="auto">
          <a:xfrm>
            <a:off x="5704700" y="3965084"/>
            <a:ext cx="63698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×2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88" name="弧形 187"/>
          <p:cNvSpPr/>
          <p:nvPr/>
        </p:nvSpPr>
        <p:spPr>
          <a:xfrm flipV="1">
            <a:off x="6322990" y="3524619"/>
            <a:ext cx="661988" cy="378619"/>
          </a:xfrm>
          <a:prstGeom prst="arc">
            <a:avLst>
              <a:gd name="adj1" fmla="val 11239973"/>
              <a:gd name="adj2" fmla="val 0"/>
            </a:avLst>
          </a:prstGeom>
          <a:ln w="38100">
            <a:solidFill>
              <a:srgbClr val="00B0F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189" name="TextBox 72"/>
          <p:cNvSpPr txBox="1">
            <a:spLocks noChangeArrowheads="1"/>
          </p:cNvSpPr>
          <p:nvPr/>
        </p:nvSpPr>
        <p:spPr bwMode="auto">
          <a:xfrm>
            <a:off x="6387161" y="3965084"/>
            <a:ext cx="63817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×2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90" name="弧形 189"/>
          <p:cNvSpPr/>
          <p:nvPr/>
        </p:nvSpPr>
        <p:spPr>
          <a:xfrm flipV="1">
            <a:off x="6994502" y="3524619"/>
            <a:ext cx="661988" cy="378619"/>
          </a:xfrm>
          <a:prstGeom prst="arc">
            <a:avLst>
              <a:gd name="adj1" fmla="val 11239973"/>
              <a:gd name="adj2" fmla="val 0"/>
            </a:avLst>
          </a:prstGeom>
          <a:ln w="38100">
            <a:solidFill>
              <a:srgbClr val="00B0F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191" name="TextBox 74"/>
          <p:cNvSpPr txBox="1">
            <a:spLocks noChangeArrowheads="1"/>
          </p:cNvSpPr>
          <p:nvPr/>
        </p:nvSpPr>
        <p:spPr bwMode="auto">
          <a:xfrm>
            <a:off x="7059987" y="3970202"/>
            <a:ext cx="63698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×2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2" name="矩形 191"/>
              <p:cNvSpPr/>
              <p:nvPr/>
            </p:nvSpPr>
            <p:spPr>
              <a:xfrm>
                <a:off x="6843351" y="2094531"/>
                <a:ext cx="292309" cy="67422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92" name="矩形 1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351" y="2094531"/>
                <a:ext cx="292309" cy="674223"/>
              </a:xfrm>
              <a:prstGeom prst="rect">
                <a:avLst/>
              </a:prstGeom>
              <a:blipFill rotWithShape="1">
                <a:blip r:embed="rId5"/>
                <a:stretch>
                  <a:fillRect l="-202" t="-45" r="56" b="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3" name="矩形 192"/>
              <p:cNvSpPr/>
              <p:nvPr/>
            </p:nvSpPr>
            <p:spPr>
              <a:xfrm>
                <a:off x="7413193" y="2101059"/>
                <a:ext cx="380152" cy="67422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93" name="矩形 1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193" y="2101059"/>
                <a:ext cx="380152" cy="674223"/>
              </a:xfrm>
              <a:prstGeom prst="rect">
                <a:avLst/>
              </a:prstGeom>
              <a:blipFill rotWithShape="1">
                <a:blip r:embed="rId6"/>
                <a:stretch>
                  <a:fillRect l="-53" t="-71" r="-4847" b="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矩形 193"/>
              <p:cNvSpPr/>
              <p:nvPr/>
            </p:nvSpPr>
            <p:spPr>
              <a:xfrm>
                <a:off x="4834506" y="3245841"/>
                <a:ext cx="516007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48</m:t>
                      </m:r>
                    </m:oMath>
                  </m:oMathPara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94" name="矩形 1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506" y="3245841"/>
                <a:ext cx="516007" cy="392415"/>
              </a:xfrm>
              <a:prstGeom prst="rect">
                <a:avLst/>
              </a:prstGeom>
              <a:blipFill rotWithShape="1">
                <a:blip r:embed="rId7"/>
                <a:stretch>
                  <a:fillRect l="-49" t="-91" r="-4799" b="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矩形 194"/>
              <p:cNvSpPr/>
              <p:nvPr/>
            </p:nvSpPr>
            <p:spPr>
              <a:xfrm>
                <a:off x="5467676" y="3243748"/>
                <a:ext cx="516007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95" name="矩形 1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7676" y="3243748"/>
                <a:ext cx="516007" cy="392415"/>
              </a:xfrm>
              <a:prstGeom prst="rect">
                <a:avLst/>
              </a:prstGeom>
              <a:blipFill rotWithShape="1">
                <a:blip r:embed="rId8"/>
                <a:stretch>
                  <a:fillRect l="-63" t="-43" r="-4784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矩形 195"/>
              <p:cNvSpPr/>
              <p:nvPr/>
            </p:nvSpPr>
            <p:spPr>
              <a:xfrm>
                <a:off x="6080490" y="3228089"/>
                <a:ext cx="516007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96" name="矩形 1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490" y="3228089"/>
                <a:ext cx="516007" cy="392415"/>
              </a:xfrm>
              <a:prstGeom prst="rect">
                <a:avLst/>
              </a:prstGeom>
              <a:blipFill rotWithShape="1">
                <a:blip r:embed="rId9"/>
                <a:stretch>
                  <a:fillRect l="-71" t="-98" r="-4777" b="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7" name="矩形 196"/>
              <p:cNvSpPr/>
              <p:nvPr/>
            </p:nvSpPr>
            <p:spPr>
              <a:xfrm>
                <a:off x="6791500" y="3241540"/>
                <a:ext cx="380152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97" name="矩形 1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1500" y="3241540"/>
                <a:ext cx="380152" cy="392415"/>
              </a:xfrm>
              <a:prstGeom prst="rect">
                <a:avLst/>
              </a:prstGeom>
              <a:blipFill rotWithShape="1">
                <a:blip r:embed="rId10"/>
                <a:stretch>
                  <a:fillRect l="-46" t="-127" r="-4854" b="1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8" name="矩形 197"/>
              <p:cNvSpPr/>
              <p:nvPr/>
            </p:nvSpPr>
            <p:spPr>
              <a:xfrm>
                <a:off x="7417092" y="3241540"/>
                <a:ext cx="380152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98" name="矩形 1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7092" y="3241540"/>
                <a:ext cx="380152" cy="392415"/>
              </a:xfrm>
              <a:prstGeom prst="rect">
                <a:avLst/>
              </a:prstGeom>
              <a:blipFill rotWithShape="1">
                <a:blip r:embed="rId11"/>
                <a:stretch>
                  <a:fillRect l="-77" t="-127" r="-4823" b="1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9" name="矩形 198"/>
              <p:cNvSpPr/>
              <p:nvPr/>
            </p:nvSpPr>
            <p:spPr>
              <a:xfrm>
                <a:off x="4851504" y="2271916"/>
                <a:ext cx="380152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 i="1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99" name="矩形 1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504" y="2271916"/>
                <a:ext cx="380152" cy="392415"/>
              </a:xfrm>
              <a:prstGeom prst="rect">
                <a:avLst/>
              </a:prstGeom>
              <a:blipFill rotWithShape="1">
                <a:blip r:embed="rId12"/>
                <a:stretch>
                  <a:fillRect l="-27" t="-133" r="-4873" b="1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0" name="矩形 199"/>
              <p:cNvSpPr/>
              <p:nvPr/>
            </p:nvSpPr>
            <p:spPr>
              <a:xfrm>
                <a:off x="5524174" y="2274575"/>
                <a:ext cx="380152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 i="1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00" name="矩形 1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174" y="2274575"/>
                <a:ext cx="380152" cy="392415"/>
              </a:xfrm>
              <a:prstGeom prst="rect">
                <a:avLst/>
              </a:prstGeom>
              <a:blipFill rotWithShape="1">
                <a:blip r:embed="rId13"/>
                <a:stretch>
                  <a:fillRect l="-81" t="-1" r="-4819" b="1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1" name="矩形 200"/>
              <p:cNvSpPr/>
              <p:nvPr/>
            </p:nvSpPr>
            <p:spPr>
              <a:xfrm>
                <a:off x="6184869" y="2265582"/>
                <a:ext cx="380152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01" name="矩形 2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4869" y="2265582"/>
                <a:ext cx="380152" cy="392415"/>
              </a:xfrm>
              <a:prstGeom prst="rect">
                <a:avLst/>
              </a:prstGeom>
              <a:blipFill rotWithShape="1">
                <a:blip r:embed="rId14"/>
                <a:stretch>
                  <a:fillRect l="-159" t="-137" r="-4741" b="1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297121" y="1604141"/>
                <a:ext cx="2888451" cy="1438086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一个乘数缩小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，乘积也缩小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；一个乘数扩大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倍，乘积也扩大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。</a:t>
                </a: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21" y="1604141"/>
                <a:ext cx="2888451" cy="1438086"/>
              </a:xfrm>
              <a:prstGeom prst="rect">
                <a:avLst/>
              </a:prstGeom>
              <a:blipFill rotWithShape="1">
                <a:blip r:embed="rId15"/>
                <a:stretch>
                  <a:fillRect l="-20" t="-9" r="14" b="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1" grpId="0"/>
      <p:bldP spid="161" grpId="1"/>
      <p:bldP spid="163" grpId="0"/>
      <p:bldP spid="163" grpId="1"/>
      <p:bldP spid="165" grpId="0"/>
      <p:bldP spid="165" grpId="1"/>
      <p:bldP spid="167" grpId="0"/>
      <p:bldP spid="167" grpId="1"/>
      <p:bldP spid="169" grpId="0"/>
      <p:bldP spid="169" grpId="1"/>
      <p:bldP spid="171" grpId="0"/>
      <p:bldP spid="171" grpId="1"/>
      <p:bldP spid="173" grpId="0"/>
      <p:bldP spid="173" grpId="1"/>
      <p:bldP spid="175" grpId="0"/>
      <p:bldP spid="175" grpId="1"/>
      <p:bldP spid="177" grpId="0"/>
      <p:bldP spid="179" grpId="0"/>
      <p:bldP spid="181" grpId="0"/>
      <p:bldP spid="183" grpId="0"/>
      <p:bldP spid="185" grpId="0"/>
      <p:bldP spid="187" grpId="0"/>
      <p:bldP spid="189" grpId="0"/>
      <p:bldP spid="191" grpId="0"/>
      <p:bldP spid="194" grpId="0"/>
      <p:bldP spid="195" grpId="0"/>
      <p:bldP spid="196" grpId="0"/>
      <p:bldP spid="197" grpId="0"/>
      <p:bldP spid="198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604175" y="383820"/>
            <a:ext cx="4733066" cy="47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下面是乐乐和红红的算法，你能看懂吗？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1543837" y="868999"/>
                <a:ext cx="964046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×24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837" y="868999"/>
                <a:ext cx="964046" cy="528222"/>
              </a:xfrm>
              <a:prstGeom prst="rect">
                <a:avLst/>
              </a:prstGeom>
              <a:blipFill rotWithShape="1">
                <a:blip r:embed="rId2"/>
                <a:stretch>
                  <a:fillRect l="-16" t="-60" r="-4122" b="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1386958" y="2782204"/>
                <a:ext cx="566502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958" y="2782204"/>
                <a:ext cx="566502" cy="528222"/>
              </a:xfrm>
              <a:prstGeom prst="rect">
                <a:avLst/>
              </a:prstGeom>
              <a:blipFill rotWithShape="1">
                <a:blip r:embed="rId3"/>
                <a:stretch>
                  <a:fillRect l="-21" t="-51" r="-8147" b="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1348365" y="4090762"/>
                <a:ext cx="452688" cy="526234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365" y="4090762"/>
                <a:ext cx="452688" cy="526234"/>
              </a:xfrm>
              <a:prstGeom prst="rect">
                <a:avLst/>
              </a:prstGeom>
              <a:blipFill rotWithShape="1">
                <a:blip r:embed="rId4"/>
                <a:stretch>
                  <a:fillRect l="-57" t="-17" r="-12021" b="1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接连接符 15"/>
          <p:cNvCxnSpPr/>
          <p:nvPr/>
        </p:nvCxnSpPr>
        <p:spPr>
          <a:xfrm>
            <a:off x="1621839" y="2832241"/>
            <a:ext cx="386723" cy="2463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1604410" y="3124695"/>
            <a:ext cx="339431" cy="1985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1517647" y="2473657"/>
            <a:ext cx="45349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36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647846" y="3343703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8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1563838" y="2530667"/>
            <a:ext cx="406774" cy="2486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1686643" y="3461185"/>
            <a:ext cx="298854" cy="1884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1490352" y="2165431"/>
            <a:ext cx="45349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18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621909" y="3677870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4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1533709" y="2255362"/>
            <a:ext cx="438737" cy="2302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1603676" y="3784364"/>
            <a:ext cx="332460" cy="2115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1921203" y="3807719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2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866496" y="2084095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9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矩形 34"/>
              <p:cNvSpPr/>
              <p:nvPr/>
            </p:nvSpPr>
            <p:spPr>
              <a:xfrm>
                <a:off x="3776317" y="868999"/>
                <a:ext cx="964046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×24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5" name="矩形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6317" y="868999"/>
                <a:ext cx="964046" cy="528222"/>
              </a:xfrm>
              <a:prstGeom prst="rect">
                <a:avLst/>
              </a:prstGeom>
              <a:blipFill rotWithShape="1">
                <a:blip r:embed="rId2"/>
                <a:stretch>
                  <a:fillRect l="-63" t="-60" r="-4075" b="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/>
              <p:cNvSpPr/>
              <p:nvPr/>
            </p:nvSpPr>
            <p:spPr>
              <a:xfrm>
                <a:off x="3588019" y="1793246"/>
                <a:ext cx="821379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3×24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6" name="矩形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019" y="1793246"/>
                <a:ext cx="821379" cy="528222"/>
              </a:xfrm>
              <a:prstGeom prst="rect">
                <a:avLst/>
              </a:prstGeom>
              <a:blipFill rotWithShape="1">
                <a:blip r:embed="rId5"/>
                <a:stretch>
                  <a:fillRect l="-33" t="-1" r="-4644" b="1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/>
              <p:cNvSpPr/>
              <p:nvPr/>
            </p:nvSpPr>
            <p:spPr>
              <a:xfrm>
                <a:off x="3588019" y="2713381"/>
                <a:ext cx="1065888" cy="53447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7" name="矩形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019" y="2713381"/>
                <a:ext cx="1065888" cy="534473"/>
              </a:xfrm>
              <a:prstGeom prst="rect">
                <a:avLst/>
              </a:prstGeom>
              <a:blipFill rotWithShape="1">
                <a:blip r:embed="rId6"/>
                <a:stretch>
                  <a:fillRect l="-25" t="-5" r="59" b="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直接连接符 37"/>
          <p:cNvCxnSpPr>
            <a:endCxn id="36" idx="3"/>
          </p:cNvCxnSpPr>
          <p:nvPr/>
        </p:nvCxnSpPr>
        <p:spPr>
          <a:xfrm>
            <a:off x="4061489" y="1803273"/>
            <a:ext cx="347909" cy="25408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3920938" y="2120358"/>
            <a:ext cx="326036" cy="2032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4053591" y="1459486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3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991495" y="2343401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2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5974557" y="1963579"/>
            <a:ext cx="2687479" cy="1115378"/>
          </a:xfrm>
          <a:prstGeom prst="roundRect">
            <a:avLst/>
          </a:prstGeom>
          <a:solidFill>
            <a:srgbClr val="F4C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150000"/>
              </a:lnSpc>
            </a:pPr>
            <a:endParaRPr lang="zh-CN" altLang="en-US" sz="2100" dirty="0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07200" y="2053611"/>
            <a:ext cx="2452977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可以一次约分，直接约为最简分数。</a:t>
            </a:r>
            <a:endParaRPr lang="zh-CN" altLang="en-US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矩形 44"/>
              <p:cNvSpPr/>
              <p:nvPr/>
            </p:nvSpPr>
            <p:spPr>
              <a:xfrm>
                <a:off x="1346081" y="1550788"/>
                <a:ext cx="821379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3×24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5" name="矩形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6081" y="1550788"/>
                <a:ext cx="821379" cy="528222"/>
              </a:xfrm>
              <a:prstGeom prst="rect">
                <a:avLst/>
              </a:prstGeom>
              <a:blipFill rotWithShape="1">
                <a:blip r:embed="rId5"/>
                <a:stretch>
                  <a:fillRect l="-63" t="-22" r="-4614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0" grpId="0"/>
      <p:bldP spid="29" grpId="0"/>
      <p:bldP spid="30" grpId="0"/>
      <p:bldP spid="33" grpId="0"/>
      <p:bldP spid="34" grpId="0"/>
      <p:bldP spid="36" grpId="0"/>
      <p:bldP spid="37" grpId="0"/>
      <p:bldP spid="40" grpId="0"/>
      <p:bldP spid="41" grpId="0"/>
      <p:bldP spid="8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 11"/>
          <p:cNvSpPr/>
          <p:nvPr/>
        </p:nvSpPr>
        <p:spPr>
          <a:xfrm>
            <a:off x="5587365" y="2439353"/>
            <a:ext cx="3151346" cy="1505426"/>
          </a:xfrm>
          <a:prstGeom prst="roundRect">
            <a:avLst>
              <a:gd name="adj" fmla="val 8426"/>
            </a:avLst>
          </a:prstGeom>
          <a:solidFill>
            <a:srgbClr val="FBF0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150000"/>
              </a:lnSpc>
            </a:pPr>
            <a:endParaRPr lang="zh-CN" altLang="en-US" sz="2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9965" y="648099"/>
            <a:ext cx="5584067" cy="489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zh-CN" altLang="en-US" sz="2100" dirty="0">
                <a:latin typeface="+mn-ea"/>
                <a:ea typeface="+mn-ea"/>
              </a:rPr>
              <a:t>算一算，说一说分数与整数相乘如何计算。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1185886" y="1222289"/>
                <a:ext cx="805349" cy="53283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×3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886" y="1222289"/>
                <a:ext cx="805349" cy="532838"/>
              </a:xfrm>
              <a:prstGeom prst="rect">
                <a:avLst/>
              </a:prstGeom>
              <a:blipFill rotWithShape="1">
                <a:blip r:embed="rId2"/>
                <a:stretch>
                  <a:fillRect l="-42" t="-103" r="-5219" b="1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3670506" y="1277412"/>
                <a:ext cx="609782" cy="52774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prstClr val="black"/>
                    </a:solidFill>
                    <a:latin typeface="+mn-ea"/>
                  </a:rPr>
                  <a:t>6×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zh-CN" altLang="en-US" sz="1500" dirty="0">
                  <a:latin typeface="+mn-ea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506" y="1277412"/>
                <a:ext cx="609782" cy="527741"/>
              </a:xfrm>
              <a:prstGeom prst="rect">
                <a:avLst/>
              </a:prstGeom>
              <a:blipFill rotWithShape="1">
                <a:blip r:embed="rId3"/>
                <a:stretch>
                  <a:fillRect l="-34" t="-81" r="-2436" b="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954677" y="2048850"/>
                <a:ext cx="707566" cy="53283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5×3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677" y="2048850"/>
                <a:ext cx="707566" cy="532838"/>
              </a:xfrm>
              <a:prstGeom prst="rect">
                <a:avLst/>
              </a:prstGeom>
              <a:blipFill rotWithShape="1">
                <a:blip r:embed="rId4"/>
                <a:stretch>
                  <a:fillRect l="-38" t="-64" r="-6578" b="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3426877" y="2065873"/>
                <a:ext cx="707165" cy="52822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6×1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6877" y="2065873"/>
                <a:ext cx="707165" cy="528221"/>
              </a:xfrm>
              <a:prstGeom prst="rect">
                <a:avLst/>
              </a:prstGeom>
              <a:blipFill rotWithShape="1">
                <a:blip r:embed="rId5"/>
                <a:stretch>
                  <a:fillRect l="-59" t="-41" r="-6618" b="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954677" y="2854335"/>
                <a:ext cx="566502" cy="53283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677" y="2854335"/>
                <a:ext cx="566502" cy="532838"/>
              </a:xfrm>
              <a:prstGeom prst="rect">
                <a:avLst/>
              </a:prstGeom>
              <a:blipFill rotWithShape="1">
                <a:blip r:embed="rId6"/>
                <a:stretch>
                  <a:fillRect l="-48" t="-2" r="-8120" b="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3426876" y="2858951"/>
                <a:ext cx="452288" cy="528414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6876" y="2858951"/>
                <a:ext cx="452288" cy="528414"/>
              </a:xfrm>
              <a:prstGeom prst="rect">
                <a:avLst/>
              </a:prstGeom>
              <a:blipFill rotWithShape="1">
                <a:blip r:embed="rId7"/>
                <a:stretch>
                  <a:fillRect l="-92" t="-34" r="-12085" b="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圆角矩形 18"/>
          <p:cNvSpPr/>
          <p:nvPr/>
        </p:nvSpPr>
        <p:spPr>
          <a:xfrm>
            <a:off x="5570056" y="2433245"/>
            <a:ext cx="3264688" cy="1685568"/>
          </a:xfrm>
          <a:prstGeom prst="roundRect">
            <a:avLst/>
          </a:prstGeom>
          <a:solidFill>
            <a:srgbClr val="F4CCCE"/>
          </a:solidFill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+mn-ea"/>
              </a:rPr>
              <a:t>分数和整数相乘：分母不变，分子和整数相乘，能约分的要约分。</a:t>
            </a:r>
            <a:endParaRPr lang="zh-CN" altLang="en-US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3444361" y="3573729"/>
                <a:ext cx="452288" cy="52620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4361" y="3573729"/>
                <a:ext cx="452288" cy="526202"/>
              </a:xfrm>
              <a:prstGeom prst="rect">
                <a:avLst/>
              </a:prstGeom>
              <a:blipFill rotWithShape="1">
                <a:blip r:embed="rId8"/>
                <a:stretch>
                  <a:fillRect l="-27" t="-111" r="-12151" b="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9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标注 2"/>
          <p:cNvSpPr/>
          <p:nvPr/>
        </p:nvSpPr>
        <p:spPr>
          <a:xfrm>
            <a:off x="6508315" y="2916050"/>
            <a:ext cx="2417144" cy="995404"/>
          </a:xfrm>
          <a:prstGeom prst="wedgeRoundRectCallout">
            <a:avLst>
              <a:gd name="adj1" fmla="val -892"/>
              <a:gd name="adj2" fmla="val 62145"/>
              <a:gd name="adj3" fmla="val 16667"/>
            </a:avLst>
          </a:prstGeom>
          <a:solidFill>
            <a:srgbClr val="CAD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任意多边形 20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1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873433" y="1098072"/>
                <a:ext cx="1226443" cy="536012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×12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433" y="1098072"/>
                <a:ext cx="1226443" cy="536012"/>
              </a:xfrm>
              <a:prstGeom prst="rect">
                <a:avLst/>
              </a:prstGeom>
              <a:blipFill rotWithShape="1">
                <a:blip r:embed="rId2"/>
                <a:stretch>
                  <a:fillRect l="-25" t="-29" r="46" b="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644567" y="2058674"/>
                <a:ext cx="821379" cy="528414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1×12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67" y="2058674"/>
                <a:ext cx="821379" cy="528414"/>
              </a:xfrm>
              <a:prstGeom prst="rect">
                <a:avLst/>
              </a:prstGeom>
              <a:blipFill rotWithShape="1">
                <a:blip r:embed="rId3"/>
                <a:stretch>
                  <a:fillRect l="-5" t="-1" r="-4671" b="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718309" y="3301720"/>
                <a:ext cx="452688" cy="526234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309" y="3301720"/>
                <a:ext cx="452688" cy="526234"/>
              </a:xfrm>
              <a:prstGeom prst="rect">
                <a:avLst/>
              </a:prstGeom>
              <a:blipFill rotWithShape="1">
                <a:blip r:embed="rId4"/>
                <a:stretch>
                  <a:fillRect l="-27" t="-67" r="-12051" b="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2345928" y="1054868"/>
                <a:ext cx="725199" cy="526876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prstClr val="black"/>
                    </a:solidFill>
                    <a:latin typeface="+mn-ea"/>
                  </a:rPr>
                  <a:t>6×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928" y="1054868"/>
                <a:ext cx="725199" cy="526876"/>
              </a:xfrm>
              <a:prstGeom prst="rect">
                <a:avLst/>
              </a:prstGeom>
              <a:blipFill rotWithShape="1">
                <a:blip r:embed="rId5"/>
                <a:stretch>
                  <a:fillRect l="-33" t="-25" r="-6005" b="1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3933222" y="1055542"/>
                <a:ext cx="725199" cy="52552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prstClr val="black"/>
                    </a:solidFill>
                    <a:latin typeface="+mn-ea"/>
                  </a:rPr>
                  <a:t>4×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222" y="1055542"/>
                <a:ext cx="725199" cy="525528"/>
              </a:xfrm>
              <a:prstGeom prst="rect">
                <a:avLst/>
              </a:prstGeom>
              <a:blipFill rotWithShape="1">
                <a:blip r:embed="rId6"/>
                <a:stretch>
                  <a:fillRect l="-4" t="-33" r="-6033" b="1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5429187" y="1044022"/>
                <a:ext cx="725199" cy="53303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×9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187" y="1044022"/>
                <a:ext cx="725199" cy="533031"/>
              </a:xfrm>
              <a:prstGeom prst="rect">
                <a:avLst/>
              </a:prstGeom>
              <a:blipFill rotWithShape="1">
                <a:blip r:embed="rId7"/>
                <a:stretch>
                  <a:fillRect l="-79" t="-15" r="-5959" b="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矩形 18"/>
          <p:cNvSpPr/>
          <p:nvPr/>
        </p:nvSpPr>
        <p:spPr>
          <a:xfrm>
            <a:off x="644970" y="586863"/>
            <a:ext cx="121571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算一算。</a:t>
            </a:r>
            <a:endParaRPr lang="zh-CN" altLang="en-US" sz="2100" dirty="0">
              <a:latin typeface="+mn-ea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1134612" y="2089726"/>
            <a:ext cx="269720" cy="21761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1022562" y="2382973"/>
            <a:ext cx="221306" cy="17628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1131930" y="1774674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3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017790" y="2617178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2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矩形 34"/>
              <p:cNvSpPr/>
              <p:nvPr/>
            </p:nvSpPr>
            <p:spPr>
              <a:xfrm>
                <a:off x="2211458" y="2182005"/>
                <a:ext cx="707566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6×4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5" name="矩形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1458" y="2182005"/>
                <a:ext cx="707566" cy="528222"/>
              </a:xfrm>
              <a:prstGeom prst="rect">
                <a:avLst/>
              </a:prstGeom>
              <a:blipFill rotWithShape="1">
                <a:blip r:embed="rId8"/>
                <a:stretch>
                  <a:fillRect l="-55" t="-27" r="-6561" b="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/>
              <p:cNvSpPr/>
              <p:nvPr/>
            </p:nvSpPr>
            <p:spPr>
              <a:xfrm>
                <a:off x="2215933" y="3312344"/>
                <a:ext cx="452688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6" name="矩形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5933" y="3312344"/>
                <a:ext cx="452688" cy="528222"/>
              </a:xfrm>
              <a:prstGeom prst="rect">
                <a:avLst/>
              </a:prstGeom>
              <a:blipFill rotWithShape="1">
                <a:blip r:embed="rId9"/>
                <a:stretch>
                  <a:fillRect l="-92" t="-35" r="-11986" b="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直接连接符 36"/>
          <p:cNvCxnSpPr/>
          <p:nvPr/>
        </p:nvCxnSpPr>
        <p:spPr>
          <a:xfrm>
            <a:off x="2446510" y="2257363"/>
            <a:ext cx="216902" cy="1628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2514555" y="2506561"/>
            <a:ext cx="318943" cy="19766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2359490" y="1832005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2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515415" y="2714004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5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矩形 40"/>
              <p:cNvSpPr/>
              <p:nvPr/>
            </p:nvSpPr>
            <p:spPr>
              <a:xfrm>
                <a:off x="3813597" y="2109066"/>
                <a:ext cx="707566" cy="52552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4×1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1" name="矩形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597" y="2109066"/>
                <a:ext cx="707566" cy="525528"/>
              </a:xfrm>
              <a:prstGeom prst="rect">
                <a:avLst/>
              </a:prstGeom>
              <a:blipFill rotWithShape="1">
                <a:blip r:embed="rId10"/>
                <a:stretch>
                  <a:fillRect l="-60" t="-44" r="-6557" b="1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矩形 41"/>
              <p:cNvSpPr/>
              <p:nvPr/>
            </p:nvSpPr>
            <p:spPr>
              <a:xfrm>
                <a:off x="3813509" y="3300181"/>
                <a:ext cx="452688" cy="52713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2" name="矩形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509" y="3300181"/>
                <a:ext cx="452688" cy="527132"/>
              </a:xfrm>
              <a:prstGeom prst="rect">
                <a:avLst/>
              </a:prstGeom>
              <a:blipFill rotWithShape="1">
                <a:blip r:embed="rId11"/>
                <a:stretch>
                  <a:fillRect l="-74" t="-16" r="-12005" b="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直接连接符 42"/>
          <p:cNvCxnSpPr/>
          <p:nvPr/>
        </p:nvCxnSpPr>
        <p:spPr>
          <a:xfrm>
            <a:off x="4051208" y="2182004"/>
            <a:ext cx="183867" cy="15981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4145690" y="2431681"/>
            <a:ext cx="260271" cy="19226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3964993" y="1825562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160003" y="2626775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3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矩形 46"/>
              <p:cNvSpPr/>
              <p:nvPr/>
            </p:nvSpPr>
            <p:spPr>
              <a:xfrm>
                <a:off x="5316958" y="2091771"/>
                <a:ext cx="697547" cy="54077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5×9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7" name="矩形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958" y="2091771"/>
                <a:ext cx="697547" cy="540773"/>
              </a:xfrm>
              <a:prstGeom prst="rect">
                <a:avLst/>
              </a:prstGeom>
              <a:blipFill rotWithShape="1">
                <a:blip r:embed="rId12"/>
                <a:stretch>
                  <a:fillRect l="-15" t="-15" r="-8133" b="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矩形 47"/>
              <p:cNvSpPr/>
              <p:nvPr/>
            </p:nvSpPr>
            <p:spPr>
              <a:xfrm>
                <a:off x="5338897" y="3310732"/>
                <a:ext cx="452688" cy="53085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8" name="矩形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897" y="3310732"/>
                <a:ext cx="452688" cy="530851"/>
              </a:xfrm>
              <a:prstGeom prst="rect">
                <a:avLst/>
              </a:prstGeom>
              <a:blipFill rotWithShape="1">
                <a:blip r:embed="rId13"/>
                <a:stretch>
                  <a:fillRect l="-100" t="-90" r="-11978" b="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直接连接符 48"/>
          <p:cNvCxnSpPr/>
          <p:nvPr/>
        </p:nvCxnSpPr>
        <p:spPr>
          <a:xfrm>
            <a:off x="5747273" y="2122468"/>
            <a:ext cx="267231" cy="22703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5623359" y="2451155"/>
            <a:ext cx="257530" cy="17279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5687036" y="1777268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5678505" y="2608956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2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655270" y="2872707"/>
            <a:ext cx="2452977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先约分再计算可以使运算更简便。</a:t>
            </a:r>
            <a:endParaRPr lang="zh-CN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  <p:bldP spid="15" grpId="0"/>
      <p:bldP spid="33" grpId="0"/>
      <p:bldP spid="34" grpId="0"/>
      <p:bldP spid="35" grpId="0"/>
      <p:bldP spid="36" grpId="0"/>
      <p:bldP spid="39" grpId="0"/>
      <p:bldP spid="40" grpId="0"/>
      <p:bldP spid="41" grpId="0"/>
      <p:bldP spid="42" grpId="0"/>
      <p:bldP spid="45" grpId="0"/>
      <p:bldP spid="46" grpId="0"/>
      <p:bldP spid="47" grpId="0"/>
      <p:bldP spid="48" grpId="0"/>
      <p:bldP spid="51" grpId="0"/>
      <p:bldP spid="52" grpId="0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33517" y="2256247"/>
            <a:ext cx="3820716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9"/>
              <p:cNvSpPr txBox="1">
                <a:spLocks noChangeArrowheads="1"/>
              </p:cNvSpPr>
              <p:nvPr/>
            </p:nvSpPr>
            <p:spPr bwMode="auto">
              <a:xfrm>
                <a:off x="493520" y="358555"/>
                <a:ext cx="8252690" cy="7566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  <a:ea typeface="+mn-ea"/>
                  </a:rPr>
                  <a:t>一个漏水的水龙头每时漏水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  <m:t>10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  <a:ea typeface="+mn-ea"/>
                  </a:rPr>
                  <a:t>桶，</a:t>
                </a:r>
                <a:r>
                  <a:rPr lang="en-US" altLang="zh-CN" sz="2100" dirty="0">
                    <a:latin typeface="+mn-ea"/>
                    <a:ea typeface="+mn-ea"/>
                  </a:rPr>
                  <a:t>5</a:t>
                </a:r>
                <a:r>
                  <a:rPr lang="zh-CN" altLang="en-US" sz="2100" dirty="0">
                    <a:latin typeface="+mn-ea"/>
                    <a:ea typeface="+mn-ea"/>
                  </a:rPr>
                  <a:t>时漏水多少桶？</a:t>
                </a:r>
                <a:r>
                  <a:rPr lang="en-US" altLang="zh-CN" sz="2100" dirty="0">
                    <a:latin typeface="+mn-ea"/>
                    <a:ea typeface="+mn-ea"/>
                  </a:rPr>
                  <a:t>10</a:t>
                </a:r>
                <a:r>
                  <a:rPr lang="zh-CN" altLang="en-US" sz="2100" dirty="0">
                    <a:latin typeface="+mn-ea"/>
                    <a:ea typeface="+mn-ea"/>
                  </a:rPr>
                  <a:t>时呢？</a:t>
                </a:r>
                <a:r>
                  <a:rPr lang="en-US" altLang="zh-CN" sz="2100" dirty="0">
                    <a:latin typeface="+mn-ea"/>
                    <a:ea typeface="+mn-ea"/>
                  </a:rPr>
                  <a:t>24</a:t>
                </a:r>
                <a:r>
                  <a:rPr lang="zh-CN" altLang="en-US" sz="2100" dirty="0">
                    <a:latin typeface="+mn-ea"/>
                    <a:ea typeface="+mn-ea"/>
                  </a:rPr>
                  <a:t>时呢？</a:t>
                </a:r>
              </a:p>
            </p:txBody>
          </p:sp>
        </mc:Choice>
        <mc:Fallback xmlns="">
          <p:sp>
            <p:nvSpPr>
              <p:cNvPr id="2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520" y="358555"/>
                <a:ext cx="8252690" cy="756698"/>
              </a:xfrm>
              <a:prstGeom prst="rect">
                <a:avLst/>
              </a:prstGeom>
              <a:blipFill rotWithShape="1">
                <a:blip r:embed="rId3"/>
                <a:stretch>
                  <a:fillRect l="-2" t="-55" r="-103" b="2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任意多边形 20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2</a:t>
            </a:r>
            <a:endParaRPr lang="zh-CN" altLang="en-US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938</Words>
  <Application>Microsoft Office PowerPoint</Application>
  <PresentationFormat>全屏显示(16:9)</PresentationFormat>
  <Paragraphs>231</Paragraphs>
  <Slides>22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楷体</vt:lpstr>
      <vt:lpstr>宋体</vt:lpstr>
      <vt:lpstr>微软雅黑</vt:lpstr>
      <vt:lpstr>Arial</vt:lpstr>
      <vt:lpstr>Calibri</vt:lpstr>
      <vt:lpstr>Cambria Math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2019-05-20T10:58:00Z</dcterms:created>
  <dcterms:modified xsi:type="dcterms:W3CDTF">2023-01-16T19:06:29Z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EFC9812C930741FEBB68E1528FA30C9C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