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308" r:id="rId2"/>
    <p:sldId id="269" r:id="rId3"/>
    <p:sldId id="309" r:id="rId4"/>
    <p:sldId id="310" r:id="rId5"/>
    <p:sldId id="311" r:id="rId6"/>
    <p:sldId id="312" r:id="rId7"/>
    <p:sldId id="313" r:id="rId8"/>
    <p:sldId id="271" r:id="rId9"/>
    <p:sldId id="318" r:id="rId10"/>
    <p:sldId id="319" r:id="rId11"/>
    <p:sldId id="287" r:id="rId12"/>
    <p:sldId id="322" r:id="rId13"/>
    <p:sldId id="324" r:id="rId14"/>
    <p:sldId id="325" r:id="rId15"/>
    <p:sldId id="326" r:id="rId16"/>
    <p:sldId id="327" r:id="rId17"/>
    <p:sldId id="332" r:id="rId18"/>
    <p:sldId id="333" r:id="rId19"/>
    <p:sldId id="331" r:id="rId20"/>
    <p:sldId id="334" r:id="rId21"/>
    <p:sldId id="337" r:id="rId22"/>
    <p:sldId id="338" r:id="rId23"/>
  </p:sldIdLst>
  <p:sldSz cx="12192000" cy="6858000"/>
  <p:notesSz cx="7104063" cy="10234613"/>
  <p:defaultTextStyle>
    <a:defPPr>
      <a:defRPr lang="zh-CN"/>
    </a:defPPr>
    <a:lvl1pPr marL="0" algn="l" defTabSz="914400" rtl="0" eaLnBrk="1" latinLnBrk="0" hangingPunct="1">
      <a:defRPr sz="1900" kern="1200">
        <a:solidFill>
          <a:schemeClr val="tx1"/>
        </a:solidFill>
        <a:latin typeface="+mn-lt"/>
        <a:ea typeface="+mn-ea"/>
        <a:cs typeface="+mn-cs"/>
      </a:defRPr>
    </a:lvl1pPr>
    <a:lvl2pPr marL="457200" algn="l" defTabSz="914400" rtl="0" eaLnBrk="1" latinLnBrk="0" hangingPunct="1">
      <a:defRPr sz="1900" kern="1200">
        <a:solidFill>
          <a:schemeClr val="tx1"/>
        </a:solidFill>
        <a:latin typeface="+mn-lt"/>
        <a:ea typeface="+mn-ea"/>
        <a:cs typeface="+mn-cs"/>
      </a:defRPr>
    </a:lvl2pPr>
    <a:lvl3pPr marL="914400" algn="l" defTabSz="914400" rtl="0" eaLnBrk="1" latinLnBrk="0" hangingPunct="1">
      <a:defRPr sz="1900" kern="1200">
        <a:solidFill>
          <a:schemeClr val="tx1"/>
        </a:solidFill>
        <a:latin typeface="+mn-lt"/>
        <a:ea typeface="+mn-ea"/>
        <a:cs typeface="+mn-cs"/>
      </a:defRPr>
    </a:lvl3pPr>
    <a:lvl4pPr marL="1371600" algn="l" defTabSz="914400" rtl="0" eaLnBrk="1" latinLnBrk="0" hangingPunct="1">
      <a:defRPr sz="1900" kern="1200">
        <a:solidFill>
          <a:schemeClr val="tx1"/>
        </a:solidFill>
        <a:latin typeface="+mn-lt"/>
        <a:ea typeface="+mn-ea"/>
        <a:cs typeface="+mn-cs"/>
      </a:defRPr>
    </a:lvl4pPr>
    <a:lvl5pPr marL="1828800" algn="l" defTabSz="914400" rtl="0" eaLnBrk="1" latinLnBrk="0" hangingPunct="1">
      <a:defRPr sz="1900" kern="1200">
        <a:solidFill>
          <a:schemeClr val="tx1"/>
        </a:solidFill>
        <a:latin typeface="+mn-lt"/>
        <a:ea typeface="+mn-ea"/>
        <a:cs typeface="+mn-cs"/>
      </a:defRPr>
    </a:lvl5pPr>
    <a:lvl6pPr marL="2286000" algn="l" defTabSz="914400" rtl="0" eaLnBrk="1" latinLnBrk="0" hangingPunct="1">
      <a:defRPr sz="1900" kern="1200">
        <a:solidFill>
          <a:schemeClr val="tx1"/>
        </a:solidFill>
        <a:latin typeface="+mn-lt"/>
        <a:ea typeface="+mn-ea"/>
        <a:cs typeface="+mn-cs"/>
      </a:defRPr>
    </a:lvl6pPr>
    <a:lvl7pPr marL="2743200" algn="l" defTabSz="914400" rtl="0" eaLnBrk="1" latinLnBrk="0" hangingPunct="1">
      <a:defRPr sz="1900" kern="1200">
        <a:solidFill>
          <a:schemeClr val="tx1"/>
        </a:solidFill>
        <a:latin typeface="+mn-lt"/>
        <a:ea typeface="+mn-ea"/>
        <a:cs typeface="+mn-cs"/>
      </a:defRPr>
    </a:lvl7pPr>
    <a:lvl8pPr marL="3200400" algn="l" defTabSz="914400" rtl="0" eaLnBrk="1" latinLnBrk="0" hangingPunct="1">
      <a:defRPr sz="1900" kern="1200">
        <a:solidFill>
          <a:schemeClr val="tx1"/>
        </a:solidFill>
        <a:latin typeface="+mn-lt"/>
        <a:ea typeface="+mn-ea"/>
        <a:cs typeface="+mn-cs"/>
      </a:defRPr>
    </a:lvl8pPr>
    <a:lvl9pPr marL="3657600" algn="l" defTabSz="914400"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varScale="1">
        <p:scale>
          <a:sx n="116" d="100"/>
          <a:sy n="116" d="100"/>
        </p:scale>
        <p:origin x="-33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42888" y="1431925"/>
            <a:ext cx="6872287" cy="3865563"/>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zh-CN"/>
      </a:defPPr>
      <a:lvl1pPr marL="0" algn="l" defTabSz="914400" rtl="0" eaLnBrk="1" latinLnBrk="0" hangingPunct="1">
        <a:defRPr sz="1900" kern="1200">
          <a:solidFill>
            <a:schemeClr val="tx1"/>
          </a:solidFill>
          <a:latin typeface="+mn-lt"/>
          <a:ea typeface="+mn-ea"/>
          <a:cs typeface="+mn-cs"/>
        </a:defRPr>
      </a:lvl1pPr>
      <a:lvl2pPr marL="457200" algn="l" defTabSz="914400" rtl="0" eaLnBrk="1" latinLnBrk="0" hangingPunct="1">
        <a:defRPr sz="1900" kern="1200">
          <a:solidFill>
            <a:schemeClr val="tx1"/>
          </a:solidFill>
          <a:latin typeface="+mn-lt"/>
          <a:ea typeface="+mn-ea"/>
          <a:cs typeface="+mn-cs"/>
        </a:defRPr>
      </a:lvl2pPr>
      <a:lvl3pPr marL="914400" algn="l" defTabSz="914400" rtl="0" eaLnBrk="1" latinLnBrk="0" hangingPunct="1">
        <a:defRPr sz="1900" kern="1200">
          <a:solidFill>
            <a:schemeClr val="tx1"/>
          </a:solidFill>
          <a:latin typeface="+mn-lt"/>
          <a:ea typeface="+mn-ea"/>
          <a:cs typeface="+mn-cs"/>
        </a:defRPr>
      </a:lvl3pPr>
      <a:lvl4pPr marL="1371600" algn="l" defTabSz="914400" rtl="0" eaLnBrk="1" latinLnBrk="0" hangingPunct="1">
        <a:defRPr sz="1900" kern="1200">
          <a:solidFill>
            <a:schemeClr val="tx1"/>
          </a:solidFill>
          <a:latin typeface="+mn-lt"/>
          <a:ea typeface="+mn-ea"/>
          <a:cs typeface="+mn-cs"/>
        </a:defRPr>
      </a:lvl4pPr>
      <a:lvl5pPr marL="1828800" algn="l" defTabSz="914400" rtl="0" eaLnBrk="1" latinLnBrk="0" hangingPunct="1">
        <a:defRPr sz="1900" kern="1200">
          <a:solidFill>
            <a:schemeClr val="tx1"/>
          </a:solidFill>
          <a:latin typeface="+mn-lt"/>
          <a:ea typeface="+mn-ea"/>
          <a:cs typeface="+mn-cs"/>
        </a:defRPr>
      </a:lvl5pPr>
      <a:lvl6pPr marL="2286000" algn="l" defTabSz="914400" rtl="0" eaLnBrk="1" latinLnBrk="0" hangingPunct="1">
        <a:defRPr sz="1900" kern="1200">
          <a:solidFill>
            <a:schemeClr val="tx1"/>
          </a:solidFill>
          <a:latin typeface="+mn-lt"/>
          <a:ea typeface="+mn-ea"/>
          <a:cs typeface="+mn-cs"/>
        </a:defRPr>
      </a:lvl6pPr>
      <a:lvl7pPr marL="2743200" algn="l" defTabSz="914400" rtl="0" eaLnBrk="1" latinLnBrk="0" hangingPunct="1">
        <a:defRPr sz="1900" kern="1200">
          <a:solidFill>
            <a:schemeClr val="tx1"/>
          </a:solidFill>
          <a:latin typeface="+mn-lt"/>
          <a:ea typeface="+mn-ea"/>
          <a:cs typeface="+mn-cs"/>
        </a:defRPr>
      </a:lvl7pPr>
      <a:lvl8pPr marL="3200400" algn="l" defTabSz="914400" rtl="0" eaLnBrk="1" latinLnBrk="0" hangingPunct="1">
        <a:defRPr sz="1900" kern="1200">
          <a:solidFill>
            <a:schemeClr val="tx1"/>
          </a:solidFill>
          <a:latin typeface="+mn-lt"/>
          <a:ea typeface="+mn-ea"/>
          <a:cs typeface="+mn-cs"/>
        </a:defRPr>
      </a:lvl8pPr>
      <a:lvl9pPr marL="3657600" algn="l" defTabSz="91440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341" y="1294256"/>
            <a:ext cx="12191424" cy="3063125"/>
            <a:chOff x="2204" y="810"/>
            <a:chExt cx="14187" cy="4456"/>
          </a:xfrm>
        </p:grpSpPr>
        <p:sp>
          <p:nvSpPr>
            <p:cNvPr id="3" name="Rectangle 5"/>
            <p:cNvSpPr/>
            <p:nvPr/>
          </p:nvSpPr>
          <p:spPr>
            <a:xfrm>
              <a:off x="3739" y="4236"/>
              <a:ext cx="11117" cy="103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0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40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1</a:t>
              </a:r>
              <a:r>
                <a:rPr lang="zh-CN" altLang="en-US" sz="40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课时</a:t>
              </a:r>
            </a:p>
          </p:txBody>
        </p:sp>
        <p:sp>
          <p:nvSpPr>
            <p:cNvPr id="6" name="文本框 5"/>
            <p:cNvSpPr txBox="1"/>
            <p:nvPr/>
          </p:nvSpPr>
          <p:spPr>
            <a:xfrm>
              <a:off x="2204" y="810"/>
              <a:ext cx="14187" cy="3134"/>
            </a:xfrm>
            <a:prstGeom prst="rect">
              <a:avLst/>
            </a:prstGeom>
            <a:noFill/>
          </p:spPr>
          <p:txBody>
            <a:bodyPr wrap="square" rtlCol="0">
              <a:spAutoFit/>
            </a:bodyPr>
            <a:lstStyle/>
            <a:p>
              <a:pPr algn="ctr">
                <a:lnSpc>
                  <a:spcPct val="150000"/>
                </a:lnSpc>
              </a:pPr>
              <a:r>
                <a:rPr lang="en-US" altLang="zh-CN" sz="4400" b="1" dirty="0">
                  <a:latin typeface="微软雅黑" panose="020B0503020204020204" charset="-122"/>
                  <a:ea typeface="微软雅黑" panose="020B0503020204020204" charset="-122"/>
                </a:rPr>
                <a:t>Unit 2</a:t>
              </a:r>
            </a:p>
            <a:p>
              <a:pPr algn="ctr">
                <a:lnSpc>
                  <a:spcPct val="150000"/>
                </a:lnSpc>
              </a:pPr>
              <a:r>
                <a:rPr lang="en-US" altLang="zh-CN" sz="4400" b="1" dirty="0">
                  <a:latin typeface="微软雅黑" panose="020B0503020204020204" charset="-122"/>
                  <a:ea typeface="微软雅黑" panose="020B0503020204020204" charset="-122"/>
                </a:rPr>
                <a:t>I'll help to clean up the city parks.</a:t>
              </a:r>
            </a:p>
          </p:txBody>
        </p:sp>
      </p:grpSp>
      <p:pic>
        <p:nvPicPr>
          <p:cNvPr id="7" name="Picture 4"/>
          <p:cNvPicPr>
            <a:picLocks noChangeAspect="1"/>
          </p:cNvPicPr>
          <p:nvPr/>
        </p:nvPicPr>
        <p:blipFill>
          <a:blip r:embed="rId3" cstate="email"/>
          <a:stretch>
            <a:fillRect/>
          </a:stretch>
        </p:blipFill>
        <p:spPr>
          <a:xfrm>
            <a:off x="468125" y="2171094"/>
            <a:ext cx="379412" cy="1127125"/>
          </a:xfrm>
          <a:prstGeom prst="rect">
            <a:avLst/>
          </a:prstGeom>
          <a:noFill/>
          <a:ln w="9525">
            <a:noFill/>
          </a:ln>
        </p:spPr>
      </p:pic>
      <p:sp>
        <p:nvSpPr>
          <p:cNvPr id="8" name="矩形 7"/>
          <p:cNvSpPr/>
          <p:nvPr/>
        </p:nvSpPr>
        <p:spPr>
          <a:xfrm>
            <a:off x="0" y="5661670"/>
            <a:ext cx="12192000" cy="563880"/>
          </a:xfrm>
          <a:prstGeom prst="rect">
            <a:avLst/>
          </a:prstGeom>
        </p:spPr>
        <p:txBody>
          <a:bodyPr wrap="square" lIns="91438" tIns="45719" rIns="91438" bIns="45719">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64218" y="1755435"/>
            <a:ext cx="10564837" cy="2954653"/>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 (</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)5.The students from Sichuan University volunteered </a:t>
            </a:r>
          </a:p>
          <a:p>
            <a:pPr>
              <a:lnSpc>
                <a:spcPct val="150000"/>
              </a:lnSpc>
            </a:pPr>
            <a:r>
              <a:rPr lang="en-US" altLang="zh-CN" sz="3100" b="1" dirty="0">
                <a:latin typeface="Times New Roman" panose="02020603050405020304" pitchFamily="18" charset="0"/>
                <a:cs typeface="Times New Roman" panose="02020603050405020304" pitchFamily="18" charset="0"/>
              </a:rPr>
              <a:t>                ________ the kids.</a:t>
            </a:r>
          </a:p>
          <a:p>
            <a:pPr>
              <a:lnSpc>
                <a:spcPct val="150000"/>
              </a:lnSpc>
            </a:pPr>
            <a:r>
              <a:rPr lang="en-US" altLang="zh-CN" sz="3100" b="1" dirty="0">
                <a:latin typeface="Times New Roman" panose="02020603050405020304" pitchFamily="18" charset="0"/>
                <a:cs typeface="Times New Roman" panose="02020603050405020304" pitchFamily="18" charset="0"/>
              </a:rPr>
              <a:t>                A</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teach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taught               </a:t>
            </a:r>
          </a:p>
          <a:p>
            <a:pPr>
              <a:lnSpc>
                <a:spcPct val="150000"/>
              </a:lnSpc>
            </a:pPr>
            <a:r>
              <a:rPr lang="en-US" altLang="zh-CN" sz="3100" b="1" dirty="0">
                <a:latin typeface="Times New Roman" panose="02020603050405020304" pitchFamily="18" charset="0"/>
                <a:cs typeface="Times New Roman" panose="02020603050405020304" pitchFamily="18" charset="0"/>
              </a:rPr>
              <a:t>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to teach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teaching</a:t>
            </a:r>
          </a:p>
        </p:txBody>
      </p:sp>
      <p:sp>
        <p:nvSpPr>
          <p:cNvPr id="13" name="矩形 12"/>
          <p:cNvSpPr/>
          <p:nvPr/>
        </p:nvSpPr>
        <p:spPr>
          <a:xfrm>
            <a:off x="1209791" y="1989706"/>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82457" y="4967438"/>
            <a:ext cx="11046476" cy="715578"/>
          </a:xfrm>
          <a:prstGeom prst="rect">
            <a:avLst/>
          </a:prstGeom>
          <a:noFill/>
        </p:spPr>
        <p:txBody>
          <a:bodyPr wrap="square" lIns="91438" tIns="45719" rIns="91438" bIns="45719" rtlCol="0">
            <a:spAutoFit/>
          </a:bodyPr>
          <a:lstStyle/>
          <a:p>
            <a:pPr algn="just">
              <a:lnSpc>
                <a:spcPct val="150000"/>
              </a:lnSpc>
            </a:pP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700" b="1" dirty="0">
                <a:latin typeface="仿宋" panose="02010609060101010101" charset="-122"/>
                <a:ea typeface="仿宋" panose="02010609060101010101" charset="-122"/>
                <a:cs typeface="Times New Roman" panose="02020603050405020304" pitchFamily="18" charset="0"/>
              </a:rPr>
              <a:t> volunteer to do </a:t>
            </a:r>
            <a:r>
              <a:rPr lang="en-US" altLang="zh-CN" sz="2700" b="1" dirty="0" err="1">
                <a:latin typeface="仿宋" panose="02010609060101010101" charset="-122"/>
                <a:ea typeface="仿宋" panose="02010609060101010101" charset="-122"/>
                <a:cs typeface="Times New Roman" panose="02020603050405020304" pitchFamily="18" charset="0"/>
              </a:rPr>
              <a:t>sth</a:t>
            </a:r>
            <a:r>
              <a:rPr lang="en-US" altLang="zh-CN" sz="2700" b="1" dirty="0">
                <a:latin typeface="仿宋" panose="02010609060101010101" charset="-122"/>
                <a:ea typeface="仿宋" panose="02010609060101010101" charset="-122"/>
                <a:cs typeface="Times New Roman" panose="02020603050405020304" pitchFamily="18" charset="0"/>
              </a:rPr>
              <a:t>.</a:t>
            </a:r>
            <a:r>
              <a:rPr lang="zh-CN" altLang="en-US" sz="2700" b="1" dirty="0">
                <a:latin typeface="仿宋" panose="02010609060101010101" charset="-122"/>
                <a:ea typeface="仿宋" panose="02010609060101010101" charset="-122"/>
                <a:cs typeface="Times New Roman" panose="02020603050405020304" pitchFamily="18" charset="0"/>
              </a:rPr>
              <a:t>意为“自愿做某事”。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7" y="1184055"/>
            <a:ext cx="84455" cy="414020"/>
          </a:xfrm>
          <a:prstGeom prst="rect">
            <a:avLst/>
          </a:prstGeom>
          <a:noFill/>
          <a:ln w="9525">
            <a:noFill/>
          </a:ln>
        </p:spPr>
      </p:pic>
      <p:sp>
        <p:nvSpPr>
          <p:cNvPr id="6" name="TextBox 5"/>
          <p:cNvSpPr txBox="1"/>
          <p:nvPr/>
        </p:nvSpPr>
        <p:spPr>
          <a:xfrm>
            <a:off x="808190" y="1037251"/>
            <a:ext cx="10086535" cy="800219"/>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Ⅱ.</a:t>
            </a:r>
            <a:r>
              <a:rPr lang="zh-CN" altLang="en-US" sz="3100" b="1" dirty="0">
                <a:latin typeface="Times New Roman" panose="02020603050405020304" pitchFamily="18" charset="0"/>
                <a:cs typeface="Times New Roman" panose="02020603050405020304" pitchFamily="18" charset="0"/>
              </a:rPr>
              <a:t>补全对话</a:t>
            </a:r>
          </a:p>
        </p:txBody>
      </p:sp>
      <p:sp>
        <p:nvSpPr>
          <p:cNvPr id="12" name="TextBox 11"/>
          <p:cNvSpPr txBox="1"/>
          <p:nvPr/>
        </p:nvSpPr>
        <p:spPr>
          <a:xfrm>
            <a:off x="438916" y="1729913"/>
            <a:ext cx="11315155" cy="5101395"/>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Wang Lin</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Now we need to come up with a plan to tell people about the City Park </a:t>
            </a:r>
            <a:r>
              <a:rPr lang="en-US" altLang="zh-CN" sz="3100" b="1" dirty="0" err="1">
                <a:latin typeface="Times New Roman" panose="02020603050405020304" pitchFamily="18" charset="0"/>
                <a:cs typeface="Times New Roman" panose="02020603050405020304" pitchFamily="18" charset="0"/>
              </a:rPr>
              <a:t>Clean­Up</a:t>
            </a:r>
            <a:r>
              <a:rPr lang="en-US" altLang="zh-CN" sz="3100" b="1" dirty="0">
                <a:latin typeface="Times New Roman" panose="02020603050405020304" pitchFamily="18" charset="0"/>
                <a:cs typeface="Times New Roman" panose="02020603050405020304" pitchFamily="18" charset="0"/>
              </a:rPr>
              <a:t> Day.</a:t>
            </a:r>
          </a:p>
          <a:p>
            <a:pPr>
              <a:lnSpc>
                <a:spcPct val="150000"/>
              </a:lnSpc>
            </a:pPr>
            <a:r>
              <a:rPr lang="en-US" altLang="zh-CN" sz="3100" b="1" dirty="0">
                <a:latin typeface="Times New Roman" panose="02020603050405020304" pitchFamily="18" charset="0"/>
                <a:cs typeface="Times New Roman" panose="02020603050405020304" pitchFamily="18" charset="0"/>
              </a:rPr>
              <a:t>Li Na</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1.________ Let's have lunch first.</a:t>
            </a:r>
          </a:p>
          <a:p>
            <a:pPr>
              <a:lnSpc>
                <a:spcPct val="150000"/>
              </a:lnSpc>
            </a:pPr>
            <a:r>
              <a:rPr lang="en-US" altLang="zh-CN" sz="3100" b="1" dirty="0">
                <a:latin typeface="Times New Roman" panose="02020603050405020304" pitchFamily="18" charset="0"/>
                <a:cs typeface="Times New Roman" panose="02020603050405020304" pitchFamily="18" charset="0"/>
              </a:rPr>
              <a:t>Li Ling</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2.________ </a:t>
            </a:r>
            <a:r>
              <a:rPr lang="en-US" altLang="zh-CN" sz="3100" b="1" dirty="0" err="1">
                <a:latin typeface="Times New Roman" panose="02020603050405020304" pitchFamily="18" charset="0"/>
                <a:cs typeface="Times New Roman" panose="02020603050405020304" pitchFamily="18" charset="0"/>
              </a:rPr>
              <a:t>Clean­Up</a:t>
            </a:r>
            <a:r>
              <a:rPr lang="en-US" altLang="zh-CN" sz="3100" b="1" dirty="0">
                <a:latin typeface="Times New Roman" panose="02020603050405020304" pitchFamily="18" charset="0"/>
                <a:cs typeface="Times New Roman" panose="02020603050405020304" pitchFamily="18" charset="0"/>
              </a:rPr>
              <a:t> Day is only two weeks from now.</a:t>
            </a:r>
          </a:p>
          <a:p>
            <a:pPr>
              <a:lnSpc>
                <a:spcPct val="150000"/>
              </a:lnSpc>
            </a:pPr>
            <a:r>
              <a:rPr lang="en-US" altLang="zh-CN" sz="3100" b="1" dirty="0">
                <a:latin typeface="Times New Roman" panose="02020603050405020304" pitchFamily="18" charset="0"/>
                <a:cs typeface="Times New Roman" panose="02020603050405020304" pitchFamily="18" charset="0"/>
              </a:rPr>
              <a:t>Zhang </a:t>
            </a:r>
            <a:r>
              <a:rPr lang="en-US" altLang="zh-CN" sz="3100" b="1" dirty="0" err="1">
                <a:latin typeface="Times New Roman" panose="02020603050405020304" pitchFamily="18" charset="0"/>
                <a:cs typeface="Times New Roman" panose="02020603050405020304" pitchFamily="18" charset="0"/>
              </a:rPr>
              <a:t>Hu</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You're right, Li Ling. As we talk, I'll write down all our ideas. 3.________</a:t>
            </a:r>
          </a:p>
          <a:p>
            <a:pPr>
              <a:lnSpc>
                <a:spcPct val="150000"/>
              </a:lnSpc>
            </a:pPr>
            <a:r>
              <a:rPr lang="en-US" altLang="zh-CN" sz="3100" b="1" dirty="0">
                <a:latin typeface="Times New Roman" panose="02020603050405020304" pitchFamily="18" charset="0"/>
                <a:cs typeface="Times New Roman" panose="02020603050405020304" pitchFamily="18" charset="0"/>
              </a:rPr>
              <a:t>Li Na</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Um…well…we could put up signs.</a:t>
            </a:r>
          </a:p>
        </p:txBody>
      </p:sp>
      <p:sp>
        <p:nvSpPr>
          <p:cNvPr id="13" name="矩形 12"/>
          <p:cNvSpPr/>
          <p:nvPr/>
        </p:nvSpPr>
        <p:spPr>
          <a:xfrm>
            <a:off x="2613318" y="3310128"/>
            <a:ext cx="407484" cy="476731"/>
          </a:xfrm>
          <a:prstGeom prst="rect">
            <a:avLst/>
          </a:prstGeom>
        </p:spPr>
        <p:txBody>
          <a:bodyPr wrap="squar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2850802" y="3964852"/>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2390554" y="5351692"/>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79831" y="1853905"/>
            <a:ext cx="11315155" cy="3670233"/>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Zhang </a:t>
            </a:r>
            <a:r>
              <a:rPr lang="en-US" altLang="zh-CN" sz="3100" b="1" dirty="0" err="1">
                <a:latin typeface="Times New Roman" panose="02020603050405020304" pitchFamily="18" charset="0"/>
                <a:cs typeface="Times New Roman" panose="02020603050405020304" pitchFamily="18" charset="0"/>
              </a:rPr>
              <a:t>Hu</a:t>
            </a:r>
            <a:r>
              <a:rPr lang="en-US" altLang="zh-CN" sz="3100" b="1" dirty="0">
                <a:latin typeface="Times New Roman" panose="02020603050405020304" pitchFamily="18" charset="0"/>
                <a:cs typeface="Times New Roman" panose="02020603050405020304" pitchFamily="18" charset="0"/>
              </a:rPr>
              <a:t>: 4.________</a:t>
            </a:r>
          </a:p>
          <a:p>
            <a:pPr>
              <a:lnSpc>
                <a:spcPct val="150000"/>
              </a:lnSpc>
            </a:pPr>
            <a:r>
              <a:rPr lang="en-US" altLang="zh-CN" sz="3100" b="1" dirty="0">
                <a:latin typeface="Times New Roman" panose="02020603050405020304" pitchFamily="18" charset="0"/>
                <a:cs typeface="Times New Roman" panose="02020603050405020304" pitchFamily="18" charset="0"/>
              </a:rPr>
              <a:t>Li Ling</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I'll hand out advertisements after school.</a:t>
            </a:r>
          </a:p>
          <a:p>
            <a:pPr>
              <a:lnSpc>
                <a:spcPct val="150000"/>
              </a:lnSpc>
            </a:pPr>
            <a:r>
              <a:rPr lang="en-US" altLang="zh-CN" sz="3100" b="1" dirty="0">
                <a:latin typeface="Times New Roman" panose="02020603050405020304" pitchFamily="18" charset="0"/>
                <a:cs typeface="Times New Roman" panose="02020603050405020304" pitchFamily="18" charset="0"/>
              </a:rPr>
              <a:t>Wang Lin</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OK. Great! 5.________</a:t>
            </a:r>
          </a:p>
          <a:p>
            <a:pPr>
              <a:lnSpc>
                <a:spcPct val="150000"/>
              </a:lnSpc>
            </a:pPr>
            <a:r>
              <a:rPr lang="en-US" altLang="zh-CN" sz="3100" b="1" dirty="0">
                <a:latin typeface="Times New Roman" panose="02020603050405020304" pitchFamily="18" charset="0"/>
                <a:cs typeface="Times New Roman" panose="02020603050405020304" pitchFamily="18" charset="0"/>
              </a:rPr>
              <a:t>Zhang </a:t>
            </a:r>
            <a:r>
              <a:rPr lang="en-US" altLang="zh-CN" sz="3100" b="1" dirty="0" err="1">
                <a:latin typeface="Times New Roman" panose="02020603050405020304" pitchFamily="18" charset="0"/>
                <a:cs typeface="Times New Roman" panose="02020603050405020304" pitchFamily="18" charset="0"/>
              </a:rPr>
              <a:t>Hu</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Hey, we're coming up with a lot of good ideas, aren't we?</a:t>
            </a:r>
          </a:p>
        </p:txBody>
      </p:sp>
      <p:sp>
        <p:nvSpPr>
          <p:cNvPr id="13" name="矩形 12"/>
          <p:cNvSpPr/>
          <p:nvPr/>
        </p:nvSpPr>
        <p:spPr>
          <a:xfrm>
            <a:off x="3275249" y="2095560"/>
            <a:ext cx="389851" cy="461665"/>
          </a:xfrm>
          <a:prstGeom prst="rect">
            <a:avLst/>
          </a:prstGeom>
        </p:spPr>
        <p:txBody>
          <a:bodyPr wrap="non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5393609" y="3482400"/>
            <a:ext cx="389851"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nvGraphicFramePr>
        <p:xfrm>
          <a:off x="515475" y="1697168"/>
          <a:ext cx="11006896" cy="3634740"/>
        </p:xfrm>
        <a:graphic>
          <a:graphicData uri="http://schemas.openxmlformats.org/drawingml/2006/table">
            <a:tbl>
              <a:tblPr/>
              <a:tblGrid>
                <a:gridCol w="11006896">
                  <a:extLst>
                    <a:ext uri="{9D8B030D-6E8A-4147-A177-3AD203B41FA5}">
                      <a16:colId xmlns:a16="http://schemas.microsoft.com/office/drawing/2014/main" val="20000"/>
                    </a:ext>
                  </a:extLst>
                </a:gridCol>
              </a:tblGrid>
              <a:tr h="3596640">
                <a:tc>
                  <a:txBody>
                    <a:bodyPr/>
                    <a:lstStyle/>
                    <a:p>
                      <a:pPr>
                        <a:lnSpc>
                          <a:spcPct val="150000"/>
                        </a:lnSpc>
                      </a:pPr>
                      <a:r>
                        <a:rPr lang="en-US" altLang="zh-CN" sz="3100" b="1" dirty="0" smtClean="0">
                          <a:latin typeface="Times New Roman" panose="02020603050405020304" pitchFamily="18" charset="0"/>
                          <a:cs typeface="Times New Roman" panose="02020603050405020304" pitchFamily="18" charset="0"/>
                        </a:rPr>
                        <a:t>A</a:t>
                      </a:r>
                      <a:r>
                        <a:rPr lang="zh-CN" altLang="en-US" sz="3100" b="1" dirty="0" smtClean="0">
                          <a:latin typeface="Times New Roman" panose="02020603050405020304" pitchFamily="18" charset="0"/>
                          <a:cs typeface="Times New Roman" panose="02020603050405020304" pitchFamily="18" charset="0"/>
                        </a:rPr>
                        <a:t>．</a:t>
                      </a:r>
                      <a:r>
                        <a:rPr lang="en-US" altLang="zh-CN" sz="3100" b="1" dirty="0" smtClean="0">
                          <a:latin typeface="Times New Roman" panose="02020603050405020304" pitchFamily="18" charset="0"/>
                          <a:cs typeface="Times New Roman" panose="02020603050405020304" pitchFamily="18" charset="0"/>
                        </a:rPr>
                        <a:t>No, we can't put off making a plan.</a:t>
                      </a:r>
                    </a:p>
                    <a:p>
                      <a:pPr>
                        <a:lnSpc>
                          <a:spcPct val="150000"/>
                        </a:lnSpc>
                      </a:pPr>
                      <a:r>
                        <a:rPr lang="en-US" altLang="zh-CN" sz="3100" b="1" dirty="0" smtClean="0">
                          <a:latin typeface="Times New Roman" panose="02020603050405020304" pitchFamily="18" charset="0"/>
                          <a:cs typeface="Times New Roman" panose="02020603050405020304" pitchFamily="18" charset="0"/>
                        </a:rPr>
                        <a:t>B</a:t>
                      </a:r>
                      <a:r>
                        <a:rPr lang="zh-CN" altLang="en-US" sz="3100" b="1" dirty="0" smtClean="0">
                          <a:latin typeface="Times New Roman" panose="02020603050405020304" pitchFamily="18" charset="0"/>
                          <a:cs typeface="Times New Roman" panose="02020603050405020304" pitchFamily="18" charset="0"/>
                        </a:rPr>
                        <a:t>．</a:t>
                      </a:r>
                      <a:r>
                        <a:rPr lang="en-US" altLang="zh-CN" sz="3100" b="1" dirty="0" smtClean="0">
                          <a:latin typeface="Times New Roman" panose="02020603050405020304" pitchFamily="18" charset="0"/>
                          <a:cs typeface="Times New Roman" panose="02020603050405020304" pitchFamily="18" charset="0"/>
                        </a:rPr>
                        <a:t>That's a good idea.</a:t>
                      </a:r>
                    </a:p>
                    <a:p>
                      <a:pPr>
                        <a:lnSpc>
                          <a:spcPct val="150000"/>
                        </a:lnSpc>
                      </a:pPr>
                      <a:r>
                        <a:rPr lang="en-US" altLang="zh-CN" sz="3100" b="1" dirty="0" smtClean="0">
                          <a:latin typeface="Times New Roman" panose="02020603050405020304" pitchFamily="18" charset="0"/>
                          <a:cs typeface="Times New Roman" panose="02020603050405020304" pitchFamily="18" charset="0"/>
                        </a:rPr>
                        <a:t>C</a:t>
                      </a:r>
                      <a:r>
                        <a:rPr lang="zh-CN" altLang="en-US" sz="3100" b="1" dirty="0" smtClean="0">
                          <a:latin typeface="Times New Roman" panose="02020603050405020304" pitchFamily="18" charset="0"/>
                          <a:cs typeface="Times New Roman" panose="02020603050405020304" pitchFamily="18" charset="0"/>
                        </a:rPr>
                        <a:t>．</a:t>
                      </a:r>
                      <a:r>
                        <a:rPr lang="en-US" altLang="zh-CN" sz="3100" b="1" dirty="0" smtClean="0">
                          <a:latin typeface="Times New Roman" panose="02020603050405020304" pitchFamily="18" charset="0"/>
                          <a:cs typeface="Times New Roman" panose="02020603050405020304" pitchFamily="18" charset="0"/>
                        </a:rPr>
                        <a:t>Then we can decide which idea is the best.</a:t>
                      </a:r>
                    </a:p>
                    <a:p>
                      <a:pPr>
                        <a:lnSpc>
                          <a:spcPct val="150000"/>
                        </a:lnSpc>
                      </a:pPr>
                      <a:r>
                        <a:rPr lang="en-US" altLang="zh-CN" sz="3100" b="1" dirty="0" smtClean="0">
                          <a:latin typeface="Times New Roman" panose="02020603050405020304" pitchFamily="18" charset="0"/>
                          <a:cs typeface="Times New Roman" panose="02020603050405020304" pitchFamily="18" charset="0"/>
                        </a:rPr>
                        <a:t>D</a:t>
                      </a:r>
                      <a:r>
                        <a:rPr lang="zh-CN" altLang="en-US" sz="3100" b="1" dirty="0" smtClean="0">
                          <a:latin typeface="Times New Roman" panose="02020603050405020304" pitchFamily="18" charset="0"/>
                          <a:cs typeface="Times New Roman" panose="02020603050405020304" pitchFamily="18" charset="0"/>
                        </a:rPr>
                        <a:t>．</a:t>
                      </a:r>
                      <a:r>
                        <a:rPr lang="en-US" altLang="zh-CN" sz="3100" b="1" dirty="0" smtClean="0">
                          <a:latin typeface="Times New Roman" panose="02020603050405020304" pitchFamily="18" charset="0"/>
                          <a:cs typeface="Times New Roman" panose="02020603050405020304" pitchFamily="18" charset="0"/>
                        </a:rPr>
                        <a:t>But I'm hungry.</a:t>
                      </a:r>
                    </a:p>
                    <a:p>
                      <a:pPr>
                        <a:lnSpc>
                          <a:spcPct val="150000"/>
                        </a:lnSpc>
                      </a:pPr>
                      <a:r>
                        <a:rPr lang="en-US" altLang="zh-CN" sz="3100" b="1" dirty="0" smtClean="0">
                          <a:latin typeface="Times New Roman" panose="02020603050405020304" pitchFamily="18" charset="0"/>
                          <a:cs typeface="Times New Roman" panose="02020603050405020304" pitchFamily="18" charset="0"/>
                        </a:rPr>
                        <a:t>E</a:t>
                      </a:r>
                      <a:r>
                        <a:rPr lang="zh-CN" altLang="en-US" sz="3100" b="1" dirty="0" smtClean="0">
                          <a:latin typeface="Times New Roman" panose="02020603050405020304" pitchFamily="18" charset="0"/>
                          <a:cs typeface="Times New Roman" panose="02020603050405020304" pitchFamily="18" charset="0"/>
                        </a:rPr>
                        <a:t>．</a:t>
                      </a:r>
                      <a:r>
                        <a:rPr lang="en-US" altLang="zh-CN" sz="3100" b="1" dirty="0" smtClean="0">
                          <a:latin typeface="Times New Roman" panose="02020603050405020304" pitchFamily="18" charset="0"/>
                          <a:cs typeface="Times New Roman" panose="02020603050405020304" pitchFamily="18" charset="0"/>
                        </a:rPr>
                        <a:t>And we could each call up ten people and ask them to come.</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7" y="1184055"/>
            <a:ext cx="84455" cy="414020"/>
          </a:xfrm>
          <a:prstGeom prst="rect">
            <a:avLst/>
          </a:prstGeom>
          <a:noFill/>
          <a:ln w="9525">
            <a:noFill/>
          </a:ln>
        </p:spPr>
      </p:pic>
      <p:sp>
        <p:nvSpPr>
          <p:cNvPr id="6" name="TextBox 5"/>
          <p:cNvSpPr txBox="1"/>
          <p:nvPr/>
        </p:nvSpPr>
        <p:spPr>
          <a:xfrm>
            <a:off x="780758" y="1009820"/>
            <a:ext cx="10086535" cy="800219"/>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Ⅲ.</a:t>
            </a:r>
            <a:r>
              <a:rPr lang="zh-CN" altLang="en-US" sz="3100" b="1" dirty="0">
                <a:latin typeface="Times New Roman" panose="02020603050405020304" pitchFamily="18" charset="0"/>
                <a:cs typeface="Times New Roman" panose="02020603050405020304" pitchFamily="18" charset="0"/>
              </a:rPr>
              <a:t>完形填空</a:t>
            </a:r>
          </a:p>
        </p:txBody>
      </p:sp>
      <p:sp>
        <p:nvSpPr>
          <p:cNvPr id="12" name="TextBox 11"/>
          <p:cNvSpPr txBox="1"/>
          <p:nvPr/>
        </p:nvSpPr>
        <p:spPr>
          <a:xfrm>
            <a:off x="464800" y="1686494"/>
            <a:ext cx="11315155" cy="5101395"/>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        When Jack met Charles on the street, Charles was asking for money to help save his dog Big. Big was very __1__. Doctors told Charles that he could let Big die, __2__ he had to pay $2</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000 for </a:t>
            </a:r>
            <a:r>
              <a:rPr lang="en-US" altLang="zh-CN" sz="3100" b="1" dirty="0" err="1">
                <a:latin typeface="Times New Roman" panose="02020603050405020304" pitchFamily="18" charset="0"/>
                <a:cs typeface="Times New Roman" panose="02020603050405020304" pitchFamily="18" charset="0"/>
              </a:rPr>
              <a:t>Big's</a:t>
            </a:r>
            <a:r>
              <a:rPr lang="en-US" altLang="zh-CN" sz="3100" b="1" dirty="0">
                <a:latin typeface="Times New Roman" panose="02020603050405020304" pitchFamily="18" charset="0"/>
                <a:cs typeface="Times New Roman" panose="02020603050405020304" pitchFamily="18" charset="0"/>
              </a:rPr>
              <a:t> operation(</a:t>
            </a:r>
            <a:r>
              <a:rPr lang="zh-CN" altLang="en-US" sz="3100" b="1" dirty="0">
                <a:latin typeface="Times New Roman" panose="02020603050405020304" pitchFamily="18" charset="0"/>
                <a:cs typeface="Times New Roman" panose="02020603050405020304" pitchFamily="18" charset="0"/>
              </a:rPr>
              <a:t>手术</a:t>
            </a:r>
            <a:r>
              <a:rPr lang="en-US" altLang="zh-CN" sz="3100" b="1" dirty="0">
                <a:latin typeface="Times New Roman" panose="02020603050405020304" pitchFamily="18" charset="0"/>
                <a:cs typeface="Times New Roman" panose="02020603050405020304" pitchFamily="18" charset="0"/>
              </a:rPr>
              <a:t>). Charles couldn't lose Big. Big is __3__ to him, but he __4__ afford(</a:t>
            </a:r>
            <a:r>
              <a:rPr lang="zh-CN" altLang="en-US" sz="3100" b="1" dirty="0">
                <a:latin typeface="Times New Roman" panose="02020603050405020304" pitchFamily="18" charset="0"/>
                <a:cs typeface="Times New Roman" panose="02020603050405020304" pitchFamily="18" charset="0"/>
              </a:rPr>
              <a:t>负担得起</a:t>
            </a:r>
            <a:r>
              <a:rPr lang="en-US" altLang="zh-CN" sz="3100" b="1" dirty="0">
                <a:latin typeface="Times New Roman" panose="02020603050405020304" pitchFamily="18" charset="0"/>
                <a:cs typeface="Times New Roman" panose="02020603050405020304" pitchFamily="18" charset="0"/>
              </a:rPr>
              <a:t>) the oper­ation. Charles, however, was not ready to __5__ Big, and he wanted to do something to save </a:t>
            </a:r>
            <a:r>
              <a:rPr lang="en-US" altLang="zh-CN" sz="3100" b="1" dirty="0" err="1">
                <a:latin typeface="Times New Roman" panose="02020603050405020304" pitchFamily="18" charset="0"/>
                <a:cs typeface="Times New Roman" panose="02020603050405020304" pitchFamily="18" charset="0"/>
              </a:rPr>
              <a:t>Big's</a:t>
            </a:r>
            <a:r>
              <a:rPr lang="en-US" altLang="zh-CN" sz="3100" b="1" dirty="0">
                <a:latin typeface="Times New Roman" panose="02020603050405020304" pitchFamily="18" charset="0"/>
                <a:cs typeface="Times New Roman" panose="02020603050405020304" pitchFamily="18" charset="0"/>
              </a:rPr>
              <a:t> 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551" y="1355321"/>
            <a:ext cx="11315155" cy="5101395"/>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        Jack is a __6__ for an animal charity. He sent the story and a photo of Charles and Big on the Internet, and he asked people to __7__ money for Big. __8__ a short time, dog lovers collected enough money. And Big __9__ had the operation. The doctor said Big would get well in several weeks. Everyone was excited to hear the __10__</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especially(</a:t>
            </a:r>
            <a:r>
              <a:rPr lang="zh-CN" altLang="en-US" sz="3100" b="1" dirty="0">
                <a:latin typeface="Times New Roman" panose="02020603050405020304" pitchFamily="18" charset="0"/>
                <a:cs typeface="Times New Roman" panose="02020603050405020304" pitchFamily="18" charset="0"/>
              </a:rPr>
              <a:t>尤其是</a:t>
            </a:r>
            <a:r>
              <a:rPr lang="en-US" altLang="zh-CN" sz="3100" b="1" dirty="0">
                <a:latin typeface="Times New Roman" panose="02020603050405020304" pitchFamily="18" charset="0"/>
                <a:cs typeface="Times New Roman" panose="02020603050405020304" pitchFamily="18" charset="0"/>
              </a:rPr>
              <a:t>) Charles. He said he would take good care of Big and he wanted to be a volunteer, too.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05130" y="1045783"/>
            <a:ext cx="11628375" cy="5816975"/>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)1.A.sick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strong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clever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good</a:t>
            </a:r>
          </a:p>
          <a:p>
            <a:pPr algn="just">
              <a:lnSpc>
                <a:spcPct val="150000"/>
              </a:lnSpc>
            </a:pPr>
            <a:endParaRPr lang="en-US" altLang="zh-CN" sz="3100" b="1" dirty="0">
              <a:latin typeface="Times New Roman" panose="02020603050405020304" pitchFamily="18" charset="0"/>
              <a:cs typeface="Times New Roman" panose="02020603050405020304" pitchFamily="18" charset="0"/>
            </a:endParaRPr>
          </a:p>
          <a:p>
            <a:pPr algn="just">
              <a:lnSpc>
                <a:spcPct val="150000"/>
              </a:lnSpc>
            </a:pPr>
            <a:endParaRPr lang="en-US" altLang="zh-CN" sz="3100" b="1" dirty="0">
              <a:latin typeface="Times New Roman" panose="02020603050405020304" pitchFamily="18" charset="0"/>
              <a:cs typeface="Times New Roman" panose="02020603050405020304" pitchFamily="18" charset="0"/>
            </a:endParaRP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)2.A.if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or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so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because</a:t>
            </a: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)3.A.nothing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anything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everything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something</a:t>
            </a:r>
          </a:p>
          <a:p>
            <a:pPr algn="just">
              <a:lnSpc>
                <a:spcPct val="150000"/>
              </a:lnSpc>
            </a:pPr>
            <a:endParaRPr lang="en-US" altLang="zh-CN" sz="3100" b="1" dirty="0">
              <a:latin typeface="Times New Roman" panose="02020603050405020304" pitchFamily="18" charset="0"/>
              <a:cs typeface="Times New Roman" panose="02020603050405020304" pitchFamily="18" charset="0"/>
            </a:endParaRP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)4.A.needn't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mustn't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couldn't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shouldn't</a:t>
            </a:r>
          </a:p>
          <a:p>
            <a:pPr algn="just">
              <a:lnSpc>
                <a:spcPct val="150000"/>
              </a:lnSpc>
            </a:pPr>
            <a:endParaRPr lang="en-US" altLang="zh-CN" sz="3100" b="1" dirty="0">
              <a:latin typeface="Times New Roman" panose="02020603050405020304" pitchFamily="18" charset="0"/>
              <a:cs typeface="Times New Roman" panose="02020603050405020304" pitchFamily="18" charset="0"/>
            </a:endParaRPr>
          </a:p>
        </p:txBody>
      </p:sp>
      <p:sp>
        <p:nvSpPr>
          <p:cNvPr id="13" name="矩形 12"/>
          <p:cNvSpPr/>
          <p:nvPr/>
        </p:nvSpPr>
        <p:spPr>
          <a:xfrm>
            <a:off x="851783" y="1280452"/>
            <a:ext cx="407484" cy="461665"/>
          </a:xfrm>
          <a:prstGeom prst="rect">
            <a:avLst/>
          </a:prstGeom>
        </p:spPr>
        <p:txBody>
          <a:bodyPr wrap="non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807660" y="3267697"/>
            <a:ext cx="389851"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868621" y="3996169"/>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896053" y="5431777"/>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352689" y="1757894"/>
            <a:ext cx="11046476" cy="1338826"/>
          </a:xfrm>
          <a:prstGeom prst="rect">
            <a:avLst/>
          </a:prstGeom>
          <a:noFill/>
        </p:spPr>
        <p:txBody>
          <a:bodyPr wrap="square" lIns="91438" tIns="45719" rIns="91438" bIns="45719" rtlCol="0">
            <a:spAutoFit/>
          </a:bodyPr>
          <a:lstStyle/>
          <a:p>
            <a:pPr algn="just">
              <a:lnSpc>
                <a:spcPct val="150000"/>
              </a:lnSpc>
            </a:pP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latin typeface="仿宋" panose="02010609060101010101" charset="-122"/>
                <a:ea typeface="仿宋" panose="02010609060101010101" charset="-122"/>
                <a:cs typeface="Times New Roman" panose="02020603050405020304" pitchFamily="18" charset="0"/>
              </a:rPr>
              <a:t>根据上文“</a:t>
            </a:r>
            <a:r>
              <a:rPr lang="en-US" altLang="zh-CN" sz="2700" b="1" dirty="0">
                <a:latin typeface="仿宋" panose="02010609060101010101" charset="-122"/>
                <a:ea typeface="仿宋" panose="02010609060101010101" charset="-122"/>
                <a:cs typeface="Times New Roman" panose="02020603050405020304" pitchFamily="18" charset="0"/>
              </a:rPr>
              <a:t>Charles was asking for money to help save his dog Big”</a:t>
            </a:r>
            <a:r>
              <a:rPr lang="zh-CN" altLang="en-US" sz="2700" b="1" dirty="0">
                <a:latin typeface="仿宋" panose="02010609060101010101" charset="-122"/>
                <a:ea typeface="仿宋" panose="02010609060101010101" charset="-122"/>
                <a:cs typeface="Times New Roman" panose="02020603050405020304" pitchFamily="18" charset="0"/>
              </a:rPr>
              <a:t>可知</a:t>
            </a:r>
            <a:r>
              <a:rPr lang="en-US" altLang="zh-CN" sz="2700" b="1" dirty="0">
                <a:latin typeface="仿宋" panose="02010609060101010101" charset="-122"/>
                <a:ea typeface="仿宋" panose="02010609060101010101" charset="-122"/>
                <a:cs typeface="Times New Roman" panose="02020603050405020304" pitchFamily="18" charset="0"/>
              </a:rPr>
              <a:t>Big</a:t>
            </a:r>
            <a:r>
              <a:rPr lang="zh-CN" altLang="en-US" sz="2700" b="1" dirty="0">
                <a:latin typeface="仿宋" panose="02010609060101010101" charset="-122"/>
                <a:ea typeface="仿宋" panose="02010609060101010101" charset="-122"/>
                <a:cs typeface="Times New Roman" panose="02020603050405020304" pitchFamily="18" charset="0"/>
              </a:rPr>
              <a:t>生病了，故选</a:t>
            </a:r>
            <a:r>
              <a:rPr lang="en-US" altLang="zh-CN" sz="2700" b="1" dirty="0">
                <a:latin typeface="仿宋" panose="02010609060101010101" charset="-122"/>
                <a:ea typeface="仿宋" panose="02010609060101010101" charset="-122"/>
                <a:cs typeface="Times New Roman" panose="02020603050405020304" pitchFamily="18" charset="0"/>
              </a:rPr>
              <a:t>A</a:t>
            </a:r>
            <a:r>
              <a:rPr lang="zh-CN" altLang="en-US" sz="2700" b="1" dirty="0">
                <a:latin typeface="仿宋" panose="02010609060101010101" charset="-122"/>
                <a:ea typeface="仿宋" panose="02010609060101010101" charset="-122"/>
                <a:cs typeface="Times New Roman" panose="02020603050405020304" pitchFamily="18" charset="0"/>
              </a:rPr>
              <a:t>。</a:t>
            </a:r>
          </a:p>
        </p:txBody>
      </p:sp>
      <p:sp>
        <p:nvSpPr>
          <p:cNvPr id="11" name="TextBox 10"/>
          <p:cNvSpPr txBox="1"/>
          <p:nvPr/>
        </p:nvSpPr>
        <p:spPr>
          <a:xfrm>
            <a:off x="462417" y="4473662"/>
            <a:ext cx="11046476" cy="715578"/>
          </a:xfrm>
          <a:prstGeom prst="rect">
            <a:avLst/>
          </a:prstGeom>
          <a:noFill/>
        </p:spPr>
        <p:txBody>
          <a:bodyPr wrap="square" lIns="91438" tIns="45719" rIns="91438" bIns="45719" rtlCol="0">
            <a:spAutoFit/>
          </a:bodyPr>
          <a:lstStyle/>
          <a:p>
            <a:pPr algn="just">
              <a:lnSpc>
                <a:spcPct val="150000"/>
              </a:lnSpc>
            </a:pP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latin typeface="仿宋" panose="02010609060101010101" charset="-122"/>
                <a:ea typeface="仿宋" panose="02010609060101010101" charset="-122"/>
                <a:cs typeface="Times New Roman" panose="02020603050405020304" pitchFamily="18" charset="0"/>
              </a:rPr>
              <a:t>根据上文“</a:t>
            </a:r>
            <a:r>
              <a:rPr lang="en-US" altLang="zh-CN" sz="2700" b="1" dirty="0">
                <a:latin typeface="仿宋" panose="02010609060101010101" charset="-122"/>
                <a:ea typeface="仿宋" panose="02010609060101010101" charset="-122"/>
                <a:cs typeface="Times New Roman" panose="02020603050405020304" pitchFamily="18" charset="0"/>
              </a:rPr>
              <a:t>Charles</a:t>
            </a:r>
            <a:r>
              <a:rPr lang="zh-CN" altLang="en-US" sz="2700" b="1" dirty="0">
                <a:latin typeface="仿宋" panose="02010609060101010101" charset="-122"/>
                <a:ea typeface="仿宋" panose="02010609060101010101" charset="-122"/>
                <a:cs typeface="Times New Roman" panose="02020603050405020304" pitchFamily="18" charset="0"/>
              </a:rPr>
              <a:t>不能失去</a:t>
            </a:r>
            <a:r>
              <a:rPr lang="en-US" altLang="zh-CN" sz="2700" b="1" dirty="0">
                <a:latin typeface="仿宋" panose="02010609060101010101" charset="-122"/>
                <a:ea typeface="仿宋" panose="02010609060101010101" charset="-122"/>
                <a:cs typeface="Times New Roman" panose="02020603050405020304" pitchFamily="18" charset="0"/>
              </a:rPr>
              <a:t>Big”</a:t>
            </a:r>
            <a:r>
              <a:rPr lang="zh-CN" altLang="en-US" sz="2700" b="1" dirty="0">
                <a:latin typeface="仿宋" panose="02010609060101010101" charset="-122"/>
                <a:ea typeface="仿宋" panose="02010609060101010101" charset="-122"/>
                <a:cs typeface="Times New Roman" panose="02020603050405020304" pitchFamily="18" charset="0"/>
              </a:rPr>
              <a:t>可知选</a:t>
            </a:r>
            <a:r>
              <a:rPr lang="en-US" altLang="zh-CN" sz="2700" b="1" dirty="0">
                <a:latin typeface="仿宋" panose="02010609060101010101" charset="-122"/>
                <a:ea typeface="仿宋" panose="02010609060101010101" charset="-122"/>
                <a:cs typeface="Times New Roman" panose="02020603050405020304" pitchFamily="18" charset="0"/>
              </a:rPr>
              <a:t>C</a:t>
            </a:r>
            <a:r>
              <a:rPr lang="zh-CN" altLang="en-US" sz="2700" b="1" dirty="0">
                <a:latin typeface="仿宋" panose="02010609060101010101" charset="-122"/>
                <a:ea typeface="仿宋" panose="02010609060101010101" charset="-122"/>
                <a:cs typeface="Times New Roman" panose="02020603050405020304" pitchFamily="18" charset="0"/>
              </a:rPr>
              <a:t>。</a:t>
            </a:r>
          </a:p>
        </p:txBody>
      </p:sp>
      <p:sp>
        <p:nvSpPr>
          <p:cNvPr id="15" name="TextBox 14"/>
          <p:cNvSpPr txBox="1"/>
          <p:nvPr/>
        </p:nvSpPr>
        <p:spPr>
          <a:xfrm>
            <a:off x="471561" y="5964134"/>
            <a:ext cx="11046476" cy="715578"/>
          </a:xfrm>
          <a:prstGeom prst="rect">
            <a:avLst/>
          </a:prstGeom>
          <a:noFill/>
        </p:spPr>
        <p:txBody>
          <a:bodyPr wrap="square" lIns="91438" tIns="45719" rIns="91438" bIns="45719" rtlCol="0">
            <a:spAutoFit/>
          </a:bodyPr>
          <a:lstStyle/>
          <a:p>
            <a:pPr algn="just">
              <a:lnSpc>
                <a:spcPct val="150000"/>
              </a:lnSpc>
            </a:pP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700" b="1" dirty="0">
                <a:latin typeface="仿宋" panose="02010609060101010101" charset="-122"/>
                <a:ea typeface="仿宋" panose="02010609060101010101" charset="-122"/>
                <a:cs typeface="Times New Roman" panose="02020603050405020304" pitchFamily="18" charset="0"/>
              </a:rPr>
              <a:t> afford </a:t>
            </a:r>
            <a:r>
              <a:rPr lang="zh-CN" altLang="en-US" sz="2700" b="1" dirty="0">
                <a:latin typeface="仿宋" panose="02010609060101010101" charset="-122"/>
                <a:ea typeface="仿宋" panose="02010609060101010101" charset="-122"/>
                <a:cs typeface="Times New Roman" panose="02020603050405020304" pitchFamily="18" charset="0"/>
              </a:rPr>
              <a:t>常与</a:t>
            </a:r>
            <a:r>
              <a:rPr lang="en-US" altLang="zh-CN" sz="2700" b="1" dirty="0">
                <a:latin typeface="仿宋" panose="02010609060101010101" charset="-122"/>
                <a:ea typeface="仿宋" panose="02010609060101010101" charset="-122"/>
                <a:cs typeface="Times New Roman" panose="02020603050405020304" pitchFamily="18" charset="0"/>
              </a:rPr>
              <a:t>can't, couldn't</a:t>
            </a:r>
            <a:r>
              <a:rPr lang="zh-CN" altLang="en-US" sz="2700" b="1" dirty="0">
                <a:latin typeface="仿宋" panose="02010609060101010101" charset="-122"/>
                <a:ea typeface="仿宋" panose="02010609060101010101" charset="-122"/>
                <a:cs typeface="Times New Roman" panose="02020603050405020304" pitchFamily="18" charset="0"/>
              </a:rPr>
              <a:t>连用，意为“负担不起”。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P spid="7" grpId="0"/>
      <p:bldP spid="9" grpId="0"/>
      <p:bldP spid="10" grpId="0"/>
      <p:bldP spid="11"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5714" y="954343"/>
            <a:ext cx="11315155" cy="5816975"/>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)5.A.give away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give up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give off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give out</a:t>
            </a: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)6.A.doctor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manager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volunteer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worker</a:t>
            </a: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)7.A.borrow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lend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raise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get</a:t>
            </a:r>
          </a:p>
          <a:p>
            <a:pPr algn="just">
              <a:lnSpc>
                <a:spcPct val="150000"/>
              </a:lnSpc>
            </a:pPr>
            <a:endParaRPr lang="en-US" altLang="zh-CN" sz="3100" b="1" dirty="0">
              <a:latin typeface="Times New Roman" panose="02020603050405020304" pitchFamily="18" charset="0"/>
              <a:cs typeface="Times New Roman" panose="02020603050405020304" pitchFamily="18" charset="0"/>
            </a:endParaRP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)8.A.At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In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Before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On</a:t>
            </a:r>
          </a:p>
          <a:p>
            <a:pPr algn="just">
              <a:lnSpc>
                <a:spcPct val="150000"/>
              </a:lnSpc>
            </a:pPr>
            <a:endParaRPr lang="en-US" altLang="zh-CN" sz="3100" b="1" dirty="0">
              <a:latin typeface="Times New Roman" panose="02020603050405020304" pitchFamily="18" charset="0"/>
              <a:cs typeface="Times New Roman" panose="02020603050405020304" pitchFamily="18" charset="0"/>
            </a:endParaRP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)9.A.soon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just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even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always</a:t>
            </a: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)10.A.advice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plan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idea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news</a:t>
            </a:r>
          </a:p>
        </p:txBody>
      </p:sp>
      <p:sp>
        <p:nvSpPr>
          <p:cNvPr id="13" name="矩形 12"/>
          <p:cNvSpPr/>
          <p:nvPr/>
        </p:nvSpPr>
        <p:spPr>
          <a:xfrm>
            <a:off x="924933" y="1234732"/>
            <a:ext cx="389851"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954274" y="1915770"/>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917389" y="2536177"/>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886908" y="3959593"/>
            <a:ext cx="389851"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905197" y="5285473"/>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874717" y="5995657"/>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508137" y="3092918"/>
            <a:ext cx="11046476" cy="715578"/>
          </a:xfrm>
          <a:prstGeom prst="rect">
            <a:avLst/>
          </a:prstGeom>
          <a:noFill/>
        </p:spPr>
        <p:txBody>
          <a:bodyPr wrap="square" lIns="91438" tIns="45719" rIns="91438" bIns="45719" rtlCol="0">
            <a:spAutoFit/>
          </a:bodyPr>
          <a:lstStyle/>
          <a:p>
            <a:pPr algn="just">
              <a:lnSpc>
                <a:spcPct val="150000"/>
              </a:lnSpc>
            </a:pP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700" b="1" dirty="0">
                <a:latin typeface="仿宋" panose="02010609060101010101" charset="-122"/>
                <a:ea typeface="仿宋" panose="02010609060101010101" charset="-122"/>
                <a:cs typeface="Times New Roman" panose="02020603050405020304" pitchFamily="18" charset="0"/>
              </a:rPr>
              <a:t> raise money</a:t>
            </a:r>
            <a:r>
              <a:rPr lang="zh-CN" altLang="en-US" sz="2700" b="1" dirty="0">
                <a:latin typeface="仿宋" panose="02010609060101010101" charset="-122"/>
                <a:ea typeface="仿宋" panose="02010609060101010101" charset="-122"/>
                <a:cs typeface="Times New Roman" panose="02020603050405020304" pitchFamily="18" charset="0"/>
              </a:rPr>
              <a:t>意为“筹钱”。</a:t>
            </a:r>
          </a:p>
        </p:txBody>
      </p:sp>
      <p:sp>
        <p:nvSpPr>
          <p:cNvPr id="15" name="TextBox 14"/>
          <p:cNvSpPr txBox="1"/>
          <p:nvPr/>
        </p:nvSpPr>
        <p:spPr>
          <a:xfrm>
            <a:off x="590433" y="4482806"/>
            <a:ext cx="11046476" cy="715578"/>
          </a:xfrm>
          <a:prstGeom prst="rect">
            <a:avLst/>
          </a:prstGeom>
          <a:noFill/>
        </p:spPr>
        <p:txBody>
          <a:bodyPr wrap="square" lIns="91438" tIns="45719" rIns="91438" bIns="45719" rtlCol="0">
            <a:spAutoFit/>
          </a:bodyPr>
          <a:lstStyle/>
          <a:p>
            <a:pPr algn="just">
              <a:lnSpc>
                <a:spcPct val="150000"/>
              </a:lnSpc>
            </a:pP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7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700" b="1" dirty="0">
                <a:latin typeface="仿宋" panose="02010609060101010101" charset="-122"/>
                <a:ea typeface="仿宋" panose="02010609060101010101" charset="-122"/>
                <a:cs typeface="Times New Roman" panose="02020603050405020304" pitchFamily="18" charset="0"/>
              </a:rPr>
              <a:t> </a:t>
            </a:r>
            <a:r>
              <a:rPr lang="zh-CN" altLang="en-US" sz="2700" b="1" dirty="0">
                <a:latin typeface="仿宋" panose="02010609060101010101" charset="-122"/>
                <a:ea typeface="仿宋" panose="02010609060101010101" charset="-122"/>
                <a:cs typeface="Times New Roman" panose="02020603050405020304" pitchFamily="18" charset="0"/>
              </a:rPr>
              <a:t>“</a:t>
            </a:r>
            <a:r>
              <a:rPr lang="en-US" altLang="zh-CN" sz="2700" b="1" dirty="0">
                <a:latin typeface="仿宋" panose="02010609060101010101" charset="-122"/>
                <a:ea typeface="仿宋" panose="02010609060101010101" charset="-122"/>
                <a:cs typeface="Times New Roman" panose="02020603050405020304" pitchFamily="18" charset="0"/>
              </a:rPr>
              <a:t>in</a:t>
            </a:r>
            <a:r>
              <a:rPr lang="zh-CN" altLang="en-US" sz="2700" b="1" dirty="0">
                <a:latin typeface="仿宋" panose="02010609060101010101" charset="-122"/>
                <a:ea typeface="仿宋" panose="02010609060101010101" charset="-122"/>
                <a:cs typeface="Times New Roman" panose="02020603050405020304" pitchFamily="18" charset="0"/>
              </a:rPr>
              <a:t>＋一段时间”意为“一段时间之后”，故选</a:t>
            </a:r>
            <a:r>
              <a:rPr lang="en-US" altLang="zh-CN" sz="2700" b="1" dirty="0">
                <a:latin typeface="仿宋" panose="02010609060101010101" charset="-122"/>
                <a:ea typeface="仿宋" panose="02010609060101010101" charset="-122"/>
                <a:cs typeface="Times New Roman" panose="02020603050405020304" pitchFamily="18" charset="0"/>
              </a:rPr>
              <a:t>B</a:t>
            </a:r>
            <a:r>
              <a:rPr lang="zh-CN" altLang="en-US" sz="2700" b="1" dirty="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ppt_x"/>
                                          </p:val>
                                        </p:tav>
                                        <p:tav tm="100000">
                                          <p:val>
                                            <p:strVal val="#ppt_x"/>
                                          </p:val>
                                        </p:tav>
                                      </p:tavLst>
                                    </p:anim>
                                    <p:anim calcmode="lin" valueType="num">
                                      <p:cBhvr additive="base">
                                        <p:cTn id="5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6" grpId="0"/>
      <p:bldP spid="7" grpId="0"/>
      <p:bldP spid="9" grpId="0"/>
      <p:bldP spid="10" grpId="0"/>
      <p:bldP spid="11"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7" y="1184055"/>
            <a:ext cx="84455" cy="414020"/>
          </a:xfrm>
          <a:prstGeom prst="rect">
            <a:avLst/>
          </a:prstGeom>
          <a:noFill/>
          <a:ln w="9525">
            <a:noFill/>
          </a:ln>
        </p:spPr>
      </p:pic>
      <p:sp>
        <p:nvSpPr>
          <p:cNvPr id="6" name="TextBox 5"/>
          <p:cNvSpPr txBox="1"/>
          <p:nvPr/>
        </p:nvSpPr>
        <p:spPr>
          <a:xfrm>
            <a:off x="780758" y="1009820"/>
            <a:ext cx="10086535" cy="800219"/>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Ⅳ.</a:t>
            </a:r>
            <a:r>
              <a:rPr lang="zh-CN" altLang="en-US" sz="3100" b="1" dirty="0">
                <a:latin typeface="Times New Roman" panose="02020603050405020304" pitchFamily="18" charset="0"/>
                <a:cs typeface="Times New Roman" panose="02020603050405020304" pitchFamily="18" charset="0"/>
              </a:rPr>
              <a:t>任务型阅读</a:t>
            </a:r>
          </a:p>
        </p:txBody>
      </p:sp>
      <p:sp>
        <p:nvSpPr>
          <p:cNvPr id="12" name="TextBox 11"/>
          <p:cNvSpPr txBox="1"/>
          <p:nvPr/>
        </p:nvSpPr>
        <p:spPr>
          <a:xfrm>
            <a:off x="455656" y="1957272"/>
            <a:ext cx="11315155" cy="4385814"/>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        Each nation has many people who help to take care of others. For example, some high school and college students in the USA often spend many hours as volunteers in the hospitals, orphanages(</a:t>
            </a:r>
            <a:r>
              <a:rPr lang="zh-CN" altLang="en-US" sz="3100" b="1" dirty="0">
                <a:latin typeface="Times New Roman" panose="02020603050405020304" pitchFamily="18" charset="0"/>
                <a:cs typeface="Times New Roman" panose="02020603050405020304" pitchFamily="18" charset="0"/>
              </a:rPr>
              <a:t>孤儿院</a:t>
            </a:r>
            <a:r>
              <a:rPr lang="en-US" altLang="zh-CN" sz="3100" b="1" dirty="0">
                <a:latin typeface="Times New Roman" panose="02020603050405020304" pitchFamily="18" charset="0"/>
                <a:cs typeface="Times New Roman" panose="02020603050405020304" pitchFamily="18" charset="0"/>
              </a:rPr>
              <a:t>)or old people's homes. They read books to the people or they just visit them and play games with them or listen to their problems.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6571" y="1450404"/>
            <a:ext cx="11315155" cy="5101395"/>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       Other young volunteers go and work in the homes of people who are sick or old. They paint, clean up or repair their houses, do their shopping or mow(</a:t>
            </a:r>
            <a:r>
              <a:rPr lang="zh-CN" altLang="en-US" sz="3100" b="1" dirty="0">
                <a:latin typeface="Times New Roman" panose="02020603050405020304" pitchFamily="18" charset="0"/>
                <a:cs typeface="Times New Roman" panose="02020603050405020304" pitchFamily="18" charset="0"/>
              </a:rPr>
              <a:t>割，修剪</a:t>
            </a:r>
            <a:r>
              <a:rPr lang="en-US" altLang="zh-CN" sz="3100" b="1" dirty="0">
                <a:latin typeface="Times New Roman" panose="02020603050405020304" pitchFamily="18" charset="0"/>
                <a:cs typeface="Times New Roman" panose="02020603050405020304" pitchFamily="18" charset="0"/>
              </a:rPr>
              <a:t>) their lawns. For boys who no longer have fathers, there is an organization called “Big Brothers”. College students and some other men take these boys to play baseball games and help them get to know things that boys usually learn from their fathers.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6" y="1045211"/>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p>
          </p:txBody>
        </p:sp>
      </p:grpSp>
      <p:pic>
        <p:nvPicPr>
          <p:cNvPr id="7" name="Picture 4"/>
          <p:cNvPicPr>
            <a:picLocks noChangeAspect="1"/>
          </p:cNvPicPr>
          <p:nvPr/>
        </p:nvPicPr>
        <p:blipFill>
          <a:blip r:embed="rId3" cstate="email"/>
          <a:stretch>
            <a:fillRect/>
          </a:stretch>
        </p:blipFill>
        <p:spPr>
          <a:xfrm>
            <a:off x="473077" y="2036446"/>
            <a:ext cx="84455" cy="414020"/>
          </a:xfrm>
          <a:prstGeom prst="rect">
            <a:avLst/>
          </a:prstGeom>
          <a:noFill/>
          <a:ln w="9525">
            <a:noFill/>
          </a:ln>
        </p:spPr>
      </p:pic>
      <p:sp>
        <p:nvSpPr>
          <p:cNvPr id="8" name="TextBox 7"/>
          <p:cNvSpPr txBox="1"/>
          <p:nvPr/>
        </p:nvSpPr>
        <p:spPr>
          <a:xfrm>
            <a:off x="633038" y="1906517"/>
            <a:ext cx="10803997" cy="564257"/>
          </a:xfrm>
          <a:prstGeom prst="rect">
            <a:avLst/>
          </a:prstGeom>
          <a:noFill/>
        </p:spPr>
        <p:txBody>
          <a:bodyPr wrap="square" lIns="91438" tIns="45719" rIns="91438" bIns="45719" rtlCol="0">
            <a:spAutoFit/>
          </a:bodyPr>
          <a:lstStyle/>
          <a:p>
            <a:r>
              <a:rPr lang="en-US" altLang="zh-CN" sz="3100" b="1" dirty="0">
                <a:latin typeface="Times New Roman" panose="02020603050405020304" pitchFamily="18" charset="0"/>
                <a:cs typeface="Times New Roman" panose="02020603050405020304" pitchFamily="18" charset="0"/>
              </a:rPr>
              <a:t>Ⅰ.</a:t>
            </a:r>
            <a:r>
              <a:rPr lang="zh-CN" altLang="en-US" sz="3100" b="1" dirty="0">
                <a:latin typeface="Times New Roman" panose="02020603050405020304" pitchFamily="18" charset="0"/>
                <a:cs typeface="Times New Roman" panose="02020603050405020304" pitchFamily="18" charset="0"/>
              </a:rPr>
              <a:t>根据句意及汉语提示写出所缺的单词</a:t>
            </a:r>
          </a:p>
        </p:txBody>
      </p:sp>
      <p:sp>
        <p:nvSpPr>
          <p:cNvPr id="15" name="TextBox 14"/>
          <p:cNvSpPr txBox="1"/>
          <p:nvPr/>
        </p:nvSpPr>
        <p:spPr>
          <a:xfrm>
            <a:off x="521968" y="2585863"/>
            <a:ext cx="11303241" cy="2954653"/>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We went to the playground to ________ (</a:t>
            </a:r>
            <a:r>
              <a:rPr lang="zh-CN" altLang="en-US" sz="3100" b="1" dirty="0">
                <a:latin typeface="Times New Roman" panose="02020603050405020304" pitchFamily="18" charset="0"/>
                <a:cs typeface="Times New Roman" panose="02020603050405020304" pitchFamily="18" charset="0"/>
              </a:rPr>
              <a:t>欢呼</a:t>
            </a:r>
            <a:r>
              <a:rPr lang="en-US" altLang="zh-CN" sz="3100" b="1" dirty="0">
                <a:latin typeface="Times New Roman" panose="02020603050405020304" pitchFamily="18" charset="0"/>
                <a:cs typeface="Times New Roman" panose="02020603050405020304" pitchFamily="18" charset="0"/>
              </a:rPr>
              <a:t>) for the players. </a:t>
            </a:r>
          </a:p>
          <a:p>
            <a:pPr>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Being a ________(</a:t>
            </a:r>
            <a:r>
              <a:rPr lang="zh-CN" altLang="en-US" sz="3100" b="1" dirty="0">
                <a:latin typeface="Times New Roman" panose="02020603050405020304" pitchFamily="18" charset="0"/>
                <a:cs typeface="Times New Roman" panose="02020603050405020304" pitchFamily="18" charset="0"/>
              </a:rPr>
              <a:t>志愿者</a:t>
            </a:r>
            <a:r>
              <a:rPr lang="en-US" altLang="zh-CN" sz="3100" b="1" dirty="0">
                <a:latin typeface="Times New Roman" panose="02020603050405020304" pitchFamily="18" charset="0"/>
                <a:cs typeface="Times New Roman" panose="02020603050405020304" pitchFamily="18" charset="0"/>
              </a:rPr>
              <a:t>) is great! We can do our best to help </a:t>
            </a:r>
          </a:p>
          <a:p>
            <a:pPr>
              <a:lnSpc>
                <a:spcPct val="150000"/>
              </a:lnSpc>
            </a:pPr>
            <a:r>
              <a:rPr lang="en-US" altLang="zh-CN" sz="3100" b="1" dirty="0">
                <a:latin typeface="Times New Roman" panose="02020603050405020304" pitchFamily="18" charset="0"/>
                <a:cs typeface="Times New Roman" panose="02020603050405020304" pitchFamily="18" charset="0"/>
              </a:rPr>
              <a:t>      others.</a:t>
            </a:r>
          </a:p>
          <a:p>
            <a:pPr>
              <a:lnSpc>
                <a:spcPct val="150000"/>
              </a:lnSpc>
            </a:pPr>
            <a:r>
              <a:rPr lang="en-US" altLang="zh-CN" sz="3100" b="1" dirty="0">
                <a:latin typeface="Times New Roman" panose="02020603050405020304" pitchFamily="18" charset="0"/>
                <a:cs typeface="Times New Roman" panose="02020603050405020304" pitchFamily="18" charset="0"/>
              </a:rPr>
              <a:t>3</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Can't you see the ________ (</a:t>
            </a:r>
            <a:r>
              <a:rPr lang="zh-CN" altLang="en-US" sz="3100" b="1" dirty="0">
                <a:latin typeface="Times New Roman" panose="02020603050405020304" pitchFamily="18" charset="0"/>
                <a:cs typeface="Times New Roman" panose="02020603050405020304" pitchFamily="18" charset="0"/>
              </a:rPr>
              <a:t>标志</a:t>
            </a:r>
            <a:r>
              <a:rPr lang="en-US" altLang="zh-CN" sz="3100" b="1" dirty="0">
                <a:latin typeface="Times New Roman" panose="02020603050405020304" pitchFamily="18" charset="0"/>
                <a:cs typeface="Times New Roman" panose="02020603050405020304" pitchFamily="18" charset="0"/>
              </a:rPr>
              <a:t>)? It says “No smoking”. </a:t>
            </a:r>
          </a:p>
        </p:txBody>
      </p:sp>
      <p:sp>
        <p:nvSpPr>
          <p:cNvPr id="16" name="矩形 15"/>
          <p:cNvSpPr/>
          <p:nvPr/>
        </p:nvSpPr>
        <p:spPr>
          <a:xfrm>
            <a:off x="6509254" y="2820277"/>
            <a:ext cx="901209"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cheer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2611699" y="3486734"/>
            <a:ext cx="1467068"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volunteer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4598555" y="4870289"/>
            <a:ext cx="715260"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sign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59411" y="910908"/>
            <a:ext cx="11315155" cy="5816975"/>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       Each city has a number of clubs where boys and girls can go to play games. Some of these clubs show films or organize short trips to the mountains or some places of interest. Most of these clubs use a lot of high school and college students as volunteers because they are young enough to know the problems and needs of young boys and girls.</a:t>
            </a:r>
          </a:p>
          <a:p>
            <a:pPr algn="just">
              <a:lnSpc>
                <a:spcPct val="150000"/>
              </a:lnSpc>
            </a:pPr>
            <a:r>
              <a:rPr lang="en-US" altLang="zh-CN" sz="3100" b="1" dirty="0">
                <a:latin typeface="Times New Roman" panose="02020603050405020304" pitchFamily="18" charset="0"/>
                <a:cs typeface="Times New Roman" panose="02020603050405020304" pitchFamily="18" charset="0"/>
              </a:rPr>
              <a:t>       Volunteers believe that some of the happiest people in the world are those who help to bring happiness to others.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14275" y="1753629"/>
            <a:ext cx="11315155" cy="4385814"/>
          </a:xfrm>
          <a:prstGeom prst="rect">
            <a:avLst/>
          </a:prstGeom>
          <a:noFill/>
        </p:spPr>
        <p:txBody>
          <a:bodyPr wrap="square" lIns="91438" tIns="45719" rIns="91438" bIns="45719" rtlCol="0">
            <a:spAutoFit/>
          </a:bodyPr>
          <a:lstStyle/>
          <a:p>
            <a:pPr algn="just">
              <a:lnSpc>
                <a:spcPct val="150000"/>
              </a:lnSpc>
            </a:pPr>
            <a:r>
              <a:rPr lang="zh-CN" altLang="en-US" sz="3100" b="1" dirty="0">
                <a:latin typeface="Times New Roman" panose="02020603050405020304" pitchFamily="18" charset="0"/>
                <a:cs typeface="Times New Roman" panose="02020603050405020304" pitchFamily="18" charset="0"/>
              </a:rPr>
              <a:t>根据短文内容，判断正</a:t>
            </a:r>
            <a:r>
              <a:rPr lang="en-US" altLang="zh-CN" sz="3100" b="1" dirty="0">
                <a:latin typeface="Times New Roman" panose="02020603050405020304" pitchFamily="18" charset="0"/>
                <a:cs typeface="Times New Roman" panose="02020603050405020304" pitchFamily="18" charset="0"/>
              </a:rPr>
              <a:t>(T)</a:t>
            </a:r>
            <a:r>
              <a:rPr lang="zh-CN" altLang="en-US" sz="3100" b="1" dirty="0">
                <a:latin typeface="Times New Roman" panose="02020603050405020304" pitchFamily="18" charset="0"/>
                <a:cs typeface="Times New Roman" panose="02020603050405020304" pitchFamily="18" charset="0"/>
              </a:rPr>
              <a:t>误</a:t>
            </a:r>
            <a:r>
              <a:rPr lang="en-US" altLang="zh-CN" sz="3100" b="1" dirty="0">
                <a:latin typeface="Times New Roman" panose="02020603050405020304" pitchFamily="18" charset="0"/>
                <a:cs typeface="Times New Roman" panose="02020603050405020304" pitchFamily="18" charset="0"/>
              </a:rPr>
              <a:t>(F)</a:t>
            </a:r>
            <a:r>
              <a:rPr lang="zh-CN" altLang="en-US" sz="3100" b="1" dirty="0">
                <a:latin typeface="Times New Roman" panose="02020603050405020304" pitchFamily="18" charset="0"/>
                <a:cs typeface="Times New Roman" panose="02020603050405020304" pitchFamily="18" charset="0"/>
              </a:rPr>
              <a:t>。</a:t>
            </a: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)1.In America, it takes most of high school and college students </a:t>
            </a:r>
            <a:r>
              <a:rPr lang="en-US" altLang="zh-CN" sz="3100" b="1" dirty="0" smtClean="0">
                <a:latin typeface="Times New Roman" panose="02020603050405020304" pitchFamily="18" charset="0"/>
                <a:cs typeface="Times New Roman" panose="02020603050405020304" pitchFamily="18" charset="0"/>
              </a:rPr>
              <a:t>little </a:t>
            </a:r>
            <a:r>
              <a:rPr lang="en-US" altLang="zh-CN" sz="3100" b="1" dirty="0">
                <a:latin typeface="Times New Roman" panose="02020603050405020304" pitchFamily="18" charset="0"/>
                <a:cs typeface="Times New Roman" panose="02020603050405020304" pitchFamily="18" charset="0"/>
              </a:rPr>
              <a:t>time to be volunteers in hospitals, orphanages or rest </a:t>
            </a:r>
            <a:r>
              <a:rPr lang="en-US" altLang="zh-CN" sz="3100" b="1" dirty="0" smtClean="0">
                <a:latin typeface="Times New Roman" panose="02020603050405020304" pitchFamily="18" charset="0"/>
                <a:cs typeface="Times New Roman" panose="02020603050405020304" pitchFamily="18" charset="0"/>
              </a:rPr>
              <a:t>homes</a:t>
            </a:r>
            <a:r>
              <a:rPr lang="en-US" altLang="zh-CN" sz="3100" b="1" dirty="0">
                <a:latin typeface="Times New Roman" panose="02020603050405020304" pitchFamily="18" charset="0"/>
                <a:cs typeface="Times New Roman" panose="02020603050405020304" pitchFamily="18" charset="0"/>
              </a:rPr>
              <a:t>.</a:t>
            </a: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)2.Some young volunteers can go and play in the homes of </a:t>
            </a:r>
          </a:p>
          <a:p>
            <a:pPr algn="just">
              <a:lnSpc>
                <a:spcPct val="150000"/>
              </a:lnSpc>
            </a:pPr>
            <a:r>
              <a:rPr lang="en-US" altLang="zh-CN" sz="3100" b="1" dirty="0">
                <a:latin typeface="Times New Roman" panose="02020603050405020304" pitchFamily="18" charset="0"/>
                <a:cs typeface="Times New Roman" panose="02020603050405020304" pitchFamily="18" charset="0"/>
              </a:rPr>
              <a:t>              people who are sick or old.</a:t>
            </a:r>
          </a:p>
        </p:txBody>
      </p:sp>
      <p:sp>
        <p:nvSpPr>
          <p:cNvPr id="13" name="矩形 12"/>
          <p:cNvSpPr/>
          <p:nvPr/>
        </p:nvSpPr>
        <p:spPr>
          <a:xfrm>
            <a:off x="879213" y="2652052"/>
            <a:ext cx="372219"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F</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825948" y="4767313"/>
            <a:ext cx="372219"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F</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13690" y="1438974"/>
            <a:ext cx="11628375" cy="5101395"/>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)3.If a boy has no father, he can get to know things that boys </a:t>
            </a:r>
          </a:p>
          <a:p>
            <a:pPr algn="just">
              <a:lnSpc>
                <a:spcPct val="150000"/>
              </a:lnSpc>
            </a:pPr>
            <a:r>
              <a:rPr lang="en-US" altLang="zh-CN" sz="3100" b="1" dirty="0" smtClean="0">
                <a:latin typeface="Times New Roman" panose="02020603050405020304" pitchFamily="18" charset="0"/>
                <a:cs typeface="Times New Roman" panose="02020603050405020304" pitchFamily="18" charset="0"/>
              </a:rPr>
              <a:t>usually </a:t>
            </a:r>
            <a:r>
              <a:rPr lang="en-US" altLang="zh-CN" sz="3100" b="1" dirty="0">
                <a:latin typeface="Times New Roman" panose="02020603050405020304" pitchFamily="18" charset="0"/>
                <a:cs typeface="Times New Roman" panose="02020603050405020304" pitchFamily="18" charset="0"/>
              </a:rPr>
              <a:t>learn from their fathers in an organization </a:t>
            </a:r>
            <a:r>
              <a:rPr lang="en-US" altLang="zh-CN" sz="3100" b="1" dirty="0" smtClean="0">
                <a:latin typeface="Times New Roman" panose="02020603050405020304" pitchFamily="18" charset="0"/>
                <a:cs typeface="Times New Roman" panose="02020603050405020304" pitchFamily="18" charset="0"/>
              </a:rPr>
              <a:t>called </a:t>
            </a:r>
            <a:r>
              <a:rPr lang="en-US" altLang="zh-CN" sz="3100" b="1" dirty="0">
                <a:latin typeface="Times New Roman" panose="02020603050405020304" pitchFamily="18" charset="0"/>
                <a:cs typeface="Times New Roman" panose="02020603050405020304" pitchFamily="18" charset="0"/>
              </a:rPr>
              <a:t>“Big Brothers”</a:t>
            </a:r>
            <a:r>
              <a:rPr lang="zh-CN" altLang="en-US" sz="3100" b="1" dirty="0">
                <a:latin typeface="Times New Roman" panose="02020603050405020304" pitchFamily="18" charset="0"/>
                <a:cs typeface="Times New Roman" panose="02020603050405020304" pitchFamily="18" charset="0"/>
              </a:rPr>
              <a:t>．</a:t>
            </a: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)4.Most of the clubs don't like to use the high school and </a:t>
            </a:r>
            <a:r>
              <a:rPr lang="en-US" altLang="zh-CN" sz="3100" b="1" dirty="0" smtClean="0">
                <a:latin typeface="Times New Roman" panose="02020603050405020304" pitchFamily="18" charset="0"/>
                <a:cs typeface="Times New Roman" panose="02020603050405020304" pitchFamily="18" charset="0"/>
              </a:rPr>
              <a:t>college students </a:t>
            </a:r>
            <a:r>
              <a:rPr lang="en-US" altLang="zh-CN" sz="3100" b="1" dirty="0">
                <a:latin typeface="Times New Roman" panose="02020603050405020304" pitchFamily="18" charset="0"/>
                <a:cs typeface="Times New Roman" panose="02020603050405020304" pitchFamily="18" charset="0"/>
              </a:rPr>
              <a:t>as volunteers because they're too young to remember </a:t>
            </a:r>
            <a:r>
              <a:rPr lang="en-US" altLang="zh-CN" sz="3100" b="1" dirty="0" smtClean="0">
                <a:latin typeface="Times New Roman" panose="02020603050405020304" pitchFamily="18" charset="0"/>
                <a:cs typeface="Times New Roman" panose="02020603050405020304" pitchFamily="18" charset="0"/>
              </a:rPr>
              <a:t>anything</a:t>
            </a:r>
            <a:r>
              <a:rPr lang="en-US" altLang="zh-CN" sz="3100" b="1" dirty="0">
                <a:latin typeface="Times New Roman" panose="02020603050405020304" pitchFamily="18" charset="0"/>
                <a:cs typeface="Times New Roman" panose="02020603050405020304" pitchFamily="18" charset="0"/>
              </a:rPr>
              <a:t>.</a:t>
            </a:r>
          </a:p>
          <a:p>
            <a:pPr algn="just">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)5.If you bring happiness to others, you will feel happy too.</a:t>
            </a:r>
          </a:p>
        </p:txBody>
      </p:sp>
      <p:sp>
        <p:nvSpPr>
          <p:cNvPr id="13" name="矩形 12"/>
          <p:cNvSpPr/>
          <p:nvPr/>
        </p:nvSpPr>
        <p:spPr>
          <a:xfrm>
            <a:off x="742053" y="1710220"/>
            <a:ext cx="389851"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739005" y="3718852"/>
            <a:ext cx="372219"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F</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775581" y="5803684"/>
            <a:ext cx="389851"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83584" y="2324898"/>
            <a:ext cx="10803997" cy="2239072"/>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4</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Look! There is a ________ (</a:t>
            </a:r>
            <a:r>
              <a:rPr lang="zh-CN" altLang="en-US" sz="3100" b="1" dirty="0">
                <a:latin typeface="Times New Roman" panose="02020603050405020304" pitchFamily="18" charset="0"/>
                <a:cs typeface="Times New Roman" panose="02020603050405020304" pitchFamily="18" charset="0"/>
              </a:rPr>
              <a:t>通知</a:t>
            </a:r>
            <a:r>
              <a:rPr lang="en-US" altLang="zh-CN" sz="3100" b="1" dirty="0">
                <a:latin typeface="Times New Roman" panose="02020603050405020304" pitchFamily="18" charset="0"/>
                <a:cs typeface="Times New Roman" panose="02020603050405020304" pitchFamily="18" charset="0"/>
              </a:rPr>
              <a:t>) about the school trip. </a:t>
            </a:r>
          </a:p>
          <a:p>
            <a:pPr>
              <a:lnSpc>
                <a:spcPct val="150000"/>
              </a:lnSpc>
            </a:pPr>
            <a:r>
              <a:rPr lang="en-US" altLang="zh-CN" sz="3100" b="1" dirty="0">
                <a:latin typeface="Times New Roman" panose="02020603050405020304" pitchFamily="18" charset="0"/>
                <a:cs typeface="Times New Roman" panose="02020603050405020304" pitchFamily="18" charset="0"/>
              </a:rPr>
              <a:t>5</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The old woman lived alone in the countryside, but she didn't </a:t>
            </a:r>
            <a:r>
              <a:rPr lang="en-US" altLang="zh-CN" sz="3100" b="1" dirty="0" smtClean="0">
                <a:latin typeface="Times New Roman" panose="02020603050405020304" pitchFamily="18" charset="0"/>
                <a:cs typeface="Times New Roman" panose="02020603050405020304" pitchFamily="18" charset="0"/>
              </a:rPr>
              <a:t>feel </a:t>
            </a:r>
            <a:r>
              <a:rPr lang="en-US" altLang="zh-CN" sz="3100" b="1" dirty="0">
                <a:latin typeface="Times New Roman" panose="02020603050405020304" pitchFamily="18" charset="0"/>
                <a:cs typeface="Times New Roman" panose="02020603050405020304" pitchFamily="18" charset="0"/>
              </a:rPr>
              <a:t>________ (</a:t>
            </a:r>
            <a:r>
              <a:rPr lang="zh-CN" altLang="en-US" sz="3100" b="1" dirty="0">
                <a:latin typeface="Times New Roman" panose="02020603050405020304" pitchFamily="18" charset="0"/>
                <a:cs typeface="Times New Roman" panose="02020603050405020304" pitchFamily="18" charset="0"/>
              </a:rPr>
              <a:t>寂寞的</a:t>
            </a:r>
            <a:r>
              <a:rPr lang="en-US" altLang="zh-CN" sz="3100" b="1" dirty="0">
                <a:latin typeface="Times New Roman" panose="02020603050405020304" pitchFamily="18" charset="0"/>
                <a:cs typeface="Times New Roman" panose="02020603050405020304" pitchFamily="18" charset="0"/>
              </a:rPr>
              <a:t>). </a:t>
            </a:r>
          </a:p>
        </p:txBody>
      </p:sp>
      <p:sp>
        <p:nvSpPr>
          <p:cNvPr id="10" name="矩形 9"/>
          <p:cNvSpPr/>
          <p:nvPr/>
        </p:nvSpPr>
        <p:spPr>
          <a:xfrm>
            <a:off x="4474569" y="2509621"/>
            <a:ext cx="970137"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notice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2702190" y="3859832"/>
            <a:ext cx="999825"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lonely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7" y="1387222"/>
            <a:ext cx="84455" cy="414020"/>
          </a:xfrm>
          <a:prstGeom prst="rect">
            <a:avLst/>
          </a:prstGeom>
          <a:noFill/>
          <a:ln w="9525">
            <a:noFill/>
          </a:ln>
        </p:spPr>
      </p:pic>
      <p:sp>
        <p:nvSpPr>
          <p:cNvPr id="8" name="TextBox 7"/>
          <p:cNvSpPr txBox="1"/>
          <p:nvPr/>
        </p:nvSpPr>
        <p:spPr>
          <a:xfrm>
            <a:off x="633038" y="1257293"/>
            <a:ext cx="10803997" cy="564257"/>
          </a:xfrm>
          <a:prstGeom prst="rect">
            <a:avLst/>
          </a:prstGeom>
          <a:noFill/>
        </p:spPr>
        <p:txBody>
          <a:bodyPr wrap="square" lIns="91438" tIns="45719" rIns="91438" bIns="45719" rtlCol="0">
            <a:spAutoFit/>
          </a:bodyPr>
          <a:lstStyle/>
          <a:p>
            <a:r>
              <a:rPr lang="en-US" altLang="zh-CN" sz="3100" b="1" dirty="0">
                <a:latin typeface="Times New Roman" panose="02020603050405020304" pitchFamily="18" charset="0"/>
                <a:cs typeface="Times New Roman" panose="02020603050405020304" pitchFamily="18" charset="0"/>
              </a:rPr>
              <a:t>Ⅱ.</a:t>
            </a:r>
            <a:r>
              <a:rPr lang="zh-CN" altLang="en-US" sz="3100" b="1" dirty="0">
                <a:latin typeface="Times New Roman" panose="02020603050405020304" pitchFamily="18" charset="0"/>
                <a:cs typeface="Times New Roman" panose="02020603050405020304" pitchFamily="18" charset="0"/>
              </a:rPr>
              <a:t>从方框中选出合适的短语，并用其适当形式填空</a:t>
            </a:r>
          </a:p>
        </p:txBody>
      </p:sp>
      <p:sp>
        <p:nvSpPr>
          <p:cNvPr id="15" name="TextBox 14"/>
          <p:cNvSpPr txBox="1"/>
          <p:nvPr/>
        </p:nvSpPr>
        <p:spPr>
          <a:xfrm>
            <a:off x="367666" y="3062435"/>
            <a:ext cx="11157069" cy="2954653"/>
          </a:xfrm>
          <a:prstGeom prst="rect">
            <a:avLst/>
          </a:prstGeom>
          <a:noFill/>
        </p:spPr>
        <p:txBody>
          <a:bodyPr wrap="square" lIns="91438" tIns="45719" rIns="91438" bIns="45719" rtlCol="0">
            <a:spAutoFit/>
          </a:bodyPr>
          <a:lstStyle/>
          <a:p>
            <a:pPr algn="just">
              <a:lnSpc>
                <a:spcPct val="150000"/>
              </a:lnSpc>
            </a:pP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I have some trouble with the new school. Can you __________ </a:t>
            </a:r>
          </a:p>
          <a:p>
            <a:pPr algn="just">
              <a:lnSpc>
                <a:spcPct val="150000"/>
              </a:lnSpc>
            </a:pPr>
            <a:r>
              <a:rPr lang="en-US" altLang="zh-CN" sz="3100" b="1" dirty="0">
                <a:latin typeface="Times New Roman" panose="02020603050405020304" pitchFamily="18" charset="0"/>
                <a:cs typeface="Times New Roman" panose="02020603050405020304" pitchFamily="18" charset="0"/>
              </a:rPr>
              <a:t>      some good ways to help me out?</a:t>
            </a:r>
            <a:endParaRPr lang="zh-CN" altLang="en-US" sz="3100" b="1" dirty="0">
              <a:latin typeface="Times New Roman" panose="02020603050405020304" pitchFamily="18" charset="0"/>
              <a:cs typeface="Times New Roman" panose="02020603050405020304" pitchFamily="18" charset="0"/>
            </a:endParaRPr>
          </a:p>
          <a:p>
            <a:pPr algn="just">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We should____________ our classroom now. It's too dirty. </a:t>
            </a:r>
            <a:endParaRPr lang="zh-CN" altLang="en-US" sz="3100" b="1" dirty="0">
              <a:latin typeface="Times New Roman" panose="02020603050405020304" pitchFamily="18" charset="0"/>
              <a:cs typeface="Times New Roman" panose="02020603050405020304" pitchFamily="18" charset="0"/>
            </a:endParaRPr>
          </a:p>
          <a:p>
            <a:pPr algn="just">
              <a:lnSpc>
                <a:spcPct val="150000"/>
              </a:lnSpc>
            </a:pPr>
            <a:r>
              <a:rPr lang="en-US" altLang="zh-CN" sz="3100" b="1" dirty="0">
                <a:latin typeface="Times New Roman" panose="02020603050405020304" pitchFamily="18" charset="0"/>
                <a:cs typeface="Times New Roman" panose="02020603050405020304" pitchFamily="18" charset="0"/>
              </a:rPr>
              <a:t>3</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Don't ____________ until tomorrow what can be done today.</a:t>
            </a:r>
            <a:endParaRPr lang="zh-CN" altLang="en-US" sz="3100" b="1" dirty="0">
              <a:latin typeface="Times New Roman" panose="02020603050405020304" pitchFamily="18" charset="0"/>
              <a:cs typeface="Times New Roman" panose="02020603050405020304" pitchFamily="18" charset="0"/>
            </a:endParaRPr>
          </a:p>
        </p:txBody>
      </p:sp>
      <p:sp>
        <p:nvSpPr>
          <p:cNvPr id="16" name="矩形 15"/>
          <p:cNvSpPr/>
          <p:nvPr/>
        </p:nvSpPr>
        <p:spPr>
          <a:xfrm>
            <a:off x="9346554" y="3223689"/>
            <a:ext cx="1946367"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come up with</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3444523" y="4596033"/>
            <a:ext cx="1287532"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clean up</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2839129" y="5284641"/>
            <a:ext cx="1066319"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put off</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464095" y="2059509"/>
            <a:ext cx="8611891" cy="800219"/>
          </a:xfrm>
          <a:prstGeom prst="rect">
            <a:avLst/>
          </a:prstGeom>
          <a:noFill/>
          <a:ln>
            <a:solidFill>
              <a:schemeClr val="tx1"/>
            </a:solidFill>
          </a:ln>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clean up, cheer up, give out, put off, come up with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ppt_x"/>
                                          </p:val>
                                        </p:tav>
                                        <p:tav tm="100000">
                                          <p:val>
                                            <p:strVal val="#ppt_x"/>
                                          </p:val>
                                        </p:tav>
                                      </p:tavLst>
                                    </p:anim>
                                    <p:anim calcmode="lin" valueType="num">
                                      <p:cBhvr additive="base">
                                        <p:cTn id="2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68461" y="2057260"/>
            <a:ext cx="11145743" cy="2239072"/>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4</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When Mr. Wang told us the good news, all of us____________. </a:t>
            </a:r>
            <a:r>
              <a:rPr lang="zh-CN" altLang="en-US" sz="3100" b="1" dirty="0">
                <a:latin typeface="Times New Roman" panose="02020603050405020304" pitchFamily="18" charset="0"/>
                <a:cs typeface="Times New Roman" panose="02020603050405020304" pitchFamily="18" charset="0"/>
              </a:rPr>
              <a:t>　</a:t>
            </a:r>
          </a:p>
          <a:p>
            <a:pPr>
              <a:lnSpc>
                <a:spcPct val="150000"/>
              </a:lnSpc>
            </a:pPr>
            <a:r>
              <a:rPr lang="en-US" altLang="zh-CN" sz="3100" b="1" dirty="0">
                <a:latin typeface="Times New Roman" panose="02020603050405020304" pitchFamily="18" charset="0"/>
                <a:cs typeface="Times New Roman" panose="02020603050405020304" pitchFamily="18" charset="0"/>
              </a:rPr>
              <a:t>5</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Before climbing the mountain, our teacher ____________ </a:t>
            </a:r>
          </a:p>
          <a:p>
            <a:pPr>
              <a:lnSpc>
                <a:spcPct val="150000"/>
              </a:lnSpc>
            </a:pPr>
            <a:r>
              <a:rPr lang="en-US" altLang="zh-CN" sz="3100" b="1" dirty="0">
                <a:latin typeface="Times New Roman" panose="02020603050405020304" pitchFamily="18" charset="0"/>
                <a:cs typeface="Times New Roman" panose="02020603050405020304" pitchFamily="18" charset="0"/>
              </a:rPr>
              <a:t>       some bottles of water to us.</a:t>
            </a:r>
          </a:p>
        </p:txBody>
      </p:sp>
      <p:sp>
        <p:nvSpPr>
          <p:cNvPr id="10" name="矩形 9"/>
          <p:cNvSpPr/>
          <p:nvPr/>
        </p:nvSpPr>
        <p:spPr>
          <a:xfrm>
            <a:off x="9369961" y="2226205"/>
            <a:ext cx="1712569" cy="461665"/>
          </a:xfrm>
          <a:prstGeom prst="rect">
            <a:avLst/>
          </a:prstGeom>
        </p:spPr>
        <p:txBody>
          <a:bodyPr wrap="squar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cheered up　</a:t>
            </a:r>
          </a:p>
        </p:txBody>
      </p:sp>
      <p:sp>
        <p:nvSpPr>
          <p:cNvPr id="11" name="矩形 10"/>
          <p:cNvSpPr/>
          <p:nvPr/>
        </p:nvSpPr>
        <p:spPr>
          <a:xfrm>
            <a:off x="8801791" y="2933084"/>
            <a:ext cx="1287532"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gave out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7" y="1323538"/>
            <a:ext cx="84455" cy="414020"/>
          </a:xfrm>
          <a:prstGeom prst="rect">
            <a:avLst/>
          </a:prstGeom>
          <a:noFill/>
          <a:ln w="9525">
            <a:noFill/>
          </a:ln>
        </p:spPr>
      </p:pic>
      <p:sp>
        <p:nvSpPr>
          <p:cNvPr id="8" name="TextBox 7"/>
          <p:cNvSpPr txBox="1"/>
          <p:nvPr/>
        </p:nvSpPr>
        <p:spPr>
          <a:xfrm>
            <a:off x="633038" y="1193609"/>
            <a:ext cx="10803997" cy="564257"/>
          </a:xfrm>
          <a:prstGeom prst="rect">
            <a:avLst/>
          </a:prstGeom>
          <a:noFill/>
        </p:spPr>
        <p:txBody>
          <a:bodyPr wrap="square" lIns="91438" tIns="45719" rIns="91438" bIns="45719" rtlCol="0">
            <a:spAutoFit/>
          </a:bodyPr>
          <a:lstStyle/>
          <a:p>
            <a:r>
              <a:rPr lang="en-US" altLang="zh-CN" sz="3100" b="1" dirty="0">
                <a:latin typeface="Times New Roman" panose="02020603050405020304" pitchFamily="18" charset="0"/>
                <a:cs typeface="Times New Roman" panose="02020603050405020304" pitchFamily="18" charset="0"/>
              </a:rPr>
              <a:t>Ⅲ.</a:t>
            </a:r>
            <a:r>
              <a:rPr lang="zh-CN" altLang="en-US" sz="3100" b="1" dirty="0">
                <a:latin typeface="Times New Roman" panose="02020603050405020304" pitchFamily="18" charset="0"/>
                <a:cs typeface="Times New Roman" panose="02020603050405020304" pitchFamily="18" charset="0"/>
              </a:rPr>
              <a:t>根据汉语意思完成句子</a:t>
            </a:r>
          </a:p>
        </p:txBody>
      </p:sp>
      <p:sp>
        <p:nvSpPr>
          <p:cNvPr id="15" name="TextBox 14"/>
          <p:cNvSpPr txBox="1"/>
          <p:nvPr/>
        </p:nvSpPr>
        <p:spPr>
          <a:xfrm>
            <a:off x="521967" y="1779968"/>
            <a:ext cx="11175763" cy="3670233"/>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．这是一个好主意，我将写下我们所有的想法。</a:t>
            </a:r>
          </a:p>
          <a:p>
            <a:pPr>
              <a:lnSpc>
                <a:spcPct val="150000"/>
              </a:lnSpc>
            </a:pPr>
            <a:r>
              <a:rPr lang="en-US" altLang="zh-CN" sz="3100" b="1" dirty="0">
                <a:latin typeface="Times New Roman" panose="02020603050405020304" pitchFamily="18" charset="0"/>
                <a:cs typeface="Times New Roman" panose="02020603050405020304" pitchFamily="18" charset="0"/>
              </a:rPr>
              <a:t>       It is a good idea. I will ________ ________ all our ideas.</a:t>
            </a:r>
          </a:p>
          <a:p>
            <a:pPr>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．老师走进教室尽快地发下试卷。</a:t>
            </a:r>
          </a:p>
          <a:p>
            <a:pPr>
              <a:lnSpc>
                <a:spcPct val="150000"/>
              </a:lnSpc>
            </a:pPr>
            <a:r>
              <a:rPr lang="en-US" altLang="zh-CN" sz="3100" b="1" dirty="0">
                <a:latin typeface="Times New Roman" panose="02020603050405020304" pitchFamily="18" charset="0"/>
                <a:cs typeface="Times New Roman" panose="02020603050405020304" pitchFamily="18" charset="0"/>
              </a:rPr>
              <a:t>       The teacher came into the classroom and __________ ______ </a:t>
            </a:r>
          </a:p>
          <a:p>
            <a:pPr>
              <a:lnSpc>
                <a:spcPct val="150000"/>
              </a:lnSpc>
            </a:pPr>
            <a:r>
              <a:rPr lang="en-US" altLang="zh-CN" sz="3100" b="1" dirty="0">
                <a:latin typeface="Times New Roman" panose="02020603050405020304" pitchFamily="18" charset="0"/>
                <a:cs typeface="Times New Roman" panose="02020603050405020304" pitchFamily="18" charset="0"/>
              </a:rPr>
              <a:t>       the exam papers as quickly as possible.</a:t>
            </a:r>
          </a:p>
        </p:txBody>
      </p:sp>
      <p:sp>
        <p:nvSpPr>
          <p:cNvPr id="16" name="矩形 15"/>
          <p:cNvSpPr/>
          <p:nvPr/>
        </p:nvSpPr>
        <p:spPr>
          <a:xfrm>
            <a:off x="5284296" y="2662949"/>
            <a:ext cx="251062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write            down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8047489" y="4037337"/>
            <a:ext cx="2810385"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gave /handed      out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49589" y="1144070"/>
            <a:ext cx="11742411" cy="5816975"/>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3</a:t>
            </a:r>
            <a:r>
              <a:rPr lang="zh-CN" altLang="en-US" sz="3100" b="1" dirty="0">
                <a:latin typeface="Times New Roman" panose="02020603050405020304" pitchFamily="18" charset="0"/>
                <a:cs typeface="Times New Roman" panose="02020603050405020304" pitchFamily="18" charset="0"/>
              </a:rPr>
              <a:t>．作为儿女，我们应该照顾我们自己的父母。</a:t>
            </a:r>
          </a:p>
          <a:p>
            <a:pPr>
              <a:lnSpc>
                <a:spcPct val="150000"/>
              </a:lnSpc>
            </a:pPr>
            <a:r>
              <a:rPr lang="en-US" altLang="zh-CN" sz="3100" b="1" dirty="0">
                <a:latin typeface="Times New Roman" panose="02020603050405020304" pitchFamily="18" charset="0"/>
                <a:cs typeface="Times New Roman" panose="02020603050405020304" pitchFamily="18" charset="0"/>
              </a:rPr>
              <a:t>       As children, we should _____ ____/ _____ _____ our own parents.</a:t>
            </a:r>
          </a:p>
          <a:p>
            <a:pPr>
              <a:lnSpc>
                <a:spcPct val="150000"/>
              </a:lnSpc>
            </a:pPr>
            <a:r>
              <a:rPr lang="en-US" altLang="zh-CN" sz="3100" b="1" dirty="0">
                <a:latin typeface="Times New Roman" panose="02020603050405020304" pitchFamily="18" charset="0"/>
                <a:cs typeface="Times New Roman" panose="02020603050405020304" pitchFamily="18" charset="0"/>
              </a:rPr>
              <a:t>4</a:t>
            </a:r>
            <a:r>
              <a:rPr lang="zh-CN" altLang="en-US" sz="3100" b="1" dirty="0">
                <a:latin typeface="Times New Roman" panose="02020603050405020304" pitchFamily="18" charset="0"/>
                <a:cs typeface="Times New Roman" panose="02020603050405020304" pitchFamily="18" charset="0"/>
              </a:rPr>
              <a:t>．他过去很胖，但是现在有点儿瘦。</a:t>
            </a:r>
          </a:p>
          <a:p>
            <a:pPr>
              <a:lnSpc>
                <a:spcPct val="150000"/>
              </a:lnSpc>
            </a:pPr>
            <a:r>
              <a:rPr lang="en-US" altLang="zh-CN" sz="3100" b="1" dirty="0">
                <a:latin typeface="Times New Roman" panose="02020603050405020304" pitchFamily="18" charset="0"/>
                <a:cs typeface="Times New Roman" panose="02020603050405020304" pitchFamily="18" charset="0"/>
              </a:rPr>
              <a:t>       He _______ _______ _______ very fat, but now he is a little </a:t>
            </a:r>
          </a:p>
          <a:p>
            <a:pPr>
              <a:lnSpc>
                <a:spcPct val="150000"/>
              </a:lnSpc>
            </a:pPr>
            <a:r>
              <a:rPr lang="en-US" altLang="zh-CN" sz="3100" b="1" dirty="0">
                <a:latin typeface="Times New Roman" panose="02020603050405020304" pitchFamily="18" charset="0"/>
                <a:cs typeface="Times New Roman" panose="02020603050405020304" pitchFamily="18" charset="0"/>
              </a:rPr>
              <a:t>       thin.</a:t>
            </a:r>
          </a:p>
          <a:p>
            <a:pPr>
              <a:lnSpc>
                <a:spcPct val="150000"/>
              </a:lnSpc>
            </a:pPr>
            <a:r>
              <a:rPr lang="en-US" altLang="zh-CN" sz="3100" b="1" dirty="0">
                <a:latin typeface="Times New Roman" panose="02020603050405020304" pitchFamily="18" charset="0"/>
                <a:cs typeface="Times New Roman" panose="02020603050405020304" pitchFamily="18" charset="0"/>
              </a:rPr>
              <a:t>5</a:t>
            </a:r>
            <a:r>
              <a:rPr lang="zh-CN" altLang="en-US" sz="3100" b="1" dirty="0">
                <a:latin typeface="Times New Roman" panose="02020603050405020304" pitchFamily="18" charset="0"/>
                <a:cs typeface="Times New Roman" panose="02020603050405020304" pitchFamily="18" charset="0"/>
              </a:rPr>
              <a:t>．怀特先生现在不在办公室。你可以稍后再给他打电话。</a:t>
            </a:r>
          </a:p>
          <a:p>
            <a:pPr>
              <a:lnSpc>
                <a:spcPct val="150000"/>
              </a:lnSpc>
            </a:pPr>
            <a:r>
              <a:rPr lang="en-US" altLang="zh-CN" sz="3100" b="1" dirty="0">
                <a:latin typeface="Times New Roman" panose="02020603050405020304" pitchFamily="18" charset="0"/>
                <a:cs typeface="Times New Roman" panose="02020603050405020304" pitchFamily="18" charset="0"/>
              </a:rPr>
              <a:t>      Mr. White is not in the office now. You can _______ ________ </a:t>
            </a:r>
          </a:p>
          <a:p>
            <a:pPr>
              <a:lnSpc>
                <a:spcPct val="150000"/>
              </a:lnSpc>
            </a:pPr>
            <a:r>
              <a:rPr lang="en-US" altLang="zh-CN" sz="3100" b="1" dirty="0">
                <a:latin typeface="Times New Roman" panose="02020603050405020304" pitchFamily="18" charset="0"/>
                <a:cs typeface="Times New Roman" panose="02020603050405020304" pitchFamily="18" charset="0"/>
              </a:rPr>
              <a:t>      _______ again later.</a:t>
            </a:r>
          </a:p>
        </p:txBody>
      </p:sp>
      <p:sp>
        <p:nvSpPr>
          <p:cNvPr id="10" name="矩形 9"/>
          <p:cNvSpPr/>
          <p:nvPr/>
        </p:nvSpPr>
        <p:spPr>
          <a:xfrm>
            <a:off x="5021910" y="2069673"/>
            <a:ext cx="3863623"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care        for       look     after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2120627" y="3446233"/>
            <a:ext cx="3502883"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used           to                 be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8426784" y="5491905"/>
            <a:ext cx="2157963"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 call            him</a:t>
            </a:r>
          </a:p>
        </p:txBody>
      </p:sp>
      <p:sp>
        <p:nvSpPr>
          <p:cNvPr id="7" name="矩形 6"/>
          <p:cNvSpPr/>
          <p:nvPr/>
        </p:nvSpPr>
        <p:spPr>
          <a:xfrm>
            <a:off x="1574880" y="6133161"/>
            <a:ext cx="527709"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up</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894081"/>
            <a:ext cx="4431031" cy="845185"/>
          </a:xfrm>
          <a:prstGeom prst="rect">
            <a:avLst/>
          </a:prstGeom>
        </p:spPr>
      </p:pic>
      <p:sp>
        <p:nvSpPr>
          <p:cNvPr id="3" name="文本框 2"/>
          <p:cNvSpPr txBox="1"/>
          <p:nvPr/>
        </p:nvSpPr>
        <p:spPr>
          <a:xfrm>
            <a:off x="746761" y="1064895"/>
            <a:ext cx="2339103" cy="523220"/>
          </a:xfrm>
          <a:prstGeom prst="rect">
            <a:avLst/>
          </a:prstGeom>
          <a:noFill/>
        </p:spPr>
        <p:txBody>
          <a:bodyPr wrap="none" lIns="91438" tIns="45719" rIns="91438" bIns="45719" rtlCol="0">
            <a:spAutoFit/>
          </a:bodyPr>
          <a:lstStyle/>
          <a:p>
            <a:pPr lvl="0" algn="l"/>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p>
        </p:txBody>
      </p:sp>
      <p:pic>
        <p:nvPicPr>
          <p:cNvPr id="7" name="Picture 4"/>
          <p:cNvPicPr>
            <a:picLocks noChangeAspect="1"/>
          </p:cNvPicPr>
          <p:nvPr/>
        </p:nvPicPr>
        <p:blipFill>
          <a:blip r:embed="rId3" cstate="email"/>
          <a:stretch>
            <a:fillRect/>
          </a:stretch>
        </p:blipFill>
        <p:spPr>
          <a:xfrm>
            <a:off x="442081" y="1842826"/>
            <a:ext cx="84455" cy="414020"/>
          </a:xfrm>
          <a:prstGeom prst="rect">
            <a:avLst/>
          </a:prstGeom>
          <a:noFill/>
          <a:ln w="9525">
            <a:noFill/>
          </a:ln>
        </p:spPr>
      </p:pic>
      <p:sp>
        <p:nvSpPr>
          <p:cNvPr id="9" name="TextBox 8"/>
          <p:cNvSpPr txBox="1"/>
          <p:nvPr/>
        </p:nvSpPr>
        <p:spPr>
          <a:xfrm>
            <a:off x="854792" y="1738900"/>
            <a:ext cx="10564837" cy="564257"/>
          </a:xfrm>
          <a:prstGeom prst="rect">
            <a:avLst/>
          </a:prstGeom>
          <a:noFill/>
        </p:spPr>
        <p:txBody>
          <a:bodyPr wrap="square" lIns="91438" tIns="45719" rIns="91438" bIns="45719" rtlCol="0">
            <a:spAutoFit/>
          </a:bodyPr>
          <a:lstStyle/>
          <a:p>
            <a:r>
              <a:rPr lang="en-US" altLang="zh-CN" sz="3100" b="1" dirty="0">
                <a:latin typeface="+mn-ea"/>
              </a:rPr>
              <a:t>Ⅰ.</a:t>
            </a:r>
            <a:r>
              <a:rPr lang="zh-CN" altLang="en-US" sz="3100" b="1" dirty="0">
                <a:latin typeface="+mn-ea"/>
              </a:rPr>
              <a:t>单项填空</a:t>
            </a:r>
          </a:p>
        </p:txBody>
      </p:sp>
      <p:sp>
        <p:nvSpPr>
          <p:cNvPr id="12" name="TextBox 11"/>
          <p:cNvSpPr txBox="1"/>
          <p:nvPr/>
        </p:nvSpPr>
        <p:spPr>
          <a:xfrm>
            <a:off x="511250" y="2209023"/>
            <a:ext cx="11680750" cy="4385814"/>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 (</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)1.[2018·</a:t>
            </a:r>
            <a:r>
              <a:rPr lang="zh-CN" altLang="en-US" sz="3100" b="1" dirty="0">
                <a:latin typeface="Times New Roman" panose="02020603050405020304" pitchFamily="18" charset="0"/>
                <a:cs typeface="Times New Roman" panose="02020603050405020304" pitchFamily="18" charset="0"/>
              </a:rPr>
              <a:t>武威</a:t>
            </a:r>
            <a:r>
              <a:rPr lang="en-US" altLang="zh-CN" sz="3100" b="1" dirty="0">
                <a:latin typeface="Times New Roman" panose="02020603050405020304" pitchFamily="18" charset="0"/>
                <a:cs typeface="Times New Roman" panose="02020603050405020304" pitchFamily="18" charset="0"/>
              </a:rPr>
              <a:t>]Our city is cleaner than it ________ be.</a:t>
            </a:r>
          </a:p>
          <a:p>
            <a:pPr>
              <a:lnSpc>
                <a:spcPct val="150000"/>
              </a:lnSpc>
            </a:pPr>
            <a:r>
              <a:rPr lang="en-US" altLang="zh-CN" sz="3100" b="1" dirty="0">
                <a:latin typeface="Times New Roman" panose="02020603050405020304" pitchFamily="18" charset="0"/>
                <a:cs typeface="Times New Roman" panose="02020603050405020304" pitchFamily="18" charset="0"/>
              </a:rPr>
              <a:t>                A</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is used to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used to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uses to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is used</a:t>
            </a:r>
          </a:p>
          <a:p>
            <a:pPr>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)2.[2018·</a:t>
            </a:r>
            <a:r>
              <a:rPr lang="zh-CN" altLang="en-US" sz="3100" b="1" dirty="0">
                <a:latin typeface="Times New Roman" panose="02020603050405020304" pitchFamily="18" charset="0"/>
                <a:cs typeface="Times New Roman" panose="02020603050405020304" pitchFamily="18" charset="0"/>
              </a:rPr>
              <a:t>苏州</a:t>
            </a:r>
            <a:r>
              <a:rPr lang="en-US" altLang="zh-CN" sz="3100" b="1" dirty="0">
                <a:latin typeface="Times New Roman" panose="02020603050405020304" pitchFamily="18" charset="0"/>
                <a:cs typeface="Times New Roman" panose="02020603050405020304" pitchFamily="18" charset="0"/>
              </a:rPr>
              <a:t>]—Little Jenny looks unhappy today.</a:t>
            </a:r>
          </a:p>
          <a:p>
            <a:pPr>
              <a:lnSpc>
                <a:spcPct val="150000"/>
              </a:lnSpc>
            </a:pPr>
            <a:r>
              <a:rPr lang="en-US" altLang="zh-CN" sz="3100" b="1" dirty="0">
                <a:latin typeface="Times New Roman" panose="02020603050405020304" pitchFamily="18" charset="0"/>
                <a:cs typeface="Times New Roman" panose="02020603050405020304" pitchFamily="18" charset="0"/>
              </a:rPr>
              <a:t>               —Don't worry. A box of chocolates will _____ her ______</a:t>
            </a:r>
            <a:r>
              <a:rPr lang="zh-CN" altLang="en-US" sz="3100" b="1" dirty="0">
                <a:latin typeface="Times New Roman" panose="02020603050405020304" pitchFamily="18" charset="0"/>
                <a:cs typeface="Times New Roman" panose="02020603050405020304" pitchFamily="18" charset="0"/>
              </a:rPr>
              <a:t>．</a:t>
            </a:r>
          </a:p>
          <a:p>
            <a:pPr>
              <a:lnSpc>
                <a:spcPct val="150000"/>
              </a:lnSpc>
            </a:pPr>
            <a:r>
              <a:rPr lang="en-US" altLang="zh-CN" sz="3100" b="1" dirty="0">
                <a:latin typeface="Times New Roman" panose="02020603050405020304" pitchFamily="18" charset="0"/>
                <a:cs typeface="Times New Roman" panose="02020603050405020304" pitchFamily="18" charset="0"/>
              </a:rPr>
              <a:t>                A</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give; up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wake; up        </a:t>
            </a:r>
          </a:p>
          <a:p>
            <a:pPr>
              <a:lnSpc>
                <a:spcPct val="150000"/>
              </a:lnSpc>
            </a:pPr>
            <a:r>
              <a:rPr lang="en-US" altLang="zh-CN" sz="3100" b="1" dirty="0">
                <a:latin typeface="Times New Roman" panose="02020603050405020304" pitchFamily="18" charset="0"/>
                <a:cs typeface="Times New Roman" panose="02020603050405020304" pitchFamily="18" charset="0"/>
              </a:rPr>
              <a:t>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cheer; up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pick; up</a:t>
            </a:r>
          </a:p>
        </p:txBody>
      </p:sp>
      <p:sp>
        <p:nvSpPr>
          <p:cNvPr id="13" name="矩形 12"/>
          <p:cNvSpPr/>
          <p:nvPr/>
        </p:nvSpPr>
        <p:spPr>
          <a:xfrm>
            <a:off x="1029117" y="2432442"/>
            <a:ext cx="389851"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970855" y="3815765"/>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6" y="1294509"/>
            <a:ext cx="11076679" cy="5101395"/>
          </a:xfrm>
          <a:prstGeom prst="rect">
            <a:avLst/>
          </a:prstGeom>
          <a:noFill/>
        </p:spPr>
        <p:txBody>
          <a:bodyPr wrap="square" lIns="91438" tIns="45719" rIns="91438" bIns="45719" rtlCol="0">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)3.Our school had to ________ the soccer games because of </a:t>
            </a:r>
          </a:p>
          <a:p>
            <a:pPr>
              <a:lnSpc>
                <a:spcPct val="150000"/>
              </a:lnSpc>
            </a:pPr>
            <a:r>
              <a:rPr lang="en-US" altLang="zh-CN" sz="3100" b="1" dirty="0">
                <a:latin typeface="Times New Roman" panose="02020603050405020304" pitchFamily="18" charset="0"/>
                <a:cs typeface="Times New Roman" panose="02020603050405020304" pitchFamily="18" charset="0"/>
              </a:rPr>
              <a:t>               the bad weather, which made the students frustrated.</a:t>
            </a:r>
          </a:p>
          <a:p>
            <a:pPr>
              <a:lnSpc>
                <a:spcPct val="150000"/>
              </a:lnSpc>
            </a:pPr>
            <a:r>
              <a:rPr lang="en-US" altLang="zh-CN" sz="3100" b="1" dirty="0">
                <a:latin typeface="Times New Roman" panose="02020603050405020304" pitchFamily="18" charset="0"/>
                <a:cs typeface="Times New Roman" panose="02020603050405020304" pitchFamily="18" charset="0"/>
              </a:rPr>
              <a:t>               A</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put on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put in            </a:t>
            </a:r>
          </a:p>
          <a:p>
            <a:pPr>
              <a:lnSpc>
                <a:spcPct val="150000"/>
              </a:lnSpc>
            </a:pPr>
            <a:r>
              <a:rPr lang="en-US" altLang="zh-CN" sz="3100" b="1" dirty="0">
                <a:latin typeface="Times New Roman" panose="02020603050405020304" pitchFamily="18" charset="0"/>
                <a:cs typeface="Times New Roman" panose="02020603050405020304" pitchFamily="18" charset="0"/>
              </a:rPr>
              <a:t>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put up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put off</a:t>
            </a:r>
          </a:p>
          <a:p>
            <a:pPr>
              <a:lnSpc>
                <a:spcPct val="150000"/>
              </a:lnSpc>
            </a:pP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)4.Jimmy fixed up the old bikes and ________ to the poor.</a:t>
            </a:r>
          </a:p>
          <a:p>
            <a:pPr>
              <a:lnSpc>
                <a:spcPct val="150000"/>
              </a:lnSpc>
            </a:pPr>
            <a:r>
              <a:rPr lang="en-US" altLang="zh-CN" sz="3100" b="1" dirty="0">
                <a:latin typeface="Times New Roman" panose="02020603050405020304" pitchFamily="18" charset="0"/>
                <a:cs typeface="Times New Roman" panose="02020603050405020304" pitchFamily="18" charset="0"/>
              </a:rPr>
              <a:t>               A</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gave them up                   B</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gave away them</a:t>
            </a:r>
          </a:p>
          <a:p>
            <a:pPr>
              <a:lnSpc>
                <a:spcPct val="150000"/>
              </a:lnSpc>
            </a:pPr>
            <a:r>
              <a:rPr lang="en-US" altLang="zh-CN" sz="3100" b="1" dirty="0">
                <a:latin typeface="Times New Roman" panose="02020603050405020304" pitchFamily="18" charset="0"/>
                <a:cs typeface="Times New Roman" panose="02020603050405020304" pitchFamily="18" charset="0"/>
              </a:rPr>
              <a:t>              C</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gave them away                D</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gave up them</a:t>
            </a:r>
          </a:p>
        </p:txBody>
      </p:sp>
      <p:sp>
        <p:nvSpPr>
          <p:cNvPr id="13" name="矩形 12"/>
          <p:cNvSpPr/>
          <p:nvPr/>
        </p:nvSpPr>
        <p:spPr>
          <a:xfrm>
            <a:off x="1191503" y="1525217"/>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1197599" y="4265369"/>
            <a:ext cx="407484" cy="461665"/>
          </a:xfrm>
          <a:prstGeom prst="rect">
            <a:avLst/>
          </a:prstGeom>
        </p:spPr>
        <p:txBody>
          <a:bodyPr wrap="none" lIns="91438" tIns="45719" rIns="91438" bIns="45719">
            <a:spAutoFit/>
          </a:bodyPr>
          <a:lstStyle/>
          <a:p>
            <a:r>
              <a:rPr lang="en-US"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1202</Words>
  <Application>Microsoft Office PowerPoint</Application>
  <PresentationFormat>宽屏</PresentationFormat>
  <Paragraphs>147</Paragraphs>
  <Slides>22</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2023-01-16T19:06:39Z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3C3BF886C2F842059A9C33334AA05507</vt:lpwstr>
  </property>
  <property fmtid="{A09F084E-AD41-489F-8076-AA5BE3082BCA}" pid="100">
    <vt:ui4>5</vt:ui4>
  </property>
  <property fmtid="{64440492-4C8B-11D1-8B70-080036B11A03}" pid="11">
    <vt:lpwstr>www.2ppt.com-爱PPT提供资源下载</vt:lpwstr>
  </property>
</Properties>
</file>