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8FC3D4F4-179D-4E0B-B164-45E4B89D8408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048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8F2BA45-2F3F-4446-9F61-35E19687595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excel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word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150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个人简历：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</a:rPr>
              <a:t>  </a:t>
            </a:r>
          </a:p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253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16C013A6-26E7-423E-B79B-3937B48E364F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457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560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84AD-539C-4E08-B766-7B426B7AA2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494A6-7978-450E-85F0-557994232F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77EEB-C4E2-48B4-8FD1-92D45E3EC21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7702-B05A-453F-AEFD-1D1F12BEC9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0EA9-ED37-4919-A85A-9C916A39C4B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4B9B-1733-409D-83E1-72F1BE448F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E0C35-08BD-47DB-8F4B-3893CBE8CA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E33AE-D518-48B9-83F5-106171096C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0CCC-7FF8-443D-BC96-8D32CB269C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BFE1-B0CD-46F0-B688-3A3D282BC3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8AF1-50EA-476A-B1D3-0F108938D2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62E8-EC6F-49AE-AA95-1BCEC540F4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0389A-8CE3-4372-91D4-08526D80C5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DA945-1D98-42F3-9EB7-D955DF0261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A58A-D838-4F31-AB32-6FAAB05E8A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CF12-FA5E-40CD-9377-2AC92E2203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22E2C-B1AB-4779-BFC3-C5A59D29FB0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2F30-CA8F-41AB-AF16-E58ACEB6B1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955C-1FD9-4DA4-85F7-1F546C3324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7254-4676-4F18-A9EB-5F34ED2F9B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BB132-2471-4F09-BD20-FB0C6FB0CA2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807D-0F03-41BA-8231-BC4BCB0F22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D0AB-73DD-4E08-B575-D1DC1A3203D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2D8D-962A-4922-B08C-B278AE6C9F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9283C-C1DA-4214-A963-26FA3FF5AD0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8499-C73C-4BFD-9847-CBF0C0C49E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82B38B5-AC2E-48DE-B80A-CF9FA60B0D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D81F-19C1-4DCA-9A0D-4711E91998A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6EB9-7A73-49E0-932B-0D2565A40A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FA1E-DC72-4F8A-B3FE-D3F9AF3F7F1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4E778-B92A-4816-8BF8-4A48779ED9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2433-D8B7-44EF-81FF-5171AF4E9F9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5B2B-1306-4081-A231-7E2DE4DCB8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EC7F4-9C80-4E64-8E2E-45349BF31F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A171A-4757-4BF9-9C0E-775FE22392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0776-A044-4ACE-8FF8-7EC96150E4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A00E-A714-42C8-81BD-42E1E856B1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3B048-ED8C-4CB6-BA08-B70F0E59F2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08CAC-219F-4C87-80FF-01BD0F48EE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B7F0-B09F-40AC-AFF0-27DACB7EB4C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02C81-2CB5-499F-89F0-4D8313F3C6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00795B-8AEC-47D8-B026-BEF327F00E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E4C2AEE-01AE-42F5-813C-8A09C45D62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7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96297"/>
            <a:ext cx="9144000" cy="129609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圆的面积（二）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115760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6048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219200" y="1201739"/>
            <a:ext cx="680904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、一个圆形杯垫的半径是4cm,这个杯垫的面积是多少平方厘米？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570163" y="3003549"/>
            <a:ext cx="42465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3.14×4</a:t>
            </a:r>
            <a:r>
              <a:rPr lang="en-US" altLang="zh-CN" baseline="30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=50.24（平方厘米）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答：这个杯垫的面积是50.24平方厘米。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492254" y="868363"/>
            <a:ext cx="57896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、有一个圆形的蓄水池。它的周长约是31.4m，它的占地面积是多少？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463804" y="2568575"/>
            <a:ext cx="38465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31.4÷3.14÷2=5（米）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3.14×5</a:t>
            </a:r>
            <a:r>
              <a:rPr lang="zh-CN" altLang="en-US" baseline="30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=78.5（平方米）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答：它的占地面积是78.5平方米。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001713" y="868363"/>
            <a:ext cx="76136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3、把圆形茶杯垫片沿直径剪开，得到两个近似的三角形，再拼成平行四边形。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观察平行四边形，底相当于圆的（                    ），高相当于圆的（    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平行四边形的面积=底×高，所以圆的面积：S=（      ）×（    ）=（           ）。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529142" y="2922589"/>
            <a:ext cx="13858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周长的一半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47004" y="2922589"/>
            <a:ext cx="8683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半径 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983288" y="3357564"/>
            <a:ext cx="6524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πr</a:t>
            </a:r>
          </a:p>
        </p:txBody>
      </p:sp>
      <p:pic>
        <p:nvPicPr>
          <p:cNvPr id="14343" name="图片 -21474826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92213" y="1825625"/>
            <a:ext cx="69770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081838" y="3357564"/>
            <a:ext cx="4000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335092" y="3776663"/>
            <a:ext cx="11779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πr</a:t>
            </a:r>
            <a:r>
              <a:rPr lang="en-US" altLang="zh-CN" baseline="30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492254" y="868363"/>
            <a:ext cx="57896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4、一个运动场跑道的形状与大小如图。两边是半圆形，中间是长方形，这个运动场的占地面积是多少？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025650" y="2741613"/>
            <a:ext cx="50927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50×20+3.14×（20÷2）</a:t>
            </a:r>
            <a:r>
              <a:rPr lang="zh-CN" altLang="en-US" baseline="30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=1000+314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=1314（平方米）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答：这个运动场的占地面积是1314平方米。</a:t>
            </a:r>
          </a:p>
        </p:txBody>
      </p:sp>
      <p:pic>
        <p:nvPicPr>
          <p:cNvPr id="15365" name="图片 -214748260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91113" y="1790702"/>
            <a:ext cx="2938462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5、求下面图中阴影部分的面积。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463802" y="2568575"/>
            <a:ext cx="4384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3.14×（12</a:t>
            </a:r>
            <a:r>
              <a:rPr lang="zh-CN" altLang="en-US" baseline="30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-8</a:t>
            </a:r>
            <a:r>
              <a:rPr lang="zh-CN" altLang="en-US" baseline="30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）=251.2（平方厘米）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答：阴影部分的面积是251.2平方厘米。</a:t>
            </a:r>
          </a:p>
        </p:txBody>
      </p:sp>
      <p:pic>
        <p:nvPicPr>
          <p:cNvPr id="16389" name="图片 -21474826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2488" y="1460500"/>
            <a:ext cx="1109662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5、求下面图中阴影部分的面积。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463802" y="2568575"/>
            <a:ext cx="43846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3.14×5</a:t>
            </a:r>
            <a:r>
              <a:rPr lang="zh-CN" altLang="en-US" baseline="300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－（5×2）×5÷2×2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=78.5－50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=28.5（平方厘米）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答：阴影部分的面积是28.5平方厘米。</a:t>
            </a:r>
          </a:p>
        </p:txBody>
      </p:sp>
      <p:pic>
        <p:nvPicPr>
          <p:cNvPr id="17413" name="图片 -21474826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86179" y="1460500"/>
            <a:ext cx="1001713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6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5" y="1219202"/>
            <a:ext cx="546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把圆的面积的技术方法的推导有多种方法。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00342" y="2446338"/>
            <a:ext cx="52228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在实际生活中，要求圆的面积时我们先要求出圆的半径，再求圆的面积。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00338" y="3625851"/>
            <a:ext cx="53022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求组合图形的面积时，可以用几个图形的面积相加的方法，也可以用大图形与小图形相减的方法。</a:t>
            </a:r>
          </a:p>
        </p:txBody>
      </p:sp>
      <p:sp>
        <p:nvSpPr>
          <p:cNvPr id="18441" name="矩形 17"/>
          <p:cNvSpPr>
            <a:spLocks noChangeArrowheads="1"/>
          </p:cNvSpPr>
          <p:nvPr/>
        </p:nvSpPr>
        <p:spPr bwMode="auto">
          <a:xfrm>
            <a:off x="3532824" y="576265"/>
            <a:ext cx="2133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圆的面积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(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19459" name="副标题 2"/>
          <p:cNvSpPr txBox="1">
            <a:spLocks noChangeArrowheads="1"/>
          </p:cNvSpPr>
          <p:nvPr/>
        </p:nvSpPr>
        <p:spPr bwMode="auto">
          <a:xfrm>
            <a:off x="971550" y="908050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1、北京天坛公园的回音壁是闻名世界的声学奇迹，它是一道圆形的围墙。圆的直径为61.5米，周长与面积分别是多少？（结果保留一位小数）</a:t>
            </a:r>
          </a:p>
        </p:txBody>
      </p:sp>
      <p:sp>
        <p:nvSpPr>
          <p:cNvPr id="19460" name="副标题 2"/>
          <p:cNvSpPr txBox="1">
            <a:spLocks noChangeArrowheads="1"/>
          </p:cNvSpPr>
          <p:nvPr/>
        </p:nvSpPr>
        <p:spPr bwMode="auto">
          <a:xfrm>
            <a:off x="1068388" y="3133725"/>
            <a:ext cx="72009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2、预习课本第18、19页。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讨论：回顾一下这一单元你所学过圆的有关知识。</a:t>
            </a:r>
          </a:p>
        </p:txBody>
      </p:sp>
      <p:pic>
        <p:nvPicPr>
          <p:cNvPr id="19461" name="图片 -21474826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5" y="1944690"/>
            <a:ext cx="1995488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副标题 2"/>
          <p:cNvSpPr txBox="1">
            <a:spLocks noChangeArrowheads="1"/>
          </p:cNvSpPr>
          <p:nvPr/>
        </p:nvSpPr>
        <p:spPr bwMode="auto">
          <a:xfrm>
            <a:off x="1033467" y="118745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说说你生活中见过的圆的面积的现象。</a:t>
            </a:r>
          </a:p>
        </p:txBody>
      </p:sp>
      <p:pic>
        <p:nvPicPr>
          <p:cNvPr id="4101" name="图片 -21474826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1175" y="1995490"/>
            <a:ext cx="4381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177927"/>
            <a:ext cx="7440613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、能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正确运用圆的面积公式计算圆的面积，并能应用公式解决简单的实际问题。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2、在多个探究圆面积公式的活动中，体会圆的半径、周长、面积之间的关系。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3、结合剪杯垫的活动，进一步丰富学生探索圆面积公式的方法，并体会“等积变形”的数学思想。了解现实生活中有许多与圆的面积有关的问题，获得运用知识解决问题的成功体验。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327025" y="1135063"/>
            <a:ext cx="8491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、用圆规画一个周长为37.68厘米的圆，圆规两脚之间的距离是多少厘米，所画的圆的面积是多少平方厘米。</a:t>
            </a:r>
          </a:p>
        </p:txBody>
      </p:sp>
      <p:sp>
        <p:nvSpPr>
          <p:cNvPr id="2" name="副标题 2"/>
          <p:cNvSpPr txBox="1">
            <a:spLocks noChangeArrowheads="1"/>
          </p:cNvSpPr>
          <p:nvPr/>
        </p:nvSpPr>
        <p:spPr bwMode="auto">
          <a:xfrm>
            <a:off x="1806575" y="2346326"/>
            <a:ext cx="43830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37.68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（厘米）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圆规两脚之间的距离是</a:t>
            </a:r>
            <a:r>
              <a:rPr lang="en-US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厘米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1806579" y="3409950"/>
            <a:ext cx="40798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3.14×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²=1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13.04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（平方厘米）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答：圆的面积是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13.04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21" name="副标题 2"/>
          <p:cNvSpPr txBox="1">
            <a:spLocks noChangeArrowheads="1"/>
          </p:cNvSpPr>
          <p:nvPr/>
        </p:nvSpPr>
        <p:spPr bwMode="auto">
          <a:xfrm>
            <a:off x="919163" y="1455738"/>
            <a:ext cx="7535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2、一棵古树树干的周长是12.56米，它的横截面面积是多少平方米？</a:t>
            </a:r>
          </a:p>
        </p:txBody>
      </p:sp>
      <p:sp>
        <p:nvSpPr>
          <p:cNvPr id="24" name="副标题 2"/>
          <p:cNvSpPr txBox="1">
            <a:spLocks noChangeArrowheads="1"/>
          </p:cNvSpPr>
          <p:nvPr/>
        </p:nvSpPr>
        <p:spPr bwMode="auto">
          <a:xfrm>
            <a:off x="2379667" y="2644775"/>
            <a:ext cx="4383087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12.56÷3.14÷2=2（米）   3.14×2²=12.56（平方米）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答：它的横截面面积是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12.56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平方米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098800" y="3290888"/>
            <a:ext cx="3905250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3.14×3</a:t>
            </a:r>
            <a:r>
              <a:rPr lang="zh-CN" altLang="en-US" baseline="30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=3.14×9</a:t>
            </a:r>
          </a:p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=28.26（平方米）</a:t>
            </a:r>
          </a:p>
          <a:p>
            <a:pPr eaLnBrk="1" hangingPunct="1"/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答：能浇灌28.26平方米的农田。</a:t>
            </a:r>
          </a:p>
        </p:txBody>
      </p:sp>
      <p:sp>
        <p:nvSpPr>
          <p:cNvPr id="8197" name="副标题 2"/>
          <p:cNvSpPr txBox="1">
            <a:spLocks noChangeArrowheads="1"/>
          </p:cNvSpPr>
          <p:nvPr/>
        </p:nvSpPr>
        <p:spPr bwMode="auto">
          <a:xfrm>
            <a:off x="2058992" y="939800"/>
            <a:ext cx="59832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喷水半径是3m.喷水头转动一周，能浇灌多大面积的农田？</a:t>
            </a:r>
          </a:p>
        </p:txBody>
      </p:sp>
      <p:pic>
        <p:nvPicPr>
          <p:cNvPr id="8198" name="图片 -214748259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36825" y="1800225"/>
            <a:ext cx="40703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765300" y="1012825"/>
            <a:ext cx="5786438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量得圆形羊圈的周长是125.6米。这个羊圈的面积是多少平方米？</a:t>
            </a:r>
          </a:p>
        </p:txBody>
      </p:sp>
      <p:sp>
        <p:nvSpPr>
          <p:cNvPr id="24" name="副标题 2"/>
          <p:cNvSpPr txBox="1">
            <a:spLocks noChangeArrowheads="1"/>
          </p:cNvSpPr>
          <p:nvPr/>
        </p:nvSpPr>
        <p:spPr bwMode="auto">
          <a:xfrm>
            <a:off x="1009654" y="3232150"/>
            <a:ext cx="50133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先求出半径。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125.6÷3.14÷2=20（米）</a:t>
            </a:r>
          </a:p>
        </p:txBody>
      </p:sp>
      <p:sp>
        <p:nvSpPr>
          <p:cNvPr id="2" name="副标题 2"/>
          <p:cNvSpPr txBox="1">
            <a:spLocks noChangeArrowheads="1"/>
          </p:cNvSpPr>
          <p:nvPr/>
        </p:nvSpPr>
        <p:spPr bwMode="auto">
          <a:xfrm>
            <a:off x="4818067" y="2854325"/>
            <a:ext cx="41179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再求面积。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3.14×202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=3.14×400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=1256（平方米）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答：这个羊圈的面积是1256平方米。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pic>
        <p:nvPicPr>
          <p:cNvPr id="9223" name="图片 -214748259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36829" y="1658940"/>
            <a:ext cx="4068763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765300" y="915990"/>
            <a:ext cx="7215188" cy="38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下面是一种有意思的推导圆的面积的方法，读一读，填一填？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这时，三角形的面积相当于圆的面积。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观察这个三角形，底相当于圆的（             ），高相当于圆的（      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三角形的面积=                 ，所以圆的面积：S=            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=（     ）</a:t>
            </a:r>
          </a:p>
        </p:txBody>
      </p:sp>
      <p:sp>
        <p:nvSpPr>
          <p:cNvPr id="24" name="副标题 2"/>
          <p:cNvSpPr txBox="1">
            <a:spLocks noChangeArrowheads="1"/>
          </p:cNvSpPr>
          <p:nvPr/>
        </p:nvSpPr>
        <p:spPr bwMode="auto">
          <a:xfrm>
            <a:off x="4932367" y="3387725"/>
            <a:ext cx="162877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圆的周长</a:t>
            </a:r>
          </a:p>
        </p:txBody>
      </p:sp>
      <p:sp>
        <p:nvSpPr>
          <p:cNvPr id="2" name="副标题 2"/>
          <p:cNvSpPr txBox="1">
            <a:spLocks noChangeArrowheads="1"/>
          </p:cNvSpPr>
          <p:nvPr/>
        </p:nvSpPr>
        <p:spPr bwMode="auto">
          <a:xfrm>
            <a:off x="7821617" y="3387725"/>
            <a:ext cx="13303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半径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pic>
        <p:nvPicPr>
          <p:cNvPr id="10247" name="图片 -214748259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86017" y="1692277"/>
            <a:ext cx="4371975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8" name="对象 -2147482598"/>
          <p:cNvGraphicFramePr>
            <a:graphicFrameLocks noChangeAspect="1"/>
          </p:cNvGraphicFramePr>
          <p:nvPr/>
        </p:nvGraphicFramePr>
        <p:xfrm>
          <a:off x="3595688" y="3824289"/>
          <a:ext cx="7350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r:id="rId5" imgW="482600" imgH="405765" progId="Equation.KSEE3">
                  <p:embed/>
                </p:oleObj>
              </mc:Choice>
              <mc:Fallback>
                <p:oleObj r:id="rId5" imgW="482600" imgH="405765" progId="Equation.KSEE3">
                  <p:embed/>
                  <p:pic>
                    <p:nvPicPr>
                      <p:cNvPr id="0" name="对象 -21474825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3824289"/>
                        <a:ext cx="735012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对象 -2147482597"/>
          <p:cNvGraphicFramePr>
            <a:graphicFrameLocks noChangeAspect="1"/>
          </p:cNvGraphicFramePr>
          <p:nvPr/>
        </p:nvGraphicFramePr>
        <p:xfrm>
          <a:off x="6757992" y="3819525"/>
          <a:ext cx="8969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r:id="rId7" imgW="508000" imgH="393700" progId="Equation.KSEE3">
                  <p:embed/>
                </p:oleObj>
              </mc:Choice>
              <mc:Fallback>
                <p:oleObj r:id="rId7" imgW="508000" imgH="393700" progId="Equation.KSEE3">
                  <p:embed/>
                  <p:pic>
                    <p:nvPicPr>
                      <p:cNvPr id="0" name="对象 -2147482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992" y="3819525"/>
                        <a:ext cx="89693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对象 -2147482595"/>
          <p:cNvGraphicFramePr>
            <a:graphicFrameLocks noChangeAspect="1"/>
          </p:cNvGraphicFramePr>
          <p:nvPr/>
        </p:nvGraphicFramePr>
        <p:xfrm>
          <a:off x="6667503" y="3819525"/>
          <a:ext cx="10636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r:id="rId9" imgW="609600" imgH="393700" progId="Equation.KSEE3">
                  <p:embed/>
                </p:oleObj>
              </mc:Choice>
              <mc:Fallback>
                <p:oleObj r:id="rId9" imgW="609600" imgH="393700" progId="Equation.KSEE3">
                  <p:embed/>
                  <p:pic>
                    <p:nvPicPr>
                      <p:cNvPr id="0" name="对象 -21474825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3" y="3819525"/>
                        <a:ext cx="10636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副标题 2"/>
          <p:cNvSpPr txBox="1">
            <a:spLocks noChangeArrowheads="1"/>
          </p:cNvSpPr>
          <p:nvPr/>
        </p:nvSpPr>
        <p:spPr bwMode="auto">
          <a:xfrm>
            <a:off x="1865317" y="4211640"/>
            <a:ext cx="133032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πr</a:t>
            </a:r>
            <a:r>
              <a:rPr lang="zh-CN" altLang="en-US" baseline="30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779467" y="1112838"/>
            <a:ext cx="758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1、龙湖小区有一个圆形的花坛，量得花坛周围的篱笆长是18.84米。这个花坛的占地面积是多少平方米？</a:t>
            </a:r>
          </a:p>
        </p:txBody>
      </p:sp>
      <p:sp>
        <p:nvSpPr>
          <p:cNvPr id="5" name="副标题 2"/>
          <p:cNvSpPr txBox="1">
            <a:spLocks noChangeArrowheads="1"/>
          </p:cNvSpPr>
          <p:nvPr/>
        </p:nvSpPr>
        <p:spPr bwMode="auto">
          <a:xfrm>
            <a:off x="1762125" y="2403475"/>
            <a:ext cx="5735638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3.14×（18.84÷3.14÷2）</a:t>
            </a:r>
            <a:r>
              <a:rPr lang="zh-CN" altLang="en-US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=28.26（平方米）</a:t>
            </a:r>
          </a:p>
        </p:txBody>
      </p:sp>
      <p:sp>
        <p:nvSpPr>
          <p:cNvPr id="3" name="副标题 2"/>
          <p:cNvSpPr txBox="1">
            <a:spLocks noChangeArrowheads="1"/>
          </p:cNvSpPr>
          <p:nvPr/>
        </p:nvSpPr>
        <p:spPr bwMode="auto">
          <a:xfrm>
            <a:off x="1930400" y="3184525"/>
            <a:ext cx="4738688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答：这个花坛的占地面积是28.26平方米。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1151</Words>
  <Application>Microsoft Office PowerPoint</Application>
  <PresentationFormat>自定义</PresentationFormat>
  <Paragraphs>118</Paragraphs>
  <Slides>17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2023-01-16T19:06:57Z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0B4BBD2C1A4E4EEB9AC659342E6471F1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