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8" r:id="rId2"/>
    <p:sldId id="276" r:id="rId3"/>
    <p:sldId id="323" r:id="rId4"/>
    <p:sldId id="325" r:id="rId5"/>
    <p:sldId id="327" r:id="rId6"/>
    <p:sldId id="328" r:id="rId7"/>
    <p:sldId id="329" r:id="rId8"/>
    <p:sldId id="330" r:id="rId9"/>
    <p:sldId id="333" r:id="rId10"/>
    <p:sldId id="335" r:id="rId11"/>
    <p:sldId id="274" r:id="rId12"/>
    <p:sldId id="336" r:id="rId13"/>
  </p:sldIdLst>
  <p:sldSz cx="9144000" cy="6858000" type="screen4x3"/>
  <p:notesSz cx="6888163" cy="93345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733" cy="468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01518" y="0"/>
            <a:ext cx="2984733" cy="468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66155"/>
            <a:ext cx="2984733" cy="468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01518" y="8866155"/>
            <a:ext cx="2984733" cy="468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7675" cy="46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7763" y="698500"/>
            <a:ext cx="4592637" cy="3502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8975" y="4433888"/>
            <a:ext cx="5510213" cy="4200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2982913" cy="46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66188"/>
            <a:ext cx="2987675" cy="46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8212F713-23D7-4B34-A4AC-40D1C69EBBD3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98900" y="8866188"/>
            <a:ext cx="2987675" cy="466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B5C40643-7FC5-4C7B-AF7D-1AC63B94696C}" type="slidenum">
              <a:rPr lang="zh-CN" altLang="en-US" sz="1200">
                <a:latin typeface="宋体" panose="02010600030101010101" pitchFamily="2" charset="-122"/>
              </a:rPr>
              <a:t>11</a:t>
            </a:fld>
            <a:endParaRPr lang="en-US" altLang="zh-CN" sz="1200" dirty="0">
              <a:latin typeface="宋体" panose="02010600030101010101" pitchFamily="2" charset="-12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668837" cy="35020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F713-23D7-4B34-A4AC-40D1C69EBBD3}" type="slidenum">
              <a:rPr lang="zh-CN" altLang="en-US" smtClean="0"/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85902" y="1447852"/>
            <a:ext cx="7545579" cy="1325880"/>
          </a:xfrm>
        </p:spPr>
        <p:txBody>
          <a:bodyPr/>
          <a:lstStyle/>
          <a:p>
            <a:r>
              <a:rPr lang="zh-CN" altLang="en-US" sz="4800" dirty="0" smtClean="0"/>
              <a:t>一元一次不等式</a:t>
            </a:r>
            <a:endParaRPr lang="zh-CN" altLang="en-US" sz="48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295486" y="3200406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472436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139825"/>
            <a:ext cx="784860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不等式</a:t>
            </a:r>
            <a:r>
              <a:rPr lang="en-US" altLang="zh-CN" sz="2800" b="1" dirty="0">
                <a:latin typeface="宋体" panose="02010600030101010101" pitchFamily="2" charset="-122"/>
              </a:rPr>
              <a:t>2x-7&lt;5-2x</a:t>
            </a:r>
            <a:r>
              <a:rPr lang="zh-CN" altLang="en-US" sz="2800" b="1" dirty="0">
                <a:latin typeface="宋体" panose="02010600030101010101" pitchFamily="2" charset="-122"/>
              </a:rPr>
              <a:t>的正整数解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有（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A.1</a:t>
            </a:r>
            <a:r>
              <a:rPr lang="zh-CN" altLang="en-US" sz="2800" b="1" dirty="0">
                <a:latin typeface="宋体" panose="02010600030101010101" pitchFamily="2" charset="-122"/>
              </a:rPr>
              <a:t>个             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B.2</a:t>
            </a:r>
            <a:r>
              <a:rPr lang="zh-CN" altLang="en-US" sz="2800" b="1" dirty="0">
                <a:latin typeface="宋体" panose="02010600030101010101" pitchFamily="2" charset="-122"/>
              </a:rPr>
              <a:t>个</a:t>
            </a: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C.3</a:t>
            </a:r>
            <a:r>
              <a:rPr lang="zh-CN" altLang="en-US" sz="2800" b="1" dirty="0">
                <a:latin typeface="宋体" panose="02010600030101010101" pitchFamily="2" charset="-122"/>
              </a:rPr>
              <a:t>个           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D.4</a:t>
            </a:r>
            <a:r>
              <a:rPr lang="zh-CN" altLang="en-US" sz="2800" b="1" dirty="0">
                <a:latin typeface="宋体" panose="02010600030101010101" pitchFamily="2" charset="-122"/>
              </a:rPr>
              <a:t>个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62000" y="2511425"/>
            <a:ext cx="8305800" cy="35394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不等式</a:t>
            </a:r>
            <a:r>
              <a:rPr lang="en-US" altLang="zh-CN" sz="2800" b="1" dirty="0">
                <a:latin typeface="宋体" panose="02010600030101010101" pitchFamily="2" charset="-122"/>
              </a:rPr>
              <a:t>4-3x≥2x-6</a:t>
            </a:r>
            <a:r>
              <a:rPr lang="zh-CN" altLang="en-US" sz="2800" b="1" dirty="0">
                <a:latin typeface="宋体" panose="02010600030101010101" pitchFamily="2" charset="-122"/>
              </a:rPr>
              <a:t>的非负整数解有（      ）</a:t>
            </a: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A.1</a:t>
            </a:r>
            <a:r>
              <a:rPr lang="zh-CN" altLang="en-US" sz="2800" b="1" dirty="0">
                <a:latin typeface="宋体" panose="02010600030101010101" pitchFamily="2" charset="-122"/>
              </a:rPr>
              <a:t>个          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latin typeface="宋体" panose="02010600030101010101" pitchFamily="2" charset="-122"/>
              </a:rPr>
              <a:t>B.2</a:t>
            </a:r>
            <a:r>
              <a:rPr lang="zh-CN" altLang="en-US" sz="2800" b="1" dirty="0">
                <a:latin typeface="宋体" panose="02010600030101010101" pitchFamily="2" charset="-122"/>
              </a:rPr>
              <a:t>个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C.3</a:t>
            </a:r>
            <a:r>
              <a:rPr lang="zh-CN" altLang="en-US" sz="2800" b="1" dirty="0">
                <a:latin typeface="宋体" panose="02010600030101010101" pitchFamily="2" charset="-122"/>
              </a:rPr>
              <a:t>个         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D.4</a:t>
            </a:r>
            <a:r>
              <a:rPr lang="zh-CN" altLang="en-US" sz="2800" b="1" dirty="0">
                <a:latin typeface="宋体" panose="02010600030101010101" pitchFamily="2" charset="-122"/>
              </a:rPr>
              <a:t>个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已知关于</a:t>
            </a:r>
            <a:r>
              <a:rPr lang="en-US" altLang="zh-CN" sz="2800" b="1" dirty="0">
                <a:latin typeface="宋体" panose="02010600030101010101" pitchFamily="2" charset="-122"/>
              </a:rPr>
              <a:t>x</a:t>
            </a:r>
            <a:r>
              <a:rPr lang="zh-CN" altLang="en-US" sz="2800" b="1" dirty="0">
                <a:latin typeface="宋体" panose="02010600030101010101" pitchFamily="2" charset="-122"/>
              </a:rPr>
              <a:t>的不等式（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a-2014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x&gt;3</a:t>
            </a:r>
            <a:r>
              <a:rPr lang="zh-CN" altLang="en-US" sz="2800" b="1" dirty="0">
                <a:latin typeface="宋体" panose="02010600030101010101" pitchFamily="2" charset="-122"/>
              </a:rPr>
              <a:t>的解集为</a:t>
            </a:r>
          </a:p>
          <a:p>
            <a:r>
              <a:rPr lang="zh-CN" altLang="en-US" sz="2800" b="1" dirty="0" smtClean="0">
                <a:latin typeface="宋体" panose="02010600030101010101" pitchFamily="2" charset="-122"/>
              </a:rPr>
              <a:t>          ，</a:t>
            </a:r>
            <a:r>
              <a:rPr lang="zh-CN" altLang="en-US" sz="2800" b="1" dirty="0">
                <a:latin typeface="宋体" panose="02010600030101010101" pitchFamily="2" charset="-122"/>
              </a:rPr>
              <a:t>则</a:t>
            </a:r>
            <a:r>
              <a:rPr lang="en-US" altLang="zh-CN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的取值范围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是（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latin typeface="宋体" panose="02010600030101010101" pitchFamily="2" charset="-122"/>
              </a:rPr>
              <a:t>   </a:t>
            </a:r>
          </a:p>
          <a:p>
            <a:r>
              <a:rPr lang="en-US" altLang="zh-CN" sz="2800" b="1" dirty="0" err="1" smtClean="0">
                <a:latin typeface="宋体" panose="02010600030101010101" pitchFamily="2" charset="-122"/>
              </a:rPr>
              <a:t>A.a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&lt;0                </a:t>
            </a:r>
            <a:r>
              <a:rPr lang="en-US" altLang="zh-CN" sz="2800" b="1" dirty="0" err="1" smtClean="0">
                <a:latin typeface="宋体" panose="02010600030101010101" pitchFamily="2" charset="-122"/>
              </a:rPr>
              <a:t>B.a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&lt;2014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 err="1" smtClean="0">
                <a:latin typeface="宋体" panose="02010600030101010101" pitchFamily="2" charset="-122"/>
              </a:rPr>
              <a:t>C.a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&gt;0                </a:t>
            </a:r>
            <a:r>
              <a:rPr lang="en-US" altLang="zh-CN" sz="2800" b="1" dirty="0" err="1" smtClean="0">
                <a:latin typeface="宋体" panose="02010600030101010101" pitchFamily="2" charset="-122"/>
              </a:rPr>
              <a:t>D.a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&gt;2014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609600" y="377825"/>
            <a:ext cx="266541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课堂练习</a:t>
            </a: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</a:p>
        </p:txBody>
      </p:sp>
      <p:grpSp>
        <p:nvGrpSpPr>
          <p:cNvPr id="17420" name="Group 12"/>
          <p:cNvGrpSpPr/>
          <p:nvPr/>
        </p:nvGrpSpPr>
        <p:grpSpPr bwMode="auto">
          <a:xfrm>
            <a:off x="914400" y="4111625"/>
            <a:ext cx="2209800" cy="990600"/>
            <a:chOff x="384" y="2976"/>
            <a:chExt cx="1392" cy="624"/>
          </a:xfrm>
        </p:grpSpPr>
        <p:grpSp>
          <p:nvGrpSpPr>
            <p:cNvPr id="17417" name="Group 9"/>
            <p:cNvGrpSpPr/>
            <p:nvPr/>
          </p:nvGrpSpPr>
          <p:grpSpPr bwMode="auto">
            <a:xfrm>
              <a:off x="486" y="2976"/>
              <a:ext cx="1290" cy="624"/>
              <a:chOff x="3270" y="864"/>
              <a:chExt cx="1290" cy="624"/>
            </a:xfrm>
          </p:grpSpPr>
          <p:sp>
            <p:nvSpPr>
              <p:cNvPr id="17414" name="Text Box 6"/>
              <p:cNvSpPr txBox="1">
                <a:spLocks noChangeArrowheads="1"/>
              </p:cNvSpPr>
              <p:nvPr/>
            </p:nvSpPr>
            <p:spPr bwMode="auto">
              <a:xfrm>
                <a:off x="3774" y="864"/>
                <a:ext cx="78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dirty="0">
                    <a:latin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3270" y="1161"/>
                <a:ext cx="1242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zh-CN" sz="2800" b="1" dirty="0" smtClean="0">
                    <a:latin typeface="宋体" panose="02010600030101010101" pitchFamily="2" charset="-122"/>
                  </a:rPr>
                  <a:t>a-2014</a:t>
                </a:r>
                <a:endParaRPr lang="en-US" altLang="zh-CN" sz="2800" b="1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>
                <a:off x="3552" y="1200"/>
                <a:ext cx="731" cy="1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ffectLst/>
            </p:spPr>
            <p:txBody>
              <a:bodyPr wrap="none"/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384" y="3168"/>
              <a:ext cx="345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atin typeface="宋体" panose="02010600030101010101" pitchFamily="2" charset="-122"/>
                </a:rPr>
                <a:t>x&lt;</a:t>
              </a:r>
              <a:endParaRPr lang="zh-CN" altLang="en-US" sz="2800" b="1" dirty="0">
                <a:latin typeface="宋体" panose="02010600030101010101" pitchFamily="2" charset="-122"/>
              </a:endParaRPr>
            </a:p>
          </p:txBody>
        </p:sp>
      </p:grp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477000" y="11430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B  </a:t>
            </a:r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330394" y="2525713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172200" y="4202113"/>
            <a:ext cx="685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3" grpId="0"/>
      <p:bldP spid="174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676400" y="3290887"/>
            <a:ext cx="7543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、一元一次不等式及其解集的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定义。</a:t>
            </a:r>
            <a:endParaRPr lang="en-US" sz="2800" b="1" dirty="0">
              <a:latin typeface="宋体" panose="02010600030101010101" pitchFamily="2" charset="-122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677988" y="4433887"/>
            <a:ext cx="73898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2、解一元一次不等式的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方法。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76400" y="2398712"/>
            <a:ext cx="559480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通过本课时的学习，我们学习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了：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411537" y="962025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2971800" y="1628775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2971800" y="1000125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2057466" y="2667020"/>
            <a:ext cx="5181600" cy="1676400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60425" y="1828800"/>
            <a:ext cx="7521575" cy="2555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1、明确一元一次不等式及其解不等式的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定义。</a:t>
            </a:r>
            <a:endParaRPr lang="zh-CN" altLang="en-US" sz="2600" b="1" dirty="0">
              <a:latin typeface="宋体" panose="02010600030101010101" pitchFamily="2" charset="-122"/>
            </a:endParaRPr>
          </a:p>
          <a:p>
            <a:pPr>
              <a:lnSpc>
                <a:spcPct val="155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2、掌握解一元一次不等式的方法，用数轴正确表示不等式的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解集。</a:t>
            </a:r>
            <a:endParaRPr lang="zh-CN" altLang="en-US" sz="2600" b="1" dirty="0">
              <a:latin typeface="宋体" panose="02010600030101010101" pitchFamily="2" charset="-122"/>
            </a:endParaRPr>
          </a:p>
          <a:p>
            <a:pPr>
              <a:lnSpc>
                <a:spcPct val="155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3、用解一元一次不等式解决相关问题。</a:t>
            </a:r>
          </a:p>
        </p:txBody>
      </p:sp>
      <p:pic>
        <p:nvPicPr>
          <p:cNvPr id="4101" name="Picture 5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914400"/>
            <a:ext cx="2597150" cy="581025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8200" y="1292225"/>
            <a:ext cx="6019800" cy="533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600" b="1" dirty="0">
                <a:latin typeface="宋体" panose="02010600030101010101" pitchFamily="2" charset="-122"/>
              </a:rPr>
              <a:t>（</a:t>
            </a:r>
            <a:r>
              <a:rPr lang="en-US" altLang="zh-CN" sz="2600" b="1" dirty="0">
                <a:latin typeface="宋体" panose="02010600030101010101" pitchFamily="2" charset="-122"/>
              </a:rPr>
              <a:t>1</a:t>
            </a:r>
            <a:r>
              <a:rPr lang="zh-CN" altLang="en-US" sz="2600" b="1" dirty="0">
                <a:latin typeface="宋体" panose="02010600030101010101" pitchFamily="2" charset="-122"/>
              </a:rPr>
              <a:t>）</a:t>
            </a:r>
            <a:r>
              <a:rPr lang="en-US" altLang="zh-CN" sz="2600" b="1" dirty="0">
                <a:latin typeface="宋体" panose="02010600030101010101" pitchFamily="2" charset="-122"/>
              </a:rPr>
              <a:t>x&gt;4            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 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>
                <a:latin typeface="宋体" panose="02010600030101010101" pitchFamily="2" charset="-122"/>
              </a:rPr>
              <a:t>2</a:t>
            </a:r>
            <a:r>
              <a:rPr lang="zh-CN" altLang="en-US" sz="2600" b="1" dirty="0">
                <a:latin typeface="宋体" panose="02010600030101010101" pitchFamily="2" charset="-122"/>
              </a:rPr>
              <a:t>）</a:t>
            </a:r>
            <a:r>
              <a:rPr lang="en-US" altLang="zh-CN" sz="2600" b="1" dirty="0">
                <a:latin typeface="宋体" panose="02010600030101010101" pitchFamily="2" charset="-122"/>
              </a:rPr>
              <a:t>3y&gt;30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343400" y="2054225"/>
            <a:ext cx="3546164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>
                <a:latin typeface="宋体" panose="02010600030101010101" pitchFamily="2" charset="-122"/>
              </a:rPr>
              <a:t>4</a:t>
            </a:r>
            <a:r>
              <a:rPr lang="zh-CN" altLang="en-US" sz="2600" b="1" dirty="0">
                <a:latin typeface="宋体" panose="02010600030101010101" pitchFamily="2" charset="-122"/>
              </a:rPr>
              <a:t>）</a:t>
            </a:r>
            <a:r>
              <a:rPr lang="en-US" altLang="zh-CN" sz="2600" b="1" dirty="0">
                <a:latin typeface="宋体" panose="02010600030101010101" pitchFamily="2" charset="-122"/>
              </a:rPr>
              <a:t>1.5a+12≤0.5a+1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38200" y="2144713"/>
            <a:ext cx="12192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</a:rPr>
              <a:t>（</a:t>
            </a:r>
            <a:r>
              <a:rPr lang="en-US" altLang="zh-CN" sz="2600" b="1" dirty="0">
                <a:latin typeface="宋体" panose="02010600030101010101" pitchFamily="2" charset="-122"/>
              </a:rPr>
              <a:t>3</a:t>
            </a:r>
            <a:r>
              <a:rPr lang="zh-CN" altLang="en-US" sz="2600" b="1" dirty="0"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954213" y="1978025"/>
            <a:ext cx="12477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宋体" panose="02010600030101010101" pitchFamily="2" charset="-122"/>
              </a:rPr>
              <a:t>2x+1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916113" y="2389188"/>
            <a:ext cx="9969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200" dirty="0"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965325" y="2511425"/>
            <a:ext cx="955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49575" y="2212975"/>
            <a:ext cx="6651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宋体" panose="02010600030101010101" pitchFamily="2" charset="-122"/>
              </a:rPr>
              <a:t>&lt;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386138" y="1905000"/>
            <a:ext cx="103346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宋体" panose="02010600030101010101" pitchFamily="2" charset="-122"/>
              </a:rPr>
              <a:t>x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354388" y="2389188"/>
            <a:ext cx="8255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360738" y="2468563"/>
            <a:ext cx="471487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990600" y="3124200"/>
            <a:ext cx="67818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</a:rPr>
              <a:t>请你找出这些不等式有哪些共同的特征？</a:t>
            </a:r>
          </a:p>
        </p:txBody>
      </p:sp>
      <p:pic>
        <p:nvPicPr>
          <p:cNvPr id="5144" name="Picture 4" descr="新课引入（3）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5200" y="533400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334000" y="4572000"/>
            <a:ext cx="24384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3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）＜ </a:t>
            </a:r>
            <a:r>
              <a:rPr lang="en-US" altLang="zh-CN" sz="2600" b="1" dirty="0">
                <a:latin typeface="宋体" panose="02010600030101010101" pitchFamily="2" charset="-122"/>
              </a:rPr>
              <a:t>2x+1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1066800" y="4583112"/>
            <a:ext cx="2311851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）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a</a:t>
            </a:r>
            <a:r>
              <a:rPr lang="en-US" altLang="zh-CN" sz="2600" b="1" baseline="30000" dirty="0" smtClean="0">
                <a:latin typeface="宋体" panose="02010600030101010101" pitchFamily="2" charset="-122"/>
              </a:rPr>
              <a:t>2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+1</a:t>
            </a:r>
            <a:r>
              <a:rPr lang="zh-CN" altLang="en-US" sz="2600" b="1" dirty="0">
                <a:latin typeface="宋体" panose="02010600030101010101" pitchFamily="2" charset="-122"/>
              </a:rPr>
              <a:t>＞ </a:t>
            </a:r>
            <a:r>
              <a:rPr lang="en-US" altLang="zh-CN" sz="2600" b="1" dirty="0"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1066800" y="5057775"/>
            <a:ext cx="2032929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）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y=2y-5</a:t>
            </a:r>
            <a:endParaRPr lang="en-US" altLang="zh-CN" sz="2600" b="1" dirty="0">
              <a:latin typeface="宋体" panose="02010600030101010101" pitchFamily="2" charset="-122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3377271" y="5029200"/>
            <a:ext cx="2032929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5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）</a:t>
            </a:r>
            <a:r>
              <a:rPr lang="en-US" altLang="zh-CN" sz="2600" b="1" dirty="0" err="1" smtClean="0">
                <a:latin typeface="宋体" panose="02010600030101010101" pitchFamily="2" charset="-122"/>
              </a:rPr>
              <a:t>x+y</a:t>
            </a:r>
            <a:r>
              <a:rPr lang="en-US" altLang="zh-CN" sz="2600" b="1" dirty="0">
                <a:latin typeface="宋体" panose="02010600030101010101" pitchFamily="2" charset="-122"/>
              </a:rPr>
              <a:t>&gt;-3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3393187" y="4564062"/>
            <a:ext cx="1864613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）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x </a:t>
            </a:r>
            <a:r>
              <a:rPr lang="en-US" altLang="zh-CN" sz="2600" b="1" dirty="0">
                <a:latin typeface="宋体" panose="02010600030101010101" pitchFamily="2" charset="-122"/>
              </a:rPr>
              <a:t>&gt; 2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990600" y="3625850"/>
            <a:ext cx="7467600" cy="885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</a:rPr>
              <a:t>并从下列式子中找出与上面不等式有共同的特征的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不等式。</a:t>
            </a:r>
            <a:endParaRPr lang="en-US" altLang="zh-CN" sz="26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37338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 一元一次不等式定义：</a:t>
            </a:r>
            <a:r>
              <a:rPr lang="zh-CN" altLang="en-US" sz="2600" dirty="0">
                <a:solidFill>
                  <a:srgbClr val="0000FF"/>
                </a:solidFill>
                <a:latin typeface="宋体" panose="02010600030101010101" pitchFamily="2" charset="-122"/>
              </a:rPr>
              <a:t>         </a:t>
            </a:r>
            <a:endParaRPr lang="zh-CN" alt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9600" y="2286000"/>
            <a:ext cx="8305800" cy="1401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</a:rPr>
              <a:t>    不等号的两边都是整式，而且只含有一个未知数，未知数的最高次数是一次，这样的不等式叫做</a:t>
            </a:r>
            <a:r>
              <a:rPr lang="zh-CN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一元一次</a:t>
            </a:r>
            <a:r>
              <a:rPr lang="zh-CN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不等式。</a:t>
            </a:r>
            <a:endParaRPr lang="en-US" altLang="zh-CN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7174" name="Rectangle 6" descr="白色大理石"/>
          <p:cNvSpPr>
            <a:spLocks noChangeArrowheads="1"/>
          </p:cNvSpPr>
          <p:nvPr/>
        </p:nvSpPr>
        <p:spPr bwMode="auto">
          <a:xfrm>
            <a:off x="473075" y="3733800"/>
            <a:ext cx="7985125" cy="190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1" tIns="45716" rIns="91431" bIns="45716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特点</a:t>
            </a:r>
            <a:r>
              <a:rPr lang="zh-CN" altLang="en-US" sz="2600" b="1" dirty="0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600" b="1" dirty="0">
                <a:latin typeface="宋体" panose="02010600030101010101" pitchFamily="2" charset="-122"/>
              </a:rPr>
              <a:t>（</a:t>
            </a:r>
            <a:r>
              <a:rPr lang="en-US" altLang="zh-CN" sz="2600" dirty="0">
                <a:latin typeface="宋体" panose="02010600030101010101" pitchFamily="2" charset="-122"/>
              </a:rPr>
              <a:t>1</a:t>
            </a:r>
            <a:r>
              <a:rPr lang="zh-CN" altLang="en-US" sz="2600" b="1" dirty="0">
                <a:latin typeface="宋体" panose="02010600030101010101" pitchFamily="2" charset="-122"/>
              </a:rPr>
              <a:t>）不等号的两边都是整式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lang="zh-CN" altLang="en-US" sz="2600" b="1" dirty="0">
                <a:latin typeface="宋体" panose="02010600030101010101" pitchFamily="2" charset="-122"/>
              </a:rPr>
              <a:t>      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dirty="0">
                <a:latin typeface="宋体" panose="02010600030101010101" pitchFamily="2" charset="-122"/>
              </a:rPr>
              <a:t>2</a:t>
            </a:r>
            <a:r>
              <a:rPr lang="zh-CN" altLang="en-US" sz="2600" b="1" dirty="0">
                <a:latin typeface="宋体" panose="02010600030101010101" pitchFamily="2" charset="-122"/>
              </a:rPr>
              <a:t>）只含有一个未知数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lang="zh-CN" altLang="en-US" sz="2600" b="1" dirty="0">
                <a:latin typeface="宋体" panose="02010600030101010101" pitchFamily="2" charset="-122"/>
              </a:rPr>
              <a:t>      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600" dirty="0">
                <a:latin typeface="宋体" panose="02010600030101010101" pitchFamily="2" charset="-122"/>
              </a:rPr>
              <a:t>3</a:t>
            </a:r>
            <a:r>
              <a:rPr lang="zh-CN" altLang="en-US" sz="2600" b="1" dirty="0">
                <a:latin typeface="宋体" panose="02010600030101010101" pitchFamily="2" charset="-122"/>
              </a:rPr>
              <a:t>）未知数的最高次数是</a:t>
            </a:r>
            <a:r>
              <a:rPr lang="en-US" altLang="zh-CN" sz="2600" b="1" dirty="0">
                <a:latin typeface="宋体" panose="02010600030101010101" pitchFamily="2" charset="-122"/>
              </a:rPr>
              <a:t>1</a:t>
            </a:r>
            <a:r>
              <a:rPr lang="zh-CN" altLang="en-US" sz="2600" b="1" dirty="0">
                <a:latin typeface="宋体" panose="02010600030101010101" pitchFamily="2" charset="-122"/>
              </a:rPr>
              <a:t>次</a:t>
            </a:r>
          </a:p>
        </p:txBody>
      </p:sp>
      <p:pic>
        <p:nvPicPr>
          <p:cNvPr id="7177" name="Picture 9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685800"/>
            <a:ext cx="2743200" cy="612775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/>
          <p:nvPr/>
        </p:nvGraphicFramePr>
        <p:xfrm>
          <a:off x="1050925" y="860425"/>
          <a:ext cx="6965950" cy="498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公式" r:id="rId4" imgW="3073400" imgH="2260600" progId="Equation.3">
                  <p:embed/>
                </p:oleObj>
              </mc:Choice>
              <mc:Fallback>
                <p:oleObj name="公式" r:id="rId4" imgW="3073400" imgH="226060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860425"/>
                        <a:ext cx="6965950" cy="498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/>
          <p:nvPr/>
        </p:nvGraphicFramePr>
        <p:xfrm>
          <a:off x="1035050" y="930275"/>
          <a:ext cx="69215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公式" r:id="rId4" imgW="2705100" imgH="660400" progId="Equation.3">
                  <p:embed/>
                </p:oleObj>
              </mc:Choice>
              <mc:Fallback>
                <p:oleObj name="公式" r:id="rId4" imgW="2705100" imgH="66040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930275"/>
                        <a:ext cx="69215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981200" y="2971800"/>
            <a:ext cx="5257800" cy="2133600"/>
          </a:xfrm>
          <a:prstGeom prst="cloudCallout">
            <a:avLst>
              <a:gd name="adj1" fmla="val -58426"/>
              <a:gd name="adj2" fmla="val 37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r>
              <a:rPr lang="zh-CN" altLang="en-US" dirty="0">
                <a:latin typeface="宋体" panose="02010600030101010101" pitchFamily="2" charset="-122"/>
              </a:rPr>
              <a:t>         </a:t>
            </a:r>
          </a:p>
          <a:p>
            <a:r>
              <a:rPr lang="zh-CN" altLang="en-US" dirty="0">
                <a:latin typeface="宋体" panose="02010600030101010101" pitchFamily="2" charset="-122"/>
              </a:rPr>
              <a:t> </a:t>
            </a:r>
            <a:r>
              <a:rPr lang="zh-CN" altLang="en-US" dirty="0" smtClean="0">
                <a:latin typeface="宋体" panose="02010600030101010101" pitchFamily="2" charset="-122"/>
              </a:rPr>
              <a:t>   </a:t>
            </a:r>
            <a:r>
              <a:rPr lang="zh-CN" altLang="en-US" b="1" dirty="0" smtClean="0">
                <a:latin typeface="宋体" panose="02010600030101010101" pitchFamily="2" charset="-122"/>
              </a:rPr>
              <a:t>解一</a:t>
            </a:r>
            <a:r>
              <a:rPr lang="zh-CN" altLang="en-US" b="1" dirty="0">
                <a:latin typeface="宋体" panose="02010600030101010101" pitchFamily="2" charset="-122"/>
              </a:rPr>
              <a:t>元一次不等式需要通过适当的变</a:t>
            </a:r>
          </a:p>
          <a:p>
            <a:r>
              <a:rPr lang="zh-CN" altLang="en-US" b="1" dirty="0">
                <a:latin typeface="宋体" panose="02010600030101010101" pitchFamily="2" charset="-122"/>
              </a:rPr>
              <a:t>形，用数学符号表示出它的解集，变形</a:t>
            </a:r>
            <a:r>
              <a:rPr lang="zh-CN" altLang="en-US" b="1" dirty="0" smtClean="0">
                <a:latin typeface="宋体" panose="02010600030101010101" pitchFamily="2" charset="-122"/>
              </a:rPr>
              <a:t>的</a:t>
            </a:r>
            <a:endParaRPr lang="en-US" altLang="zh-CN" b="1" dirty="0" smtClean="0">
              <a:latin typeface="宋体" panose="02010600030101010101" pitchFamily="2" charset="-122"/>
            </a:endParaRPr>
          </a:p>
          <a:p>
            <a:r>
              <a:rPr lang="zh-CN" altLang="en-US" b="1" dirty="0" smtClean="0">
                <a:latin typeface="宋体" panose="02010600030101010101" pitchFamily="2" charset="-122"/>
              </a:rPr>
              <a:t>依据是</a:t>
            </a:r>
            <a:r>
              <a:rPr lang="zh-CN" altLang="en-US" b="1" dirty="0">
                <a:latin typeface="宋体" panose="02010600030101010101" pitchFamily="2" charset="-122"/>
              </a:rPr>
              <a:t>不等式的基本性质。</a:t>
            </a:r>
          </a:p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典例透析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92113"/>
            <a:ext cx="2449512" cy="777875"/>
          </a:xfrm>
          <a:prstGeom prst="rect">
            <a:avLst/>
          </a:prstGeom>
          <a:noFill/>
        </p:spPr>
      </p:pic>
      <p:sp>
        <p:nvSpPr>
          <p:cNvPr id="10247" name="AutoShape 7"/>
          <p:cNvSpPr>
            <a:spLocks noChangeAspect="1" noChangeArrowheads="1" noTextEdit="1"/>
          </p:cNvSpPr>
          <p:nvPr/>
        </p:nvSpPr>
        <p:spPr bwMode="auto">
          <a:xfrm>
            <a:off x="1595437" y="1317625"/>
            <a:ext cx="5637213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934200" y="137795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908675" y="137795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965700" y="137795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773487" y="137795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209800" y="1377950"/>
            <a:ext cx="1524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解不等式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533400" y="121920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6781800" y="1365250"/>
            <a:ext cx="190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5922962" y="1365250"/>
            <a:ext cx="190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5724525" y="1365250"/>
            <a:ext cx="192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5489575" y="1365250"/>
            <a:ext cx="190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4532312" y="1365250"/>
            <a:ext cx="190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4335462" y="1365250"/>
            <a:ext cx="192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4100512" y="1365250"/>
            <a:ext cx="190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3808412" y="1365250"/>
            <a:ext cx="190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6538912" y="1371600"/>
            <a:ext cx="192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+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200650" y="1371600"/>
            <a:ext cx="192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&gt;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grpSp>
        <p:nvGrpSpPr>
          <p:cNvPr id="10312" name="Group 72"/>
          <p:cNvGrpSpPr/>
          <p:nvPr/>
        </p:nvGrpSpPr>
        <p:grpSpPr bwMode="auto">
          <a:xfrm>
            <a:off x="1636712" y="1947864"/>
            <a:ext cx="5710238" cy="3690938"/>
            <a:chOff x="650" y="1515"/>
            <a:chExt cx="3597" cy="2325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378" y="3263"/>
              <a:ext cx="251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315" y="2976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所示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654" y="2996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这个不等式的解集如下图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721" y="2626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650" y="2626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系数化为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654" y="2256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合并同类项，得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675" y="1889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移项，得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4007" y="1523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，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657" y="1523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解：去括号，得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3439" y="298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3317" y="298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3157" y="298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2580" y="2618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1635" y="2618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3219" y="2248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8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3096" y="2248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584" y="2248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4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459" y="2248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3371" y="1881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3249" y="1881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3085" y="1881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963" y="1881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815" y="1881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2323" y="1881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1825" y="1881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1703" y="1881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3905" y="1515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3783" y="1515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3461" y="1515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3336" y="1515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3188" y="1515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2699" y="1515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2577" y="1515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2423" y="1515"/>
              <a:ext cx="12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2376" y="2592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&lt;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2894" y="2304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&gt;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2633" y="1920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&gt;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2125" y="1872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+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3006" y="1536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&gt;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2225" y="2618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43" y="2248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2482" y="1881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1981" y="1881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619" y="1515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2855" y="1515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</p:grpSp>
      <p:sp>
        <p:nvSpPr>
          <p:cNvPr id="10310" name="Rectangle 70"/>
          <p:cNvSpPr>
            <a:spLocks noChangeArrowheads="1"/>
          </p:cNvSpPr>
          <p:nvPr/>
        </p:nvSpPr>
        <p:spPr bwMode="auto">
          <a:xfrm>
            <a:off x="6308725" y="1365250"/>
            <a:ext cx="192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0311" name="Rectangle 71"/>
          <p:cNvSpPr>
            <a:spLocks noChangeArrowheads="1"/>
          </p:cNvSpPr>
          <p:nvPr/>
        </p:nvSpPr>
        <p:spPr bwMode="auto">
          <a:xfrm>
            <a:off x="4784725" y="1365250"/>
            <a:ext cx="1923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endParaRPr lang="en-US" altLang="zh-CN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spect="1" noChangeArrowheads="1" noTextEdit="1"/>
          </p:cNvSpPr>
          <p:nvPr/>
        </p:nvSpPr>
        <p:spPr bwMode="auto">
          <a:xfrm>
            <a:off x="2132012" y="533400"/>
            <a:ext cx="4114800" cy="495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63937" y="827088"/>
            <a:ext cx="3730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173537" y="827088"/>
            <a:ext cx="4651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4814887" y="69373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4410074" y="857250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4305299" y="857250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537074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448174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186237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3998912" y="700088"/>
            <a:ext cx="21800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≥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3749674" y="857250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3643312" y="857250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3830637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725862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2160587" y="1158875"/>
            <a:ext cx="1962076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在数轴上表示</a:t>
            </a:r>
            <a:r>
              <a:rPr lang="zh-CN" altLang="en-US" sz="17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出来。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344" name="Rectangle 80"/>
          <p:cNvSpPr>
            <a:spLocks noChangeArrowheads="1"/>
          </p:cNvSpPr>
          <p:nvPr/>
        </p:nvSpPr>
        <p:spPr bwMode="auto">
          <a:xfrm>
            <a:off x="4887912" y="700088"/>
            <a:ext cx="1526059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，并把它的解集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345" name="Rectangle 81"/>
          <p:cNvSpPr>
            <a:spLocks noChangeArrowheads="1"/>
          </p:cNvSpPr>
          <p:nvPr/>
        </p:nvSpPr>
        <p:spPr bwMode="auto">
          <a:xfrm>
            <a:off x="2671762" y="700088"/>
            <a:ext cx="87203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解不等式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2174874" y="700088"/>
            <a:ext cx="21800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zh-CN" altLang="en-US" sz="1700" dirty="0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grpSp>
        <p:nvGrpSpPr>
          <p:cNvPr id="11357" name="Group 93"/>
          <p:cNvGrpSpPr/>
          <p:nvPr/>
        </p:nvGrpSpPr>
        <p:grpSpPr bwMode="auto">
          <a:xfrm>
            <a:off x="2141537" y="1497013"/>
            <a:ext cx="4259263" cy="4905375"/>
            <a:chOff x="1062" y="943"/>
            <a:chExt cx="2683" cy="3090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" y="3504"/>
              <a:ext cx="2545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1182" y="2864"/>
              <a:ext cx="275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 smtClean="0">
                  <a:solidFill>
                    <a:srgbClr val="000000"/>
                  </a:solidFill>
                  <a:latin typeface="宋体" panose="02010600030101010101" pitchFamily="2" charset="-122"/>
                </a:rPr>
                <a:t>≥</a:t>
              </a:r>
              <a:r>
                <a:rPr lang="en-US" altLang="zh-CN" sz="1700" dirty="0" smtClean="0">
                  <a:solidFill>
                    <a:srgbClr val="000000"/>
                  </a:solidFill>
                  <a:latin typeface="宋体" panose="02010600030101010101" pitchFamily="2" charset="-122"/>
                </a:rPr>
                <a:t>-1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1600" y="2652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244" y="2438"/>
              <a:ext cx="206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 smtClean="0">
                  <a:solidFill>
                    <a:srgbClr val="000000"/>
                  </a:solidFill>
                  <a:latin typeface="宋体" panose="02010600030101010101" pitchFamily="2" charset="-122"/>
                </a:rPr>
                <a:t>≤</a:t>
              </a:r>
              <a:r>
                <a:rPr lang="en-US" altLang="zh-CN" sz="1700" dirty="0" smtClean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074" y="2434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818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752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663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1595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1506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9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1397" y="2014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≤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1299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4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1231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1074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2570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2504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2414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2347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2182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4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2072" y="1589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≤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1974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9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1908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1750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2134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068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1939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1883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1719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1601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1491" y="1374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≤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1350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1284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1074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2925" y="943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2860" y="943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-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1742" y="3298"/>
              <a:ext cx="412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所</a:t>
              </a:r>
              <a:r>
                <a:rPr lang="zh-CN" altLang="en-US" sz="1700" dirty="0" smtClean="0">
                  <a:solidFill>
                    <a:srgbClr val="000000"/>
                  </a:solidFill>
                  <a:latin typeface="宋体" panose="02010600030101010101" pitchFamily="2" charset="-122"/>
                </a:rPr>
                <a:t>示。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1074" y="3298"/>
              <a:ext cx="68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表示如下图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2430" y="3082"/>
              <a:ext cx="275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轴上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1072" y="3082"/>
              <a:ext cx="1373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这个不等式的解集在数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1647" y="2656"/>
              <a:ext cx="275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1070" y="2656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系数化为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1072" y="2229"/>
              <a:ext cx="961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合并同类项，得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1072" y="1805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移项，得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1070" y="1589"/>
              <a:ext cx="68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去括号，得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1982" y="1374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）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1596" y="1374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396" y="1374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）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1062" y="1374"/>
              <a:ext cx="137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1062" y="1165"/>
              <a:ext cx="961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的方向改变，得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980" y="947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，不等号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2432" y="947"/>
              <a:ext cx="412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边同乘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1074" y="947"/>
              <a:ext cx="1373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7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解：去分母，不等式两</a:t>
              </a:r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1084" y="286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1149" y="2434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1145" y="201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2260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821" y="1585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1797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1198" y="1370"/>
              <a:ext cx="69" cy="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  <a:endParaRPr lang="en-US" altLang="zh-CN" dirty="0">
                <a:latin typeface="宋体" panose="02010600030101010101" pitchFamily="2" charset="-122"/>
              </a:endParaRPr>
            </a:p>
          </p:txBody>
        </p:sp>
      </p:grp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4311649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i="1" dirty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55" name="Rectangle 91"/>
          <p:cNvSpPr>
            <a:spLocks noChangeArrowheads="1"/>
          </p:cNvSpPr>
          <p:nvPr/>
        </p:nvSpPr>
        <p:spPr bwMode="auto">
          <a:xfrm>
            <a:off x="3589337" y="547688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i="1" dirty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4664074" y="652463"/>
            <a:ext cx="109004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</a:rPr>
              <a:t>+</a:t>
            </a:r>
            <a:endParaRPr lang="en-US" altLang="zh-CN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23889" y="1524000"/>
            <a:ext cx="1357312" cy="533400"/>
          </a:xfrm>
          <a:noFill/>
        </p:spPr>
        <p:txBody>
          <a:bodyPr lIns="90170" tIns="46990" rIns="90170" bIns="46990"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/>
              <a:t>步骤</a:t>
            </a:r>
            <a:r>
              <a:rPr lang="zh-CN" altLang="en-US" sz="2800" b="1" dirty="0" smtClean="0"/>
              <a:t>：</a:t>
            </a:r>
            <a:endParaRPr lang="zh-CN" altLang="en-US" sz="28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3657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去分母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6019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去括号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586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移项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3429000"/>
            <a:ext cx="2971800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合并同类项，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得</a:t>
            </a:r>
            <a:r>
              <a:rPr lang="en-US" altLang="zh-CN" sz="2400" b="1" dirty="0">
                <a:latin typeface="宋体" panose="02010600030101010101" pitchFamily="2" charset="-122"/>
              </a:rPr>
              <a:t>ax&gt;b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或</a:t>
            </a:r>
            <a:r>
              <a:rPr lang="en-US" altLang="zh-CN" sz="2400" b="1" dirty="0">
                <a:latin typeface="宋体" panose="02010600030101010101" pitchFamily="2" charset="-122"/>
              </a:rPr>
              <a:t>ax&lt;b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(</a:t>
            </a:r>
            <a:r>
              <a:rPr lang="en-US" altLang="zh-CN" sz="2400" b="1" dirty="0">
                <a:latin typeface="宋体" panose="02010600030101010101" pitchFamily="2" charset="-122"/>
              </a:rPr>
              <a:t>a</a:t>
            </a:r>
            <a:r>
              <a:rPr lang="en-US" altLang="zh-CN" b="1" dirty="0">
                <a:latin typeface="宋体" panose="02010600030101010101" pitchFamily="2" charset="-122"/>
              </a:rPr>
              <a:t>≠0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" y="4648200"/>
            <a:ext cx="3048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两边同除以</a:t>
            </a:r>
            <a:r>
              <a:rPr lang="en-US" altLang="zh-CN" sz="2400" b="1" dirty="0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38600" y="1524000"/>
            <a:ext cx="1828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依据：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505200" y="2057400"/>
            <a:ext cx="3962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不等式基本性质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505200" y="2590800"/>
            <a:ext cx="3276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楷体_GB2312" panose="02010609030101010101" pitchFamily="49" charset="-122"/>
              </a:rPr>
              <a:t>单项式乘多项式法则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505200" y="3157538"/>
            <a:ext cx="259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不等式基本性质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505200" y="3733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合并同类项法则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05200" y="4724400"/>
            <a:ext cx="3962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不等式基本性质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2819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不等号方向：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05600" y="2057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楷体_GB2312" panose="02010609030101010101" pitchFamily="49" charset="-122"/>
              </a:rPr>
              <a:t>可能变方向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705600" y="259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不变</a:t>
            </a:r>
            <a:r>
              <a:rPr lang="zh-CN" altLang="en-US" sz="2400" b="1" dirty="0">
                <a:latin typeface="宋体" panose="02010600030101010101" pitchFamily="2" charset="-122"/>
                <a:ea typeface="楷体_GB2312" panose="02010609030101010101" pitchFamily="49" charset="-122"/>
              </a:rPr>
              <a:t>方向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705600" y="3200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不变</a:t>
            </a:r>
            <a:r>
              <a:rPr lang="zh-CN" altLang="en-US" sz="2400" b="1" dirty="0">
                <a:latin typeface="宋体" panose="02010600030101010101" pitchFamily="2" charset="-122"/>
                <a:ea typeface="楷体_GB2312" panose="02010609030101010101" pitchFamily="49" charset="-122"/>
              </a:rPr>
              <a:t>方向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705600" y="3733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不变</a:t>
            </a:r>
            <a:r>
              <a:rPr lang="zh-CN" altLang="en-US" sz="2400" b="1" dirty="0">
                <a:latin typeface="宋体" panose="02010600030101010101" pitchFamily="2" charset="-122"/>
                <a:ea typeface="楷体_GB2312" panose="02010609030101010101" pitchFamily="49" charset="-122"/>
              </a:rPr>
              <a:t>方向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629400" y="4724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楷体_GB2312" panose="02010609030101010101" pitchFamily="49" charset="-122"/>
              </a:rPr>
              <a:t>可能变方向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33400" y="852488"/>
            <a:ext cx="43434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解一元一次不等式的方法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全屏显示(4:3)</PresentationFormat>
  <Paragraphs>220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Monotype Sorts</vt:lpstr>
      <vt:lpstr>楷体</vt:lpstr>
      <vt:lpstr>楷体_GB2312</vt:lpstr>
      <vt:lpstr>宋体</vt:lpstr>
      <vt:lpstr>微软雅黑</vt:lpstr>
      <vt:lpstr>Arial</vt:lpstr>
      <vt:lpstr>Calibri Light</vt:lpstr>
      <vt:lpstr>Wingdings</vt:lpstr>
      <vt:lpstr>WWW.2PPT.COM
</vt:lpstr>
      <vt:lpstr>公式</vt:lpstr>
      <vt:lpstr>一元一次不等式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2022-01-05T00:28:31Z</dcterms:created>
  <dcterms:modified xsi:type="dcterms:W3CDTF">2023-01-16T19:07:08Z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EB4BBCBA0AF64481AE9F45EF19BA9D44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