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81" r:id="rId2"/>
    <p:sldId id="469" r:id="rId3"/>
    <p:sldId id="470" r:id="rId4"/>
    <p:sldId id="471" r:id="rId5"/>
    <p:sldId id="472" r:id="rId6"/>
    <p:sldId id="473" r:id="rId7"/>
    <p:sldId id="474" r:id="rId8"/>
    <p:sldId id="475" r:id="rId9"/>
    <p:sldId id="476" r:id="rId10"/>
    <p:sldId id="477" r:id="rId11"/>
    <p:sldId id="478" r:id="rId12"/>
    <p:sldId id="479" r:id="rId13"/>
    <p:sldId id="480" r:id="rId14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9986" autoAdjust="0"/>
    <p:restoredTop sz="94660" autoAdjust="0"/>
  </p:normalViewPr>
  <p:slideViewPr>
    <p:cSldViewPr snapToObjects="1">
      <p:cViewPr>
        <p:scale>
          <a:sx n="140" d="100"/>
          <a:sy n="140" d="100"/>
        </p:scale>
        <p:origin x="-804" y="-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16024" cy="21602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F725AEDA-E179-4278-998D-D9EC8DB06D5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FA44F4C-EC27-41FB-B9BF-82181C75E65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D2A48B96-639E-45A3-A0BA-2464DFDB1FA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19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22E59491-C0DD-4AC8-9643-A532BC174E9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60AD8CF-6E86-47C1-BE5F-2E1B0AB258FF}" type="slidenum">
              <a:rPr lang="zh-CN"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867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867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A436ABF-A0CE-4FCC-A542-6A9ED3AEBE62}" type="slidenum">
              <a:rPr lang="zh-CN" altLang="en-US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072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072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1F711E4-4DBD-4C6B-B9F0-E7A3945F3E1C}" type="slidenum">
              <a:rPr lang="zh-CN" altLang="en-US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27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27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7622ED5-CA65-45AF-BC7F-095479F1C64B}" type="slidenum">
              <a:rPr lang="zh-CN" altLang="en-US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229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2DCCDDB-AFCE-4841-9575-A668284D7580}" type="slidenum">
              <a:rPr lang="zh-CN" altLang="en-US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433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F9DD6EB-F05D-42C9-834C-5098C9BC680B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517513A-9F04-4817-86EC-40B87D409652}" type="slidenum">
              <a:rPr lang="zh-CN"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843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84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443EEE8-EF4B-41B6-986B-9255AC098775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048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048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5903EC0-4A4B-450E-BCDD-99916AB1AE9B}" type="slidenum">
              <a:rPr lang="zh-CN"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253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253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EE82315-2E0C-4A5B-B62F-41F42C6386BF}" type="slidenum">
              <a:rPr lang="zh-CN" altLang="en-US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457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457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1E8A80A-58F1-4D14-8234-4E684B66E1C6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662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662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BA16D45-FB5D-494A-994C-91D015588291}" type="slidenum">
              <a:rPr lang="zh-CN" altLang="en-US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67618-E8F7-4882-9927-08658E48853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 userDrawn="1"/>
        </p:nvGrpSpPr>
        <p:grpSpPr bwMode="auto">
          <a:xfrm>
            <a:off x="573881" y="1369219"/>
            <a:ext cx="1333500" cy="1333500"/>
            <a:chOff x="990600" y="2044717"/>
            <a:chExt cx="2768566" cy="2768566"/>
          </a:xfrm>
        </p:grpSpPr>
        <p:sp>
          <p:nvSpPr>
            <p:cNvPr id="3" name="Diamond 5"/>
            <p:cNvSpPr>
              <a:spLocks noChangeArrowheads="1"/>
            </p:cNvSpPr>
            <p:nvPr/>
          </p:nvSpPr>
          <p:spPr bwMode="auto">
            <a:xfrm>
              <a:off x="990600" y="2044717"/>
              <a:ext cx="2768566" cy="2768566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grpSp>
          <p:nvGrpSpPr>
            <p:cNvPr id="4" name="Group 9"/>
            <p:cNvGrpSpPr/>
            <p:nvPr/>
          </p:nvGrpSpPr>
          <p:grpSpPr bwMode="auto">
            <a:xfrm>
              <a:off x="1429100" y="2771847"/>
              <a:ext cx="1800200" cy="992584"/>
              <a:chOff x="2345143" y="2365645"/>
              <a:chExt cx="1800200" cy="992584"/>
            </a:xfrm>
          </p:grpSpPr>
          <p:sp>
            <p:nvSpPr>
              <p:cNvPr id="5" name="TextBox 7"/>
              <p:cNvSpPr txBox="1"/>
              <p:nvPr/>
            </p:nvSpPr>
            <p:spPr>
              <a:xfrm>
                <a:off x="2344176" y="2365264"/>
                <a:ext cx="1802039" cy="677310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7500" lnSpcReduction="20000"/>
              </a:bodyPr>
              <a:lstStyle/>
              <a:p>
                <a:pPr algn="ctr" fontAlgn="auto"/>
                <a:r>
                  <a:rPr lang="zh-CN" altLang="en-US" sz="3300" noProof="1">
                    <a:solidFill>
                      <a:schemeClr val="bg1"/>
                    </a:solidFill>
                    <a:latin typeface="+mn-lt"/>
                    <a:ea typeface="+mn-ea"/>
                  </a:rPr>
                  <a:t>目录</a:t>
                </a:r>
                <a:endParaRPr lang="zh-CN" altLang="en-US" sz="3300" noProof="1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Box 8"/>
              <p:cNvSpPr txBox="1"/>
              <p:nvPr/>
            </p:nvSpPr>
            <p:spPr>
              <a:xfrm>
                <a:off x="2344176" y="3143924"/>
                <a:ext cx="1802039" cy="215058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0000" lnSpcReduction="20000"/>
              </a:bodyPr>
              <a:lstStyle/>
              <a:p>
                <a:pPr algn="ctr" fontAlgn="auto"/>
                <a:r>
                  <a:rPr lang="en-US" altLang="zh-CN" sz="1100" noProof="1">
                    <a:solidFill>
                      <a:schemeClr val="bg1"/>
                    </a:solidFill>
                    <a:latin typeface="+mn-lt"/>
                    <a:ea typeface="+mn-ea"/>
                  </a:rPr>
                  <a:t>CONTENTS</a:t>
                </a:r>
                <a:endParaRPr lang="en-US" altLang="zh-CN" sz="1100" noProof="1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7" name="动作按钮: 后退或前一项 6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8" name="动作按钮: 前进或下一项 7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9" name="动作按钮: 结束 8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grpSp>
        <p:nvGrpSpPr>
          <p:cNvPr id="10" name="Group 1"/>
          <p:cNvGrpSpPr/>
          <p:nvPr userDrawn="1"/>
        </p:nvGrpSpPr>
        <p:grpSpPr bwMode="auto">
          <a:xfrm>
            <a:off x="616744" y="946548"/>
            <a:ext cx="2226469" cy="2178844"/>
            <a:chOff x="-949635" y="0"/>
            <a:chExt cx="7009631" cy="6858000"/>
          </a:xfrm>
        </p:grpSpPr>
        <p:sp>
          <p:nvSpPr>
            <p:cNvPr id="11" name="Diamond 3"/>
            <p:cNvSpPr>
              <a:spLocks noChangeArrowheads="1"/>
            </p:cNvSpPr>
            <p:nvPr/>
          </p:nvSpPr>
          <p:spPr bwMode="auto">
            <a:xfrm>
              <a:off x="-949635" y="0"/>
              <a:ext cx="7009631" cy="6858000"/>
            </a:xfrm>
            <a:prstGeom prst="diamond">
              <a:avLst/>
            </a:prstGeom>
            <a:solidFill>
              <a:srgbClr val="D6DCE5">
                <a:alpha val="34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sp>
          <p:nvSpPr>
            <p:cNvPr id="12" name="Diamond 4"/>
            <p:cNvSpPr>
              <a:spLocks noChangeArrowheads="1"/>
            </p:cNvSpPr>
            <p:nvPr/>
          </p:nvSpPr>
          <p:spPr bwMode="auto">
            <a:xfrm>
              <a:off x="-176517" y="653134"/>
              <a:ext cx="5647878" cy="5525706"/>
            </a:xfrm>
            <a:prstGeom prst="diamond">
              <a:avLst/>
            </a:prstGeom>
            <a:solidFill>
              <a:srgbClr val="D6DC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</p:grpSp>
      <p:sp>
        <p:nvSpPr>
          <p:cNvPr id="1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6227E-5C0E-4904-BEE3-EB020924FA8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动作按钮: 后退或前一项 2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4" name="动作按钮: 前进或下一项 3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5" name="动作按钮: 结束 4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2347913" y="916782"/>
            <a:ext cx="0" cy="3480197"/>
          </a:xfrm>
          <a:prstGeom prst="line">
            <a:avLst/>
          </a:prstGeom>
          <a:ln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42"/>
          <p:cNvGrpSpPr/>
          <p:nvPr userDrawn="1"/>
        </p:nvGrpSpPr>
        <p:grpSpPr bwMode="auto">
          <a:xfrm>
            <a:off x="80963" y="1579960"/>
            <a:ext cx="2270522" cy="2178844"/>
            <a:chOff x="755951" y="2210607"/>
            <a:chExt cx="3026493" cy="2905010"/>
          </a:xfrm>
        </p:grpSpPr>
        <p:grpSp>
          <p:nvGrpSpPr>
            <p:cNvPr id="8" name="Group 1"/>
            <p:cNvGrpSpPr/>
            <p:nvPr/>
          </p:nvGrpSpPr>
          <p:grpSpPr bwMode="auto">
            <a:xfrm>
              <a:off x="813205" y="2210607"/>
              <a:ext cx="2969239" cy="2905010"/>
              <a:chOff x="-949635" y="0"/>
              <a:chExt cx="7009631" cy="6858000"/>
            </a:xfrm>
          </p:grpSpPr>
          <p:sp>
            <p:nvSpPr>
              <p:cNvPr id="14" name="Diamond 3"/>
              <p:cNvSpPr>
                <a:spLocks noChangeArrowheads="1"/>
              </p:cNvSpPr>
              <p:nvPr/>
            </p:nvSpPr>
            <p:spPr bwMode="auto">
              <a:xfrm>
                <a:off x="-949635" y="0"/>
                <a:ext cx="7009631" cy="6858000"/>
              </a:xfrm>
              <a:prstGeom prst="diamond">
                <a:avLst/>
              </a:prstGeom>
              <a:solidFill>
                <a:srgbClr val="D6DCE5">
                  <a:alpha val="34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sp>
            <p:nvSpPr>
              <p:cNvPr id="15" name="Diamond 4"/>
              <p:cNvSpPr>
                <a:spLocks noChangeArrowheads="1"/>
              </p:cNvSpPr>
              <p:nvPr/>
            </p:nvSpPr>
            <p:spPr bwMode="auto">
              <a:xfrm>
                <a:off x="-176517" y="653134"/>
                <a:ext cx="5647878" cy="5525706"/>
              </a:xfrm>
              <a:prstGeom prst="diamond">
                <a:avLst/>
              </a:prstGeom>
              <a:solidFill>
                <a:srgbClr val="D6DC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</p:grpSp>
        <p:grpSp>
          <p:nvGrpSpPr>
            <p:cNvPr id="9" name="Group 2"/>
            <p:cNvGrpSpPr/>
            <p:nvPr/>
          </p:nvGrpSpPr>
          <p:grpSpPr bwMode="auto">
            <a:xfrm>
              <a:off x="755951" y="2773741"/>
              <a:ext cx="1778742" cy="1778742"/>
              <a:chOff x="990600" y="2044717"/>
              <a:chExt cx="2768566" cy="2768566"/>
            </a:xfrm>
          </p:grpSpPr>
          <p:sp>
            <p:nvSpPr>
              <p:cNvPr id="10" name="Diamond 5"/>
              <p:cNvSpPr>
                <a:spLocks noChangeArrowheads="1"/>
              </p:cNvSpPr>
              <p:nvPr/>
            </p:nvSpPr>
            <p:spPr bwMode="auto">
              <a:xfrm>
                <a:off x="990600" y="2044717"/>
                <a:ext cx="2768566" cy="2768566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grpSp>
            <p:nvGrpSpPr>
              <p:cNvPr id="11" name="Group 9"/>
              <p:cNvGrpSpPr/>
              <p:nvPr/>
            </p:nvGrpSpPr>
            <p:grpSpPr bwMode="auto">
              <a:xfrm>
                <a:off x="1429100" y="2771847"/>
                <a:ext cx="1800200" cy="992584"/>
                <a:chOff x="2345143" y="2365645"/>
                <a:chExt cx="1800200" cy="992584"/>
              </a:xfrm>
            </p:grpSpPr>
            <p:sp>
              <p:nvSpPr>
                <p:cNvPr id="12" name="TextBox 7"/>
                <p:cNvSpPr txBox="1"/>
                <p:nvPr/>
              </p:nvSpPr>
              <p:spPr>
                <a:xfrm>
                  <a:off x="2346338" y="2365564"/>
                  <a:ext cx="1798300" cy="677001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7500" lnSpcReduction="20000"/>
                </a:bodyPr>
                <a:lstStyle/>
                <a:p>
                  <a:pPr algn="ctr" fontAlgn="auto"/>
                  <a:r>
                    <a:rPr lang="zh-CN" altLang="en-US" sz="33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目录</a:t>
                  </a:r>
                  <a:endParaRPr lang="zh-CN" altLang="en-US" sz="3300" noProof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TextBox 8"/>
                <p:cNvSpPr txBox="1"/>
                <p:nvPr/>
              </p:nvSpPr>
              <p:spPr>
                <a:xfrm>
                  <a:off x="2346338" y="3143869"/>
                  <a:ext cx="1798300" cy="214959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0000" lnSpcReduction="20000"/>
                </a:bodyPr>
                <a:lstStyle/>
                <a:p>
                  <a:pPr algn="ctr" fontAlgn="auto"/>
                  <a:r>
                    <a:rPr lang="en-US" altLang="zh-CN" sz="11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CONTENTS</a:t>
                  </a:r>
                  <a:endParaRPr lang="en-US" altLang="zh-CN" sz="1100" noProof="1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1167" y="60343"/>
            <a:ext cx="8929483" cy="483125"/>
          </a:xfrm>
        </p:spPr>
        <p:txBody>
          <a:bodyPr/>
          <a:lstStyle>
            <a:lvl1pPr algn="ctr">
              <a:defRPr/>
            </a:lvl1pPr>
          </a:lstStyle>
          <a:p>
            <a:endParaRPr lang="zh-CN" altLang="en-US" noProof="1"/>
          </a:p>
        </p:txBody>
      </p:sp>
      <p:sp>
        <p:nvSpPr>
          <p:cNvPr id="16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66713" y="4823223"/>
            <a:ext cx="279797" cy="273844"/>
          </a:xfrm>
        </p:spPr>
        <p:txBody>
          <a:bodyPr/>
          <a:lstStyle>
            <a:lvl1pPr>
              <a:defRPr/>
            </a:lvl1pPr>
          </a:lstStyle>
          <a:p>
            <a:fld id="{A5D46E14-921A-4CC0-A247-2A9B7281DC6C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7" name="日期占位符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8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动作按钮: 结束 9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81155" y="401129"/>
            <a:ext cx="8775808" cy="4433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主文档内容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A3003-24C1-4620-BB40-138189156C3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4141" y="4404123"/>
            <a:ext cx="7653338" cy="50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 userDrawn="1"/>
        </p:nvSpPr>
        <p:spPr>
          <a:xfrm>
            <a:off x="0" y="1866901"/>
            <a:ext cx="9144000" cy="62269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spc="225" noProof="1">
                <a:solidFill>
                  <a:srgbClr val="778495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微软雅黑" panose="020B0503020204020204" pitchFamily="34" charset="-122"/>
              </a:rPr>
              <a:t>本节内容结束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98419-29D5-4A9D-A98E-61F532C797D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9A5DA-104F-455C-A087-B07D6B00C31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fontAlgn="auto">
              <a:defRPr sz="9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E749A5DA-104F-455C-A087-B07D6B00C31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031" name="文本框 7"/>
          <p:cNvSpPr txBox="1">
            <a:spLocks noChangeArrowheads="1"/>
          </p:cNvSpPr>
          <p:nvPr userDrawn="1"/>
        </p:nvSpPr>
        <p:spPr bwMode="auto">
          <a:xfrm>
            <a:off x="325041" y="4875610"/>
            <a:ext cx="320278" cy="2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fld id="{4186D57E-0CD3-4C86-8EFD-56E575868EB7}" type="slidenum">
              <a:rPr lang="zh-CN" altLang="en-US" sz="1100">
                <a:latin typeface="Times New Roman" panose="02020603050405020304" pitchFamily="18" charset="0"/>
              </a:rPr>
              <a:t>‹#›</a:t>
            </a:fld>
            <a:endParaRPr lang="zh-CN" altLang="en-US" sz="1100">
              <a:latin typeface="Times New Roman" panose="02020603050405020304" pitchFamily="18" charset="0"/>
            </a:endParaRPr>
          </a:p>
        </p:txBody>
      </p:sp>
      <p:sp>
        <p:nvSpPr>
          <p:cNvPr id="9" name="矩形 8">
            <a:hlinkClick r:id="" action="ppaction://hlinkshowjump?jump=previousslide"/>
          </p:cNvPr>
          <p:cNvSpPr/>
          <p:nvPr userDrawn="1"/>
        </p:nvSpPr>
        <p:spPr>
          <a:xfrm>
            <a:off x="0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0" name="矩形 9">
            <a:hlinkClick r:id="" action="ppaction://hlinkshowjump?jump=nextslide"/>
          </p:cNvPr>
          <p:cNvSpPr/>
          <p:nvPr userDrawn="1"/>
        </p:nvSpPr>
        <p:spPr>
          <a:xfrm>
            <a:off x="626269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843808" y="1563225"/>
            <a:ext cx="5744393" cy="72090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3200" b="1" kern="100" dirty="0">
                <a:latin typeface="+mn-lt"/>
                <a:ea typeface="+mn-ea"/>
                <a:cs typeface="+mn-ea"/>
                <a:sym typeface="+mn-lt"/>
              </a:rPr>
              <a:t>Unit </a:t>
            </a:r>
            <a:r>
              <a:rPr lang="en-US" altLang="zh-CN" sz="3200" b="1" kern="100" dirty="0" smtClean="0">
                <a:latin typeface="+mn-lt"/>
                <a:ea typeface="+mn-ea"/>
                <a:cs typeface="+mn-ea"/>
                <a:sym typeface="+mn-lt"/>
              </a:rPr>
              <a:t>5</a:t>
            </a:r>
            <a:r>
              <a:rPr lang="en-US" altLang="zh-CN" sz="3200" kern="100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3200" kern="100" dirty="0" smtClean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3200" b="1" kern="100" dirty="0" smtClean="0">
                <a:latin typeface="+mn-lt"/>
                <a:ea typeface="+mn-ea"/>
                <a:cs typeface="+mn-ea"/>
                <a:sym typeface="+mn-lt"/>
              </a:rPr>
              <a:t>The Value of Money</a:t>
            </a:r>
            <a:endParaRPr lang="zh-CN" altLang="zh-CN" sz="32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191931"/>
            <a:ext cx="9144000" cy="4070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57175" indent="-257175" algn="ctr">
              <a:lnSpc>
                <a:spcPct val="110000"/>
              </a:lnSpc>
            </a:pPr>
            <a:r>
              <a:rPr lang="en-US" altLang="zh-CN" sz="2000" b="1" kern="0" smtClean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11"/>
          <p:cNvSpPr>
            <a:spLocks noChangeArrowheads="1"/>
          </p:cNvSpPr>
          <p:nvPr/>
        </p:nvSpPr>
        <p:spPr bwMode="auto">
          <a:xfrm>
            <a:off x="373857" y="2989399"/>
            <a:ext cx="8428435" cy="621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73000"/>
              </a:lnSpc>
              <a:spcBef>
                <a:spcPts val="975"/>
              </a:spcBef>
              <a:spcAft>
                <a:spcPts val="975"/>
              </a:spcAft>
            </a:pP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Section Ⅴ</a:t>
            </a: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Listening and Talking</a:t>
            </a:r>
            <a:endParaRPr lang="zh-CN" altLang="zh-CN" sz="2400" b="1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11"/>
          <p:cNvSpPr>
            <a:spLocks noChangeArrowheads="1"/>
          </p:cNvSpPr>
          <p:nvPr/>
        </p:nvSpPr>
        <p:spPr bwMode="auto">
          <a:xfrm>
            <a:off x="251222" y="754857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2.in case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以防；以防万一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602" name="矩形 11"/>
          <p:cNvSpPr>
            <a:spLocks noChangeArrowheads="1"/>
          </p:cNvSpPr>
          <p:nvPr/>
        </p:nvSpPr>
        <p:spPr bwMode="auto">
          <a:xfrm>
            <a:off x="454819" y="1197769"/>
            <a:ext cx="8428435" cy="2928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　体会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in case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的用法和意义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If you want to do the job well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you’d better be more careful </a:t>
            </a:r>
            <a:r>
              <a:rPr lang="en-US" altLang="zh-CN" b="1">
                <a:latin typeface="+mn-lt"/>
                <a:ea typeface="+mn-ea"/>
                <a:cs typeface="+mn-ea"/>
                <a:sym typeface="+mn-lt"/>
              </a:rPr>
              <a:t>in case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 you make mistakes.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如果你想把工作做好，你一定要多加小心以免犯错。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短语记牢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　记牢下列短语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in any case  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在任何情况下；不管怎样</a:t>
            </a:r>
            <a:endParaRPr lang="zh-CN" altLang="zh-CN" sz="80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in sb’s case  </a:t>
            </a:r>
            <a:r>
              <a:rPr lang="zh-CN" altLang="zh-CN">
                <a:latin typeface="+mn-lt"/>
                <a:ea typeface="+mn-ea"/>
                <a:cs typeface="+mn-ea"/>
                <a:sym typeface="+mn-lt"/>
              </a:rPr>
              <a:t>就某人的情况来说</a:t>
            </a:r>
            <a:endParaRPr lang="en-US" altLang="zh-CN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11"/>
          <p:cNvSpPr>
            <a:spLocks noChangeArrowheads="1"/>
          </p:cNvSpPr>
          <p:nvPr/>
        </p:nvSpPr>
        <p:spPr bwMode="auto">
          <a:xfrm>
            <a:off x="415528" y="1445419"/>
            <a:ext cx="8099822" cy="172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In any case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you’ll need to be at the station by nine.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无论如何你都要在九点钟前赶到车站。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In her case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she failed the exam because she wasn’t well.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就她的情况来看，她是因为生病而没考及格。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11"/>
          <p:cNvSpPr>
            <a:spLocks noChangeArrowheads="1"/>
          </p:cNvSpPr>
          <p:nvPr/>
        </p:nvSpPr>
        <p:spPr bwMode="auto">
          <a:xfrm>
            <a:off x="375047" y="452438"/>
            <a:ext cx="8180784" cy="422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名师提醒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“in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＋名词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”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短语归纳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in addition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另外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in case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以防万一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in fact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事实上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in conclusion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总之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in danger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处于危险中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in detail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详细地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in advance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事先，提前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in particular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尤其，特别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in sight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看得见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11"/>
          <p:cNvSpPr>
            <a:spLocks noChangeArrowheads="1"/>
          </p:cNvSpPr>
          <p:nvPr/>
        </p:nvSpPr>
        <p:spPr bwMode="auto">
          <a:xfrm>
            <a:off x="365522" y="627534"/>
            <a:ext cx="8526958" cy="376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sz="1600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sz="1600" dirty="0">
                <a:latin typeface="+mn-lt"/>
                <a:ea typeface="+mn-ea"/>
                <a:cs typeface="+mn-ea"/>
                <a:sym typeface="+mn-lt"/>
              </a:rPr>
              <a:t>　补全句子</a:t>
            </a:r>
            <a:endParaRPr lang="zh-CN" altLang="zh-CN" sz="7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①I’ll be out for some time.________________ anything important happens</a:t>
            </a:r>
            <a:r>
              <a:rPr lang="zh-CN" altLang="zh-CN" sz="16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call me up immediately.</a:t>
            </a:r>
            <a:r>
              <a:rPr lang="zh-CN" altLang="zh-CN" sz="1600" dirty="0">
                <a:latin typeface="+mn-lt"/>
                <a:ea typeface="+mn-ea"/>
                <a:cs typeface="+mn-ea"/>
                <a:sym typeface="+mn-lt"/>
              </a:rPr>
              <a:t>我要出去一段时间。万一有什么重要的事情发生，立即给我打电话。</a:t>
            </a:r>
            <a:endParaRPr lang="zh-CN" altLang="zh-CN" sz="7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②Seat belts protect drivers and passengers ________________ accidents.</a:t>
            </a:r>
          </a:p>
          <a:p>
            <a:pPr algn="just">
              <a:lnSpc>
                <a:spcPct val="150000"/>
              </a:lnSpc>
              <a:defRPr/>
            </a:pPr>
            <a:r>
              <a:rPr lang="zh-CN" altLang="zh-CN" sz="1600" dirty="0">
                <a:latin typeface="+mn-lt"/>
                <a:ea typeface="+mn-ea"/>
                <a:cs typeface="+mn-ea"/>
                <a:sym typeface="+mn-lt"/>
              </a:rPr>
              <a:t>安全带在发生事故时保护驾驶员和乘客。</a:t>
            </a:r>
            <a:endParaRPr lang="zh-CN" altLang="zh-CN" sz="7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③We may miss the next bus</a:t>
            </a:r>
            <a:r>
              <a:rPr lang="zh-CN" altLang="zh-CN" sz="16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but ________________ we’ll be there before midday.</a:t>
            </a:r>
          </a:p>
          <a:p>
            <a:pPr algn="just">
              <a:lnSpc>
                <a:spcPct val="150000"/>
              </a:lnSpc>
              <a:defRPr/>
            </a:pPr>
            <a:r>
              <a:rPr lang="zh-CN" altLang="zh-CN" sz="1600" dirty="0">
                <a:latin typeface="+mn-lt"/>
                <a:ea typeface="+mn-ea"/>
                <a:cs typeface="+mn-ea"/>
                <a:sym typeface="+mn-lt"/>
              </a:rPr>
              <a:t>我们可能赶不上下一趟公共汽车，但无论如何，中午以前我们总可以到那里。</a:t>
            </a:r>
            <a:endParaRPr lang="zh-CN" altLang="zh-CN" sz="700" dirty="0">
              <a:latin typeface="+mn-lt"/>
              <a:ea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④________________</a:t>
            </a:r>
            <a:r>
              <a:rPr lang="zh-CN" altLang="zh-CN" sz="16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the first thing to be done is to persuade him that happiness is</a:t>
            </a:r>
            <a:r>
              <a:rPr lang="zh-CN" altLang="zh-CN" sz="16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in fact</a:t>
            </a:r>
            <a:r>
              <a:rPr lang="zh-CN" altLang="zh-CN" sz="16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dirty="0">
                <a:latin typeface="+mn-lt"/>
                <a:ea typeface="+mn-ea"/>
                <a:cs typeface="+mn-ea"/>
                <a:sym typeface="+mn-lt"/>
              </a:rPr>
              <a:t>desirable.</a:t>
            </a:r>
          </a:p>
          <a:p>
            <a:pPr>
              <a:lnSpc>
                <a:spcPct val="150000"/>
              </a:lnSpc>
              <a:defRPr/>
            </a:pPr>
            <a:r>
              <a:rPr lang="zh-CN" altLang="zh-CN" sz="1600" dirty="0">
                <a:latin typeface="+mn-lt"/>
                <a:ea typeface="+mn-ea"/>
                <a:cs typeface="+mn-ea"/>
                <a:sym typeface="+mn-lt"/>
              </a:rPr>
              <a:t>就他这种情况，首先要做的一件事就是劝服他：幸福其实是值得追求的</a:t>
            </a:r>
            <a:r>
              <a:rPr lang="zh-CN" altLang="zh-CN" sz="1600" dirty="0" smtClean="0">
                <a:latin typeface="+mn-lt"/>
                <a:ea typeface="+mn-ea"/>
                <a:cs typeface="+mn-ea"/>
                <a:sym typeface="+mn-lt"/>
              </a:rPr>
              <a:t>。</a:t>
            </a:r>
            <a:r>
              <a:rPr lang="en-US" altLang="zh-CN" sz="1600" dirty="0" smtClean="0">
                <a:latin typeface="+mn-lt"/>
                <a:ea typeface="+mn-ea"/>
                <a:cs typeface="+mn-ea"/>
                <a:sym typeface="+mn-lt"/>
              </a:rPr>
              <a:t> 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355182" y="951310"/>
            <a:ext cx="89992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 case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845844" y="1793082"/>
            <a:ext cx="118558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 case of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843095" y="2508818"/>
            <a:ext cx="135517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 any case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83568" y="3219822"/>
            <a:ext cx="127983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 his case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矩形 11"/>
          <p:cNvSpPr>
            <a:spLocks noChangeArrowheads="1"/>
          </p:cNvSpPr>
          <p:nvPr/>
        </p:nvSpPr>
        <p:spPr bwMode="auto">
          <a:xfrm>
            <a:off x="251222" y="2247900"/>
            <a:ext cx="8428434" cy="434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1.Translate the following words and phrases.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9219" name="Picture 5" descr="Step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8" y="1860948"/>
            <a:ext cx="5630466" cy="325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11"/>
          <p:cNvSpPr>
            <a:spLocks noChangeArrowheads="1"/>
          </p:cNvSpPr>
          <p:nvPr/>
        </p:nvSpPr>
        <p:spPr bwMode="auto">
          <a:xfrm>
            <a:off x="448866" y="2680098"/>
            <a:ext cx="8261747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①hesitate </a:t>
            </a:r>
            <a:r>
              <a:rPr lang="en-US" altLang="zh-CN" i="1" kern="100" dirty="0">
                <a:latin typeface="+mn-lt"/>
                <a:ea typeface="+mn-ea"/>
                <a:cs typeface="+mn-ea"/>
                <a:sym typeface="+mn-lt"/>
              </a:rPr>
              <a:t>vi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　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__________________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②eventually </a:t>
            </a:r>
            <a:r>
              <a:rPr lang="en-US" altLang="zh-CN" i="1" kern="100" dirty="0">
                <a:latin typeface="+mn-lt"/>
                <a:ea typeface="+mn-ea"/>
                <a:cs typeface="+mn-ea"/>
                <a:sym typeface="+mn-lt"/>
              </a:rPr>
              <a:t>adv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　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③to one’s surprise  	_________________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④sequence </a:t>
            </a:r>
            <a:r>
              <a:rPr lang="en-US" altLang="zh-CN" i="1" kern="100" dirty="0" err="1">
                <a:latin typeface="+mn-lt"/>
                <a:ea typeface="+mn-ea"/>
                <a:cs typeface="+mn-ea"/>
                <a:sym typeface="+mn-lt"/>
              </a:rPr>
              <a:t>vt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	____________ 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i="1" kern="100" dirty="0">
                <a:latin typeface="+mn-lt"/>
                <a:ea typeface="+mn-ea"/>
                <a:cs typeface="+mn-ea"/>
                <a:sym typeface="+mn-lt"/>
              </a:rPr>
              <a:t>	       n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		_______________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27710" y="2734867"/>
            <a:ext cx="198515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犹豫；迟疑；顾虑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58666" y="3140869"/>
            <a:ext cx="129266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最后；终于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638426" y="3564732"/>
            <a:ext cx="175432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令某人惊讶的是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58666" y="3954067"/>
            <a:ext cx="129266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按顺序排列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657476" y="4398169"/>
            <a:ext cx="152349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顺序；一系列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9226" name="图片 5" descr="说明: 听说一体突破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81" y="1126332"/>
            <a:ext cx="8721329" cy="55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11"/>
          <p:cNvSpPr>
            <a:spLocks noChangeArrowheads="1"/>
          </p:cNvSpPr>
          <p:nvPr/>
        </p:nvSpPr>
        <p:spPr bwMode="auto">
          <a:xfrm>
            <a:off x="251222" y="681038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2.Brainstorming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What are people’s attitudes towards Henry?  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219" name="矩形 11"/>
          <p:cNvSpPr>
            <a:spLocks noChangeArrowheads="1"/>
          </p:cNvSpPr>
          <p:nvPr/>
        </p:nvSpPr>
        <p:spPr bwMode="auto">
          <a:xfrm>
            <a:off x="454819" y="3327798"/>
            <a:ext cx="8428435" cy="43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tabLst>
                <a:tab pos="2025015" algn="l"/>
              </a:tabLs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______________________________________________________________________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1267" name="Picture 4" descr="YR3-40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4748" y="1223962"/>
            <a:ext cx="5055394" cy="2006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534591" y="3305176"/>
            <a:ext cx="261071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The answers are open.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11"/>
          <p:cNvSpPr>
            <a:spLocks noChangeArrowheads="1"/>
          </p:cNvSpPr>
          <p:nvPr/>
        </p:nvSpPr>
        <p:spPr bwMode="auto">
          <a:xfrm>
            <a:off x="257175" y="942976"/>
            <a:ext cx="8428435" cy="85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1.Finish Ex.1 on Page 55.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2.Finish Ex.2 on Page 55.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291" name="矩形 11"/>
          <p:cNvSpPr>
            <a:spLocks noChangeArrowheads="1"/>
          </p:cNvSpPr>
          <p:nvPr/>
        </p:nvSpPr>
        <p:spPr bwMode="auto">
          <a:xfrm>
            <a:off x="242888" y="2365773"/>
            <a:ext cx="8428435" cy="43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Talking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—Finish Ex.4 on Page </a:t>
            </a:r>
            <a:r>
              <a:rPr lang="en-US" altLang="zh-CN" kern="100">
                <a:latin typeface="+mn-lt"/>
                <a:ea typeface="+mn-ea"/>
                <a:cs typeface="+mn-ea"/>
                <a:sym typeface="+mn-lt"/>
              </a:rPr>
              <a:t>55.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3315" name="Picture 4" descr="Step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8" y="519113"/>
            <a:ext cx="5670947" cy="32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Step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8" y="1924050"/>
            <a:ext cx="5669756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11"/>
          <p:cNvSpPr>
            <a:spLocks noChangeArrowheads="1"/>
          </p:cNvSpPr>
          <p:nvPr/>
        </p:nvSpPr>
        <p:spPr bwMode="auto">
          <a:xfrm>
            <a:off x="251222" y="519113"/>
            <a:ext cx="8428434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语言知识积累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339" name="矩形 11"/>
          <p:cNvSpPr>
            <a:spLocks noChangeArrowheads="1"/>
          </p:cNvSpPr>
          <p:nvPr/>
        </p:nvSpPr>
        <p:spPr bwMode="auto">
          <a:xfrm>
            <a:off x="454819" y="951310"/>
            <a:ext cx="8428435" cy="366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叙述故事常用连词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algn="just">
              <a:lnSpc>
                <a:spcPct val="13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①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after doing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algn="just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②after that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algn="just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③later (on)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algn="just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④in the end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algn="just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⑤eventually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algn="just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⑥then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algn="just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⑦after a short while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algn="just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⑧at the same time/meanwhile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algn="just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⑨before long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11"/>
          <p:cNvSpPr>
            <a:spLocks noChangeArrowheads="1"/>
          </p:cNvSpPr>
          <p:nvPr/>
        </p:nvSpPr>
        <p:spPr bwMode="auto">
          <a:xfrm>
            <a:off x="251222" y="519113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表示逻辑关系常用副词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339" name="矩形 11"/>
          <p:cNvSpPr>
            <a:spLocks noChangeArrowheads="1"/>
          </p:cNvSpPr>
          <p:nvPr/>
        </p:nvSpPr>
        <p:spPr bwMode="auto">
          <a:xfrm>
            <a:off x="454819" y="951310"/>
            <a:ext cx="8428435" cy="3669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①because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②so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③but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④however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⑤to one’s surprise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⑥as a result/therefore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⑦on the contrary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⑧besides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⑨worse 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11"/>
          <p:cNvSpPr>
            <a:spLocks noChangeArrowheads="1"/>
          </p:cNvSpPr>
          <p:nvPr/>
        </p:nvSpPr>
        <p:spPr bwMode="auto">
          <a:xfrm>
            <a:off x="251222" y="897732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hesitate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vi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犹豫；迟疑；顾虑　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hesitation </a:t>
            </a:r>
            <a:r>
              <a:rPr lang="en-US" altLang="zh-CN" b="1" i="1" kern="100" dirty="0">
                <a:latin typeface="+mn-lt"/>
                <a:ea typeface="+mn-ea"/>
                <a:cs typeface="+mn-ea"/>
                <a:sym typeface="+mn-lt"/>
              </a:rPr>
              <a:t>n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踌躇；犹豫 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315" name="矩形 11"/>
          <p:cNvSpPr>
            <a:spLocks noChangeArrowheads="1"/>
          </p:cNvSpPr>
          <p:nvPr/>
        </p:nvSpPr>
        <p:spPr bwMode="auto">
          <a:xfrm>
            <a:off x="434579" y="1343025"/>
            <a:ext cx="8428434" cy="375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合作探究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　体会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hesitate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的用法和意义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Don’t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hesitate to tell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us if you have a problem.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你有问题就直截了当地告诉我们。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Tom </a:t>
            </a: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hesitated about/at/over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the choice between the two courses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while Mary made her choice without hesitation.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汤姆对这两门课程之间的选择犹豫不决，但玛丽毫不犹豫地就做出了选择。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b="1" kern="100" dirty="0">
                <a:latin typeface="+mn-lt"/>
                <a:ea typeface="+mn-ea"/>
                <a:cs typeface="+mn-ea"/>
                <a:sym typeface="+mn-lt"/>
              </a:rPr>
              <a:t>Without hesitation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she leaped into the water and saved the drowning child.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她果敢地跳入水中，救起溺水的孩子。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9459" name="Picture 2" descr="Step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222" y="465535"/>
            <a:ext cx="567094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11"/>
          <p:cNvSpPr>
            <a:spLocks noChangeArrowheads="1"/>
          </p:cNvSpPr>
          <p:nvPr/>
        </p:nvSpPr>
        <p:spPr bwMode="auto">
          <a:xfrm>
            <a:off x="388144" y="1216819"/>
            <a:ext cx="8180785" cy="172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自主发现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]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①________________________ 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对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……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犹豫不决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②________________________  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对某事迟疑，不情愿做某事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③without hesitation  ________________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33438" y="1676400"/>
            <a:ext cx="303974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hesitate at/about/over </a:t>
            </a:r>
            <a:r>
              <a:rPr lang="en-US" altLang="zh-CN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sth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41798" y="2087167"/>
            <a:ext cx="208230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hesitate to do </a:t>
            </a:r>
            <a:r>
              <a:rPr lang="en-US" altLang="zh-CN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sth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41997" y="2519363"/>
            <a:ext cx="129266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毫不犹豫地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1"/>
          <p:cNvSpPr>
            <a:spLocks noChangeArrowheads="1"/>
          </p:cNvSpPr>
          <p:nvPr/>
        </p:nvSpPr>
        <p:spPr bwMode="auto">
          <a:xfrm>
            <a:off x="375047" y="782241"/>
            <a:ext cx="8180784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[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巩固内化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]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　补全句子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①In case you need something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please  _________________________.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如果你需要什么东西，请不要客气，尽管对我说。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②They offered her a job</a:t>
            </a: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and she accepted __________________.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他们提出给她一份工作，她毫不犹豫地接受了。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③Don’t ____________ your decision once you think it over.</a:t>
            </a:r>
            <a:endParaRPr lang="zh-CN" altLang="zh-CN" sz="800" dirty="0"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defRPr/>
            </a:pPr>
            <a:r>
              <a:rPr lang="zh-CN" altLang="zh-CN" dirty="0">
                <a:latin typeface="+mn-lt"/>
                <a:ea typeface="+mn-ea"/>
                <a:cs typeface="+mn-ea"/>
                <a:sym typeface="+mn-lt"/>
              </a:rPr>
              <a:t>只要你思考清楚了，就不要犹豫你的决定。</a:t>
            </a:r>
          </a:p>
        </p:txBody>
      </p:sp>
      <p:sp>
        <p:nvSpPr>
          <p:cNvPr id="4" name="矩形 3"/>
          <p:cNvSpPr/>
          <p:nvPr/>
        </p:nvSpPr>
        <p:spPr>
          <a:xfrm>
            <a:off x="4300538" y="1243013"/>
            <a:ext cx="298318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don’t hesitate to ask me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88681" y="2070498"/>
            <a:ext cx="215187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without hesitation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33488" y="2899173"/>
            <a:ext cx="173316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hesitate about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iioap3p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全屏显示(16:9)</PresentationFormat>
  <Paragraphs>111</Paragraphs>
  <Slides>13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华文中宋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2018-01-02T04:06:00Z</dcterms:created>
  <dcterms:modified xsi:type="dcterms:W3CDTF">2023-01-16T19:07:24Z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E33AAAA93E914D07AE861D34A687BF8E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