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83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30" d="100"/>
          <a:sy n="130" d="100"/>
        </p:scale>
        <p:origin x="-1074" y="-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63DD80E-BB61-418D-9388-E76FCA0305A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946E11F-A756-42E1-B819-C6B4895D8C5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01632B5-5217-415F-8DEB-6FD512124FBF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C028C38-9F4C-44E6-9D08-F2BA4B51358B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DE81721-916B-498E-B907-E45FB5ADBB45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778302F-2E16-4721-9E97-07CD12F4CD51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48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FB1FB21-3C46-4B1B-A4E0-06A5167B7802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68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958D9D7-7331-430B-93A5-20D5152A97DE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3C83017-FE5A-4AAF-88E6-FFFC3C0B31E3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FBFD8A7-33C9-465B-A52E-E6A70FF177F0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8A254A4-0D2C-4181-9F1A-66CA822E135C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89044EC-AF5F-4603-BBA4-A80D03A9C5CE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AE743B3-BEC2-43F8-8690-649D14EC82DE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03DC98D-3F15-4262-A3BA-BB84800BC7C4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EA0594B-EFF8-4FF7-803E-B37D198B4685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6E1565F-86F3-4E95-97D5-BB4133A7B319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120A5-ED3D-4E3D-A97D-42258AADC4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84309-CA6B-439C-8CA9-B6896BA637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9FA-95A7-487A-97F6-5B53AA3387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8E588925-35FF-4D8A-93EB-347B17EB2FC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B13DB-1228-4B48-BE27-53A26B3F7F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F5C2E-033C-490A-941D-1E0BC91891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982FDC2A-7539-4C7D-8A3B-C0015AB1F111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44608BF1-9AAF-4F9A-A167-120EF7A9C5AA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843808" y="1563225"/>
            <a:ext cx="5744393" cy="7209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en-US" altLang="zh-CN" sz="32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kern="100" dirty="0" smtClean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The Value of Money</a:t>
            </a:r>
            <a:endParaRPr lang="zh-CN" altLang="zh-CN" sz="32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191931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26244" y="3003760"/>
            <a:ext cx="8428435" cy="52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73000"/>
              </a:lnSpc>
              <a:spcBef>
                <a:spcPts val="975"/>
              </a:spcBef>
              <a:spcAft>
                <a:spcPts val="975"/>
              </a:spcAft>
              <a:tabLst>
                <a:tab pos="2025015" algn="l"/>
              </a:tabLst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Section Ⅱ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Reading and Thinking(1)</a:t>
            </a:r>
            <a:endParaRPr lang="zh-CN" altLang="zh-CN" sz="20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1"/>
          <p:cNvSpPr>
            <a:spLocks noChangeArrowheads="1"/>
          </p:cNvSpPr>
          <p:nvPr/>
        </p:nvSpPr>
        <p:spPr bwMode="auto">
          <a:xfrm>
            <a:off x="292894" y="917973"/>
            <a:ext cx="8345091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1.Group work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If you are a journalist of your school English newspaper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please make an interview with Henry according to the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text.You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may start like this.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A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Hello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I’m a journalist of our school English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newspaper.What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do you think of the million pound bank note?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B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...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2.Since everyone has many dreams to realize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what should you do if you are given the million pound bank note?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____________________________________________________________________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5602" name="Picture 5" descr="2Step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569" y="529829"/>
            <a:ext cx="567094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575072" y="3845719"/>
            <a:ext cx="232538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answer is open.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阅读技巧点拨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63" name="矩形 11"/>
          <p:cNvSpPr>
            <a:spLocks noChangeArrowheads="1"/>
          </p:cNvSpPr>
          <p:nvPr/>
        </p:nvSpPr>
        <p:spPr bwMode="auto">
          <a:xfrm>
            <a:off x="359569" y="1168004"/>
            <a:ext cx="8428435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如何预测课文内容？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1.By looking at the pictures in the passage.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2.By thinking about the content before reading.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3.By relating what you will read to what you have known.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1"/>
          <p:cNvSpPr>
            <a:spLocks noChangeArrowheads="1"/>
          </p:cNvSpPr>
          <p:nvPr/>
        </p:nvSpPr>
        <p:spPr bwMode="auto">
          <a:xfrm>
            <a:off x="251222" y="411956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语言现象感知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87" name="矩形 11"/>
          <p:cNvSpPr>
            <a:spLocks noChangeArrowheads="1"/>
          </p:cNvSpPr>
          <p:nvPr/>
        </p:nvSpPr>
        <p:spPr bwMode="auto">
          <a:xfrm>
            <a:off x="252398" y="1016131"/>
            <a:ext cx="8892778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单词理解</a:t>
            </a:r>
            <a:endParaRPr lang="zh-CN" altLang="zh-CN" sz="7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体会句中加黑单词的词性和含义</a:t>
            </a:r>
            <a:endParaRPr lang="zh-CN" altLang="zh-CN" sz="7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1.Is money the </a:t>
            </a:r>
            <a:r>
              <a:rPr lang="en-US" altLang="zh-CN" sz="1600" b="1" dirty="0">
                <a:latin typeface="+mn-lt"/>
                <a:ea typeface="+mn-ea"/>
                <a:cs typeface="+mn-ea"/>
                <a:sym typeface="+mn-lt"/>
              </a:rPr>
              <a:t>basis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 of a happy life? ____________</a:t>
            </a:r>
            <a:endParaRPr lang="zh-CN" altLang="zh-CN" sz="7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2.Chen spent all her savings and took out a large </a:t>
            </a:r>
            <a:r>
              <a:rPr lang="en-US" altLang="zh-CN" sz="1600" b="1" dirty="0">
                <a:latin typeface="+mn-lt"/>
                <a:ea typeface="+mn-ea"/>
                <a:cs typeface="+mn-ea"/>
                <a:sym typeface="+mn-lt"/>
              </a:rPr>
              <a:t>loan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. _______________</a:t>
            </a:r>
            <a:endParaRPr lang="zh-CN" altLang="zh-CN" sz="7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3.Chen found 10</a:t>
            </a: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000 </a:t>
            </a:r>
            <a:r>
              <a:rPr lang="en-US" altLang="zh-CN" sz="1600" dirty="0" err="1">
                <a:latin typeface="+mn-lt"/>
                <a:ea typeface="+mn-ea"/>
                <a:cs typeface="+mn-ea"/>
                <a:sym typeface="+mn-lt"/>
              </a:rPr>
              <a:t>yuan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 in a small </a:t>
            </a:r>
            <a:r>
              <a:rPr lang="en-US" altLang="zh-CN" sz="1600" b="1" dirty="0">
                <a:latin typeface="+mn-lt"/>
                <a:ea typeface="+mn-ea"/>
                <a:cs typeface="+mn-ea"/>
                <a:sym typeface="+mn-lt"/>
              </a:rPr>
              <a:t>plastic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 bag in Taiyuan railway station. </a:t>
            </a:r>
          </a:p>
          <a:p>
            <a:pPr marL="187960" indent="-323850" algn="r">
              <a:lnSpc>
                <a:spcPct val="150000"/>
              </a:lnSpc>
              <a:defRPr/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endParaRPr lang="zh-CN" altLang="zh-CN" sz="7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4.Wang </a:t>
            </a:r>
            <a:r>
              <a:rPr lang="en-US" altLang="zh-CN" sz="1600" dirty="0" err="1">
                <a:latin typeface="+mn-lt"/>
                <a:ea typeface="+mn-ea"/>
                <a:cs typeface="+mn-ea"/>
                <a:sym typeface="+mn-lt"/>
              </a:rPr>
              <a:t>Zheng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600" b="1" dirty="0" err="1">
                <a:latin typeface="+mn-lt"/>
                <a:ea typeface="+mn-ea"/>
                <a:cs typeface="+mn-ea"/>
                <a:sym typeface="+mn-lt"/>
              </a:rPr>
              <a:t>apologised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 to Chen because he couldn’t offer her more money. </a:t>
            </a:r>
          </a:p>
          <a:p>
            <a:pPr marL="187960" indent="-323850" algn="r">
              <a:lnSpc>
                <a:spcPct val="150000"/>
              </a:lnSpc>
              <a:defRPr/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endParaRPr lang="zh-CN" altLang="zh-CN" sz="7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5.Should we </a:t>
            </a:r>
            <a:r>
              <a:rPr lang="en-US" altLang="zh-CN" sz="1600" b="1" dirty="0">
                <a:latin typeface="+mn-lt"/>
                <a:ea typeface="+mn-ea"/>
                <a:cs typeface="+mn-ea"/>
                <a:sym typeface="+mn-lt"/>
              </a:rPr>
              <a:t>judge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 people based on how much money they have? _______________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30278" y="1763317"/>
            <a:ext cx="79893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i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基础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80460" y="2194323"/>
            <a:ext cx="149143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i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贷款；借款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49729" y="2981326"/>
            <a:ext cx="145456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i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adj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塑料做的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106965" y="3505225"/>
            <a:ext cx="86466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i="1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道歉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732240" y="3898053"/>
            <a:ext cx="155715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i="1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判断；评判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1"/>
          <p:cNvSpPr>
            <a:spLocks noChangeArrowheads="1"/>
          </p:cNvSpPr>
          <p:nvPr/>
        </p:nvSpPr>
        <p:spPr bwMode="auto">
          <a:xfrm>
            <a:off x="334566" y="681038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词块积累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411" name="矩形 11"/>
          <p:cNvSpPr>
            <a:spLocks noChangeArrowheads="1"/>
          </p:cNvSpPr>
          <p:nvPr/>
        </p:nvSpPr>
        <p:spPr bwMode="auto">
          <a:xfrm>
            <a:off x="348854" y="1113235"/>
            <a:ext cx="8428434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写出下列词块的含义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1.on the basis of  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2.raise funds 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3.take out a large loan 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4.set up a fundraising website 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5.draw a conclusion 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6.get something in return 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87166" y="1577579"/>
            <a:ext cx="1061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根据某事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63316" y="1989535"/>
            <a:ext cx="1061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筹集资金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93169" y="2384823"/>
            <a:ext cx="175432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取得一大笔贷款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88494" y="2808685"/>
            <a:ext cx="152349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建立筹钱网站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12207" y="3207544"/>
            <a:ext cx="1061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得出结论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02732" y="3630216"/>
            <a:ext cx="19851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得到某物作为回报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1"/>
          <p:cNvSpPr>
            <a:spLocks noChangeArrowheads="1"/>
          </p:cNvSpPr>
          <p:nvPr/>
        </p:nvSpPr>
        <p:spPr bwMode="auto">
          <a:xfrm>
            <a:off x="370285" y="681038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Ⅲ.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句式欣赏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5" name="矩形 11"/>
          <p:cNvSpPr>
            <a:spLocks noChangeArrowheads="1"/>
          </p:cNvSpPr>
          <p:nvPr/>
        </p:nvSpPr>
        <p:spPr bwMode="auto">
          <a:xfrm>
            <a:off x="359569" y="1113235"/>
            <a:ext cx="8345091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不定式作目的状语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Wang built a website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to help raise funds for Liu Xia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2.because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引导原因状语从句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Wang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Zheng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apologised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Chen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because he couldn’t offer her more money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3.after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引导时间状语从句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Wang set up a fundraising website for Chen’s daughter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after Chen told him about her situation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469107" y="1109662"/>
            <a:ext cx="8099822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第几次做某事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	It was the first time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Chen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Liyan’s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story had been recorded.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5.how much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引导宾语从句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Should we judge people based on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how much money they have?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247650" y="2139702"/>
            <a:ext cx="8428435" cy="434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Discussing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—Look at the following pictures and answer the questions.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219" name="Picture 6" descr="课文语篇研读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6225" y="1059582"/>
            <a:ext cx="8616554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7" descr="2Step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6466" y="1762125"/>
            <a:ext cx="567094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1"/>
          <p:cNvSpPr>
            <a:spLocks noChangeArrowheads="1"/>
          </p:cNvSpPr>
          <p:nvPr/>
        </p:nvSpPr>
        <p:spPr bwMode="auto">
          <a:xfrm>
            <a:off x="435769" y="2680098"/>
            <a:ext cx="8261747" cy="85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(1)Would you like to be a millionaire like the following people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？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Why or why not?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11"/>
          <p:cNvSpPr>
            <a:spLocks noChangeArrowheads="1"/>
          </p:cNvSpPr>
          <p:nvPr/>
        </p:nvSpPr>
        <p:spPr bwMode="auto">
          <a:xfrm>
            <a:off x="575072" y="4407694"/>
            <a:ext cx="8262938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3419" y="4407694"/>
            <a:ext cx="232538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answer is open.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469107" y="681038"/>
            <a:ext cx="8099822" cy="84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(2)Look at the following pictures and answer the questions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What can money buy? What can’t money buy?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19" name="矩形 11"/>
          <p:cNvSpPr>
            <a:spLocks noChangeArrowheads="1"/>
          </p:cNvSpPr>
          <p:nvPr/>
        </p:nvSpPr>
        <p:spPr bwMode="auto">
          <a:xfrm>
            <a:off x="454819" y="3436144"/>
            <a:ext cx="8428435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1267" name="Picture 4" descr="YR3-3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31194" y="1658542"/>
            <a:ext cx="4476750" cy="1669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404769" y="3358754"/>
            <a:ext cx="2325380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answer is open.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303015" y="411510"/>
            <a:ext cx="8428434" cy="85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Predicting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—Look at the title on Page 52 and predict what the text is probable about?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410766" y="1213248"/>
            <a:ext cx="8428434" cy="434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7917" y="1168004"/>
            <a:ext cx="8098631" cy="85132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text mainly tells us something about a famous play  </a:t>
            </a:r>
            <a:r>
              <a:rPr lang="en-US" altLang="zh-CN" i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i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Million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i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Pound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i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Bank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i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Note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 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1"/>
          <p:cNvSpPr>
            <a:spLocks noChangeArrowheads="1"/>
          </p:cNvSpPr>
          <p:nvPr/>
        </p:nvSpPr>
        <p:spPr bwMode="auto">
          <a:xfrm>
            <a:off x="251222" y="951310"/>
            <a:ext cx="8428434" cy="85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First reading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—Read the two passages carefully and answer the following questions.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291" name="矩形 11"/>
          <p:cNvSpPr>
            <a:spLocks noChangeArrowheads="1"/>
          </p:cNvSpPr>
          <p:nvPr/>
        </p:nvSpPr>
        <p:spPr bwMode="auto">
          <a:xfrm>
            <a:off x="378618" y="1920479"/>
            <a:ext cx="842843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(1)What bet did Roderick and Oliver make?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(2)How did Henry come to England?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5363" name="Picture 5" descr="2Step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92" y="519113"/>
            <a:ext cx="5669756" cy="32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423862" y="2281238"/>
            <a:ext cx="8099822" cy="85113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They made a bet on whether a man can live in London for a month with a million-pound bank note.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0748" y="3530204"/>
            <a:ext cx="4216924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Henry landed in London by accident.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1"/>
          <p:cNvSpPr>
            <a:spLocks noChangeArrowheads="1"/>
          </p:cNvSpPr>
          <p:nvPr/>
        </p:nvSpPr>
        <p:spPr bwMode="auto">
          <a:xfrm>
            <a:off x="355997" y="873919"/>
            <a:ext cx="8428434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(3)How does Henry want the brothers to help him?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(4)Why do you think Henry does not want the brothers’ charity?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(5)Why do you think the brothers choose Henry for their bet?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392" y="1234679"/>
            <a:ext cx="4700005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Give him a job to earn an honest income.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7201" y="2088357"/>
            <a:ext cx="2325380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answer is open.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7018" y="2868216"/>
            <a:ext cx="2325380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answer is open.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4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Second reading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—Fill in the blanks according to the passage.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9458" name="Picture 2" descr="YR3-37XS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9366" y="1226344"/>
            <a:ext cx="7929563" cy="145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5276924" y="1306116"/>
            <a:ext cx="99283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arguing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56523" y="1944291"/>
            <a:ext cx="503984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bet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YR3-38XS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9094" y="842962"/>
            <a:ext cx="8415338" cy="275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612394" y="853679"/>
            <a:ext cx="1183657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American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59498" y="1168004"/>
            <a:ext cx="896720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landed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76833" y="1168004"/>
            <a:ext cx="407804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by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46867" y="1470423"/>
            <a:ext cx="672300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wind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24905" y="2088357"/>
            <a:ext cx="49436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job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50806" y="2108598"/>
            <a:ext cx="952825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income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34413" y="2689623"/>
            <a:ext cx="898323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money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35556" y="2972991"/>
            <a:ext cx="70756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open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kern="10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>
                <a:latin typeface="+mn-lt"/>
                <a:ea typeface="+mn-ea"/>
                <a:cs typeface="+mn-ea"/>
                <a:sym typeface="+mn-lt"/>
              </a:rPr>
              <a:t>Third reading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63" name="矩形 11"/>
          <p:cNvSpPr>
            <a:spLocks noChangeArrowheads="1"/>
          </p:cNvSpPr>
          <p:nvPr/>
        </p:nvSpPr>
        <p:spPr bwMode="auto">
          <a:xfrm>
            <a:off x="434579" y="1123950"/>
            <a:ext cx="8428434" cy="168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Summarizing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Read the text again and try to summarize the main idea in one sentence.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7917" y="1471613"/>
            <a:ext cx="8098631" cy="85113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passage is about a story that after arriving at the UK Henry was given an envelope with money by two wealthy brothers. 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xb1tnccd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556</Words>
  <Application>Microsoft Office PowerPoint</Application>
  <PresentationFormat>全屏显示(16:9)</PresentationFormat>
  <Paragraphs>111</Paragraphs>
  <Slides>15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2023-01-16T19:07:29Z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FEAFC255C5504FE5B4C26DCD8B295373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