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257" r:id="rId2"/>
    <p:sldId id="259" r:id="rId3"/>
    <p:sldId id="262" r:id="rId4"/>
    <p:sldId id="289" r:id="rId5"/>
    <p:sldId id="290" r:id="rId6"/>
    <p:sldId id="291" r:id="rId7"/>
    <p:sldId id="261" r:id="rId8"/>
    <p:sldId id="265" r:id="rId9"/>
    <p:sldId id="292" r:id="rId10"/>
    <p:sldId id="286" r:id="rId11"/>
    <p:sldId id="285" r:id="rId12"/>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AF00"/>
    <a:srgbClr val="F0F0F0"/>
    <a:srgbClr val="1B33AB"/>
    <a:srgbClr val="00A6AD"/>
    <a:srgbClr val="C716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96"/>
      </p:cViewPr>
      <p:guideLst>
        <p:guide orient="horz" pos="219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标题和内容">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2023-01-17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227674" y="1917423"/>
            <a:ext cx="8068945" cy="2465705"/>
            <a:chOff x="4313" y="1158"/>
            <a:chExt cx="12707" cy="3883"/>
          </a:xfrm>
        </p:grpSpPr>
        <p:sp>
          <p:nvSpPr>
            <p:cNvPr id="10" name="Rectangle 5"/>
            <p:cNvSpPr/>
            <p:nvPr/>
          </p:nvSpPr>
          <p:spPr>
            <a:xfrm>
              <a:off x="9508" y="3734"/>
              <a:ext cx="488" cy="1307"/>
            </a:xfrm>
            <a:prstGeom prst="rect">
              <a:avLst/>
            </a:prstGeom>
            <a:noFill/>
            <a:ln w="9525">
              <a:noFill/>
            </a:ln>
          </p:spPr>
          <p:txBody>
            <a:bodyPr wrap="none" anchor="ctr">
              <a:spAutoFit/>
              <a:scene3d>
                <a:camera prst="orthographicFront"/>
                <a:lightRig rig="threePt" dir="t"/>
              </a:scene3d>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sz="4800" b="1">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endParaRPr>
            </a:p>
          </p:txBody>
        </p:sp>
        <p:sp>
          <p:nvSpPr>
            <p:cNvPr id="11" name="文本框 5"/>
            <p:cNvSpPr txBox="1"/>
            <p:nvPr/>
          </p:nvSpPr>
          <p:spPr>
            <a:xfrm>
              <a:off x="4313" y="1158"/>
              <a:ext cx="12707" cy="2472"/>
            </a:xfrm>
            <a:prstGeom prst="rect">
              <a:avLst/>
            </a:prstGeom>
            <a:noFill/>
          </p:spPr>
          <p:txBody>
            <a:bodyPr wrap="square" rtlCol="0">
              <a:spAutoFit/>
            </a:bodyPr>
            <a:lstStyle/>
            <a:p>
              <a:pPr algn="ctr"/>
              <a:r>
                <a:rPr lang="en-US" altLang="zh-CN" sz="4800" dirty="0" smtClean="0">
                  <a:latin typeface="微软雅黑" panose="020B0503020204020204" charset="-122"/>
                  <a:ea typeface="微软雅黑" panose="020B0503020204020204" charset="-122"/>
                </a:rPr>
                <a:t>Unit 8</a:t>
              </a:r>
            </a:p>
            <a:p>
              <a:pPr algn="ctr"/>
              <a:r>
                <a:rPr lang="en-US" altLang="zh-CN" sz="4800" dirty="0" smtClean="0">
                  <a:latin typeface="微软雅黑" panose="020B0503020204020204" charset="-122"/>
                  <a:ea typeface="微软雅黑" panose="020B0503020204020204" charset="-122"/>
                </a:rPr>
                <a:t>It must belong to Carla.</a:t>
              </a:r>
              <a:endParaRPr lang="zh-CN" altLang="en-US" sz="4800" dirty="0">
                <a:latin typeface="微软雅黑" panose="020B0503020204020204" charset="-122"/>
                <a:ea typeface="微软雅黑" panose="020B0503020204020204" charset="-122"/>
              </a:endParaRPr>
            </a:p>
          </p:txBody>
        </p:sp>
      </p:grpSp>
      <p:pic>
        <p:nvPicPr>
          <p:cNvPr id="12" name="Picture 4"/>
          <p:cNvPicPr>
            <a:picLocks noChangeAspect="1"/>
          </p:cNvPicPr>
          <p:nvPr/>
        </p:nvPicPr>
        <p:blipFill>
          <a:blip r:embed="rId2" cstate="email"/>
          <a:stretch>
            <a:fillRect/>
          </a:stretch>
        </p:blipFill>
        <p:spPr>
          <a:xfrm>
            <a:off x="1714277" y="2197458"/>
            <a:ext cx="379412" cy="1127125"/>
          </a:xfrm>
          <a:prstGeom prst="rect">
            <a:avLst/>
          </a:prstGeom>
          <a:noFill/>
          <a:ln w="9525">
            <a:noFill/>
          </a:ln>
        </p:spPr>
      </p:pic>
      <p:sp>
        <p:nvSpPr>
          <p:cNvPr id="13" name="Rectangle 5"/>
          <p:cNvSpPr/>
          <p:nvPr/>
        </p:nvSpPr>
        <p:spPr>
          <a:xfrm>
            <a:off x="4930025" y="3967629"/>
            <a:ext cx="2351926" cy="830997"/>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r>
              <a:rPr lang="zh-CN" altLang="en-US" sz="48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第</a:t>
            </a:r>
            <a:r>
              <a:rPr lang="en-US" altLang="zh-CN" sz="48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5</a:t>
            </a:r>
            <a:r>
              <a:rPr lang="zh-CN" altLang="en-US" sz="48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课时</a:t>
            </a:r>
            <a:endParaRPr lang="zh-CN" altLang="en-US" sz="4800" dirty="0">
              <a:solidFill>
                <a:schemeClr val="tx1"/>
              </a:solidFill>
              <a:latin typeface="微软雅黑" panose="020B0503020204020204" charset="-122"/>
              <a:ea typeface="微软雅黑" panose="020B0503020204020204" charset="-122"/>
            </a:endParaRPr>
          </a:p>
        </p:txBody>
      </p:sp>
      <p:sp>
        <p:nvSpPr>
          <p:cNvPr id="14" name="矩形 13"/>
          <p:cNvSpPr/>
          <p:nvPr/>
        </p:nvSpPr>
        <p:spPr>
          <a:xfrm>
            <a:off x="-1597" y="5645194"/>
            <a:ext cx="12193597"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3499377"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5" name="Rectangle 9"/>
          <p:cNvSpPr/>
          <p:nvPr/>
        </p:nvSpPr>
        <p:spPr>
          <a:xfrm>
            <a:off x="588963" y="849088"/>
            <a:ext cx="5751896"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en-US" altLang="zh-CN" sz="2400" b="1" dirty="0" smtClean="0">
                <a:solidFill>
                  <a:srgbClr val="F1AF00"/>
                </a:solidFill>
                <a:latin typeface="Times New Roman" panose="02020603050405020304" charset="0"/>
                <a:sym typeface="+mn-ea"/>
              </a:rPr>
              <a:t>Ⅴ.   </a:t>
            </a:r>
            <a:r>
              <a:rPr lang="zh-CN" altLang="en-US" sz="2400" b="1" dirty="0" smtClean="0">
                <a:solidFill>
                  <a:srgbClr val="F1AF00"/>
                </a:solidFill>
                <a:latin typeface="Times New Roman" panose="02020603050405020304" charset="0"/>
                <a:sym typeface="+mn-ea"/>
              </a:rPr>
              <a:t>将下列段落按正确顺序排成一篇短文</a:t>
            </a:r>
          </a:p>
        </p:txBody>
      </p:sp>
      <p:pic>
        <p:nvPicPr>
          <p:cNvPr id="7" name="Picture 4"/>
          <p:cNvPicPr>
            <a:picLocks noChangeAspect="1"/>
          </p:cNvPicPr>
          <p:nvPr/>
        </p:nvPicPr>
        <p:blipFill>
          <a:blip r:embed="rId2" cstate="email"/>
          <a:stretch>
            <a:fillRect/>
          </a:stretch>
        </p:blipFill>
        <p:spPr>
          <a:xfrm>
            <a:off x="473075" y="1004821"/>
            <a:ext cx="84455" cy="414020"/>
          </a:xfrm>
          <a:prstGeom prst="rect">
            <a:avLst/>
          </a:prstGeom>
          <a:noFill/>
          <a:ln w="9525">
            <a:noFill/>
          </a:ln>
        </p:spPr>
      </p:pic>
      <p:sp>
        <p:nvSpPr>
          <p:cNvPr id="12" name="文本框 7"/>
          <p:cNvSpPr txBox="1"/>
          <p:nvPr/>
        </p:nvSpPr>
        <p:spPr>
          <a:xfrm>
            <a:off x="398584" y="1603868"/>
            <a:ext cx="11558955" cy="2862322"/>
          </a:xfrm>
          <a:prstGeom prst="rect">
            <a:avLst/>
          </a:prstGeom>
          <a:noFill/>
        </p:spPr>
        <p:txBody>
          <a:bodyPr wrap="square" rtlCol="0" anchor="t">
            <a:spAutoFit/>
          </a:bodyPr>
          <a:lstStyle/>
          <a:p>
            <a:pPr algn="just">
              <a:lnSpc>
                <a:spcPct val="150000"/>
              </a:lnSpc>
            </a:pPr>
            <a:r>
              <a:rPr lang="en-US" altLang="zh-CN" sz="2400" b="1" dirty="0" smtClean="0">
                <a:latin typeface="Times New Roman" panose="02020603050405020304" charset="0"/>
                <a:ea typeface="+mj-ea"/>
              </a:rPr>
              <a:t>A. It's known for holding the world record for the hottest temperature. </a:t>
            </a:r>
          </a:p>
          <a:p>
            <a:pPr algn="just">
              <a:lnSpc>
                <a:spcPct val="150000"/>
              </a:lnSpc>
            </a:pPr>
            <a:r>
              <a:rPr lang="en-US" altLang="zh-CN" sz="2400" b="1" dirty="0" smtClean="0">
                <a:latin typeface="Times New Roman" panose="02020603050405020304" charset="0"/>
                <a:ea typeface="+mj-ea"/>
              </a:rPr>
              <a:t>B. But thanks to last fall's rainfall, it was enough to trigger(</a:t>
            </a:r>
            <a:r>
              <a:rPr lang="zh-CN" altLang="en-US" sz="2400" b="1" dirty="0" smtClean="0">
                <a:latin typeface="Times New Roman" panose="02020603050405020304" charset="0"/>
                <a:ea typeface="+mj-ea"/>
              </a:rPr>
              <a:t>引起</a:t>
            </a:r>
            <a:r>
              <a:rPr lang="en-US" altLang="zh-CN" sz="2400" b="1" dirty="0" smtClean="0">
                <a:latin typeface="Times New Roman" panose="02020603050405020304" charset="0"/>
                <a:ea typeface="+mj-ea"/>
              </a:rPr>
              <a:t>) the growth of millions of wildflower seeds that have been slept for years. 		</a:t>
            </a:r>
          </a:p>
          <a:p>
            <a:pPr algn="just">
              <a:lnSpc>
                <a:spcPct val="150000"/>
              </a:lnSpc>
            </a:pPr>
            <a:r>
              <a:rPr lang="en-US" altLang="zh-CN" sz="2400" b="1" dirty="0" smtClean="0">
                <a:latin typeface="Times New Roman" panose="02020603050405020304" charset="0"/>
                <a:ea typeface="+mj-ea"/>
              </a:rPr>
              <a:t>C. A hot, dry desert may be the last place you'd think of to see colorful flowers.  Death Valley is such a place in the USA.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9"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dissolve">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3499377"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6" name="文本框 7"/>
          <p:cNvSpPr txBox="1"/>
          <p:nvPr/>
        </p:nvSpPr>
        <p:spPr>
          <a:xfrm>
            <a:off x="468923" y="1481498"/>
            <a:ext cx="11101510" cy="3416320"/>
          </a:xfrm>
          <a:prstGeom prst="rect">
            <a:avLst/>
          </a:prstGeom>
          <a:noFill/>
        </p:spPr>
        <p:txBody>
          <a:bodyPr wrap="square" rtlCol="0" anchor="t">
            <a:spAutoFit/>
          </a:bodyPr>
          <a:lstStyle/>
          <a:p>
            <a:pPr algn="just">
              <a:lnSpc>
                <a:spcPct val="150000"/>
              </a:lnSpc>
            </a:pPr>
            <a:r>
              <a:rPr lang="en-US" altLang="zh-CN" sz="2400" b="1" dirty="0" smtClean="0">
                <a:latin typeface="Times New Roman" panose="02020603050405020304" charset="0"/>
              </a:rPr>
              <a:t>D. To our surprise, last autumn, California's Death Valley National Park is experiencing a “super bloom” of wildflowers—a rare occurrence that happens just once every 10 years. </a:t>
            </a:r>
          </a:p>
          <a:p>
            <a:pPr algn="just">
              <a:lnSpc>
                <a:spcPct val="150000"/>
              </a:lnSpc>
            </a:pPr>
            <a:r>
              <a:rPr lang="en-US" altLang="zh-CN" sz="2400" b="1" dirty="0" smtClean="0">
                <a:latin typeface="Times New Roman" panose="02020603050405020304" charset="0"/>
              </a:rPr>
              <a:t>E. The last time when flowers were blooming was in 2005, and the time before that was in 1998. </a:t>
            </a:r>
          </a:p>
          <a:p>
            <a:pPr algn="just">
              <a:lnSpc>
                <a:spcPct val="150000"/>
              </a:lnSpc>
            </a:pPr>
            <a:r>
              <a:rPr lang="en-US" altLang="zh-CN" sz="2400" b="1" dirty="0" smtClean="0">
                <a:latin typeface="Times New Roman" panose="02020603050405020304" charset="0"/>
              </a:rPr>
              <a:t>1. ________</a:t>
            </a:r>
            <a:r>
              <a:rPr lang="zh-CN" altLang="en-US" sz="2400" b="1" dirty="0" smtClean="0">
                <a:latin typeface="Times New Roman" panose="02020603050405020304" charset="0"/>
              </a:rPr>
              <a:t>　</a:t>
            </a:r>
            <a:r>
              <a:rPr lang="en-US" altLang="zh-CN" sz="2400" b="1" dirty="0" smtClean="0">
                <a:latin typeface="Times New Roman" panose="02020603050405020304" charset="0"/>
              </a:rPr>
              <a:t>2. ________</a:t>
            </a:r>
            <a:r>
              <a:rPr lang="zh-CN" altLang="en-US" sz="2400" b="1" dirty="0" smtClean="0">
                <a:latin typeface="Times New Roman" panose="02020603050405020304" charset="0"/>
              </a:rPr>
              <a:t>　</a:t>
            </a:r>
            <a:r>
              <a:rPr lang="en-US" altLang="zh-CN" sz="2400" b="1" dirty="0" smtClean="0">
                <a:latin typeface="Times New Roman" panose="02020603050405020304" charset="0"/>
              </a:rPr>
              <a:t>3. ________ 4. ________</a:t>
            </a:r>
            <a:r>
              <a:rPr lang="zh-CN" altLang="en-US" sz="2400" b="1" dirty="0" smtClean="0">
                <a:latin typeface="Times New Roman" panose="02020603050405020304" charset="0"/>
              </a:rPr>
              <a:t>　</a:t>
            </a:r>
            <a:r>
              <a:rPr lang="en-US" altLang="zh-CN" sz="2400" b="1" dirty="0" smtClean="0">
                <a:latin typeface="Times New Roman" panose="02020603050405020304" charset="0"/>
              </a:rPr>
              <a:t>5. ________</a:t>
            </a:r>
          </a:p>
        </p:txBody>
      </p:sp>
      <p:sp>
        <p:nvSpPr>
          <p:cNvPr id="5" name="矩形 4"/>
          <p:cNvSpPr/>
          <p:nvPr/>
        </p:nvSpPr>
        <p:spPr>
          <a:xfrm>
            <a:off x="1258291" y="4343755"/>
            <a:ext cx="670376"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C</a:t>
            </a:r>
            <a:r>
              <a:rPr lang="zh-CN" altLang="en-US" sz="2400" dirty="0" smtClean="0">
                <a:solidFill>
                  <a:srgbClr val="C00000"/>
                </a:solidFill>
                <a:sym typeface="+mn-ea"/>
              </a:rPr>
              <a:t>　</a:t>
            </a:r>
            <a:endParaRPr lang="zh-CN" altLang="en-US" sz="2400" b="1" dirty="0">
              <a:solidFill>
                <a:srgbClr val="C00000"/>
              </a:solidFill>
              <a:latin typeface="Times New Roman" panose="02020603050405020304" charset="0"/>
              <a:sym typeface="+mn-ea"/>
            </a:endParaRPr>
          </a:p>
        </p:txBody>
      </p:sp>
      <p:sp>
        <p:nvSpPr>
          <p:cNvPr id="7" name="矩形 6"/>
          <p:cNvSpPr/>
          <p:nvPr/>
        </p:nvSpPr>
        <p:spPr>
          <a:xfrm>
            <a:off x="3093032" y="4343755"/>
            <a:ext cx="670376"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A</a:t>
            </a:r>
            <a:r>
              <a:rPr lang="zh-CN" altLang="en-US" sz="2400" dirty="0" smtClean="0">
                <a:solidFill>
                  <a:srgbClr val="C00000"/>
                </a:solidFill>
                <a:sym typeface="+mn-ea"/>
              </a:rPr>
              <a:t>　</a:t>
            </a:r>
            <a:endParaRPr lang="zh-CN" altLang="en-US" sz="2400" b="1" dirty="0">
              <a:solidFill>
                <a:srgbClr val="C00000"/>
              </a:solidFill>
              <a:latin typeface="Times New Roman" panose="02020603050405020304" charset="0"/>
              <a:sym typeface="+mn-ea"/>
            </a:endParaRPr>
          </a:p>
        </p:txBody>
      </p:sp>
      <p:sp>
        <p:nvSpPr>
          <p:cNvPr id="9" name="矩形 8"/>
          <p:cNvSpPr/>
          <p:nvPr/>
        </p:nvSpPr>
        <p:spPr>
          <a:xfrm>
            <a:off x="4924240" y="4343755"/>
            <a:ext cx="373820"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D</a:t>
            </a:r>
            <a:endParaRPr lang="zh-CN" altLang="en-US" sz="2400" b="1" dirty="0">
              <a:solidFill>
                <a:srgbClr val="C00000"/>
              </a:solidFill>
              <a:latin typeface="Times New Roman" panose="02020603050405020304" charset="0"/>
              <a:sym typeface="+mn-ea"/>
            </a:endParaRPr>
          </a:p>
        </p:txBody>
      </p:sp>
      <p:sp>
        <p:nvSpPr>
          <p:cNvPr id="10" name="矩形 9"/>
          <p:cNvSpPr/>
          <p:nvPr/>
        </p:nvSpPr>
        <p:spPr>
          <a:xfrm>
            <a:off x="6506535" y="4343755"/>
            <a:ext cx="670376"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B</a:t>
            </a:r>
            <a:r>
              <a:rPr lang="zh-CN" altLang="en-US" sz="2400" dirty="0" smtClean="0">
                <a:solidFill>
                  <a:srgbClr val="C00000"/>
                </a:solidFill>
                <a:sym typeface="+mn-ea"/>
              </a:rPr>
              <a:t>　</a:t>
            </a:r>
            <a:endParaRPr lang="zh-CN" altLang="en-US" sz="2400" b="1" dirty="0">
              <a:solidFill>
                <a:srgbClr val="C00000"/>
              </a:solidFill>
              <a:latin typeface="Times New Roman" panose="02020603050405020304" charset="0"/>
              <a:sym typeface="+mn-ea"/>
            </a:endParaRPr>
          </a:p>
        </p:txBody>
      </p:sp>
      <p:sp>
        <p:nvSpPr>
          <p:cNvPr id="11" name="矩形 10"/>
          <p:cNvSpPr/>
          <p:nvPr/>
        </p:nvSpPr>
        <p:spPr>
          <a:xfrm>
            <a:off x="8300153" y="4343755"/>
            <a:ext cx="643125"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E</a:t>
            </a:r>
            <a:r>
              <a:rPr lang="zh-CN" altLang="en-US" sz="2400" dirty="0" smtClean="0">
                <a:solidFill>
                  <a:srgbClr val="C00000"/>
                </a:solidFill>
                <a:sym typeface="+mn-ea"/>
              </a:rPr>
              <a:t>　</a:t>
            </a:r>
            <a:endParaRPr lang="zh-CN" altLang="en-US" sz="2400" b="1" dirty="0">
              <a:solidFill>
                <a:srgbClr val="C00000"/>
              </a:solidFill>
              <a:latin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ssolv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dissolv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P spid="9"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标-03"/>
          <p:cNvPicPr>
            <a:picLocks noChangeAspect="1"/>
          </p:cNvPicPr>
          <p:nvPr/>
        </p:nvPicPr>
        <p:blipFill>
          <a:blip r:embed="rId2" cstate="email"/>
          <a:stretch>
            <a:fillRect/>
          </a:stretch>
        </p:blipFill>
        <p:spPr>
          <a:xfrm>
            <a:off x="-17145" y="1026795"/>
            <a:ext cx="4001135" cy="676910"/>
          </a:xfrm>
          <a:prstGeom prst="rect">
            <a:avLst/>
          </a:prstGeom>
        </p:spPr>
      </p:pic>
      <p:sp>
        <p:nvSpPr>
          <p:cNvPr id="4" name="文本框 3"/>
          <p:cNvSpPr txBox="1"/>
          <p:nvPr/>
        </p:nvSpPr>
        <p:spPr>
          <a:xfrm>
            <a:off x="272562" y="1104265"/>
            <a:ext cx="2644628" cy="523220"/>
          </a:xfrm>
          <a:prstGeom prst="rect">
            <a:avLst/>
          </a:prstGeom>
          <a:noFill/>
        </p:spPr>
        <p:txBody>
          <a:bodyPr wrap="square" rtlCol="0">
            <a:spAutoFit/>
          </a:bodyPr>
          <a:lstStyle/>
          <a:p>
            <a:pPr algn="l"/>
            <a:r>
              <a:rPr lang="en-US"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A </a:t>
            </a:r>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教材</a:t>
            </a:r>
            <a:r>
              <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要点回归</a:t>
            </a:r>
          </a:p>
        </p:txBody>
      </p:sp>
      <p:sp>
        <p:nvSpPr>
          <p:cNvPr id="6" name="Rectangle 5"/>
          <p:cNvSpPr/>
          <p:nvPr/>
        </p:nvSpPr>
        <p:spPr>
          <a:xfrm>
            <a:off x="3499377"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8" name="文本框 7"/>
          <p:cNvSpPr txBox="1"/>
          <p:nvPr/>
        </p:nvSpPr>
        <p:spPr>
          <a:xfrm>
            <a:off x="241055" y="3167911"/>
            <a:ext cx="11528914"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宋体" panose="02010600030101010101" pitchFamily="2" charset="-122"/>
              </a:rPr>
              <a:t>1. Lucy is very young, ________ she can live on her own. </a:t>
            </a:r>
          </a:p>
          <a:p>
            <a:pPr>
              <a:lnSpc>
                <a:spcPct val="150000"/>
              </a:lnSpc>
            </a:pPr>
            <a:r>
              <a:rPr lang="en-US" altLang="zh-CN" sz="2400" b="1" dirty="0" smtClean="0">
                <a:latin typeface="Times New Roman" panose="02020603050405020304" charset="0"/>
                <a:ea typeface="宋体" panose="02010600030101010101" pitchFamily="2" charset="-122"/>
              </a:rPr>
              <a:t>2. I was writing a letter ____________ she was making a telephone call. </a:t>
            </a:r>
          </a:p>
          <a:p>
            <a:pPr>
              <a:lnSpc>
                <a:spcPct val="150000"/>
              </a:lnSpc>
            </a:pPr>
            <a:r>
              <a:rPr lang="en-US" altLang="zh-CN" sz="2400" b="1" dirty="0" smtClean="0">
                <a:latin typeface="Times New Roman" panose="02020603050405020304" charset="0"/>
                <a:ea typeface="宋体" panose="02010600030101010101" pitchFamily="2" charset="-122"/>
              </a:rPr>
              <a:t>3. Hurry up, ________ we'll be late for school. </a:t>
            </a:r>
          </a:p>
          <a:p>
            <a:pPr>
              <a:lnSpc>
                <a:spcPct val="150000"/>
              </a:lnSpc>
            </a:pPr>
            <a:r>
              <a:rPr lang="en-US" altLang="zh-CN" sz="2400" b="1" dirty="0" smtClean="0">
                <a:latin typeface="Times New Roman" panose="02020603050405020304" charset="0"/>
                <a:ea typeface="宋体" panose="02010600030101010101" pitchFamily="2" charset="-122"/>
              </a:rPr>
              <a:t>4. ____________ Simon has done well in his studies, he still works really hard. </a:t>
            </a:r>
          </a:p>
          <a:p>
            <a:pPr>
              <a:lnSpc>
                <a:spcPct val="150000"/>
              </a:lnSpc>
            </a:pPr>
            <a:r>
              <a:rPr lang="en-US" altLang="zh-CN" sz="2400" b="1" dirty="0" smtClean="0">
                <a:latin typeface="Times New Roman" panose="02020603050405020304" charset="0"/>
                <a:ea typeface="宋体" panose="02010600030101010101" pitchFamily="2" charset="-122"/>
              </a:rPr>
              <a:t>5. Work hard, ________ your dream will come true. </a:t>
            </a:r>
          </a:p>
        </p:txBody>
      </p:sp>
      <p:sp>
        <p:nvSpPr>
          <p:cNvPr id="9" name="矩形 8"/>
          <p:cNvSpPr/>
          <p:nvPr/>
        </p:nvSpPr>
        <p:spPr>
          <a:xfrm>
            <a:off x="3525421" y="3290150"/>
            <a:ext cx="771005"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but</a:t>
            </a:r>
            <a:r>
              <a:rPr lang="zh-CN" altLang="en-US" sz="2400" dirty="0" smtClean="0">
                <a:solidFill>
                  <a:srgbClr val="C00000"/>
                </a:solidFill>
                <a:sym typeface="+mn-ea"/>
              </a:rPr>
              <a:t>　</a:t>
            </a:r>
            <a:endParaRPr lang="zh-CN" altLang="en-US" sz="2400" dirty="0">
              <a:solidFill>
                <a:srgbClr val="C00000"/>
              </a:solidFill>
              <a:latin typeface="+mn-ea"/>
              <a:sym typeface="+mn-ea"/>
            </a:endParaRPr>
          </a:p>
        </p:txBody>
      </p:sp>
      <p:pic>
        <p:nvPicPr>
          <p:cNvPr id="3" name="Picture 4"/>
          <p:cNvPicPr>
            <a:picLocks noChangeAspect="1"/>
          </p:cNvPicPr>
          <p:nvPr/>
        </p:nvPicPr>
        <p:blipFill>
          <a:blip r:embed="rId3" cstate="email"/>
          <a:stretch>
            <a:fillRect/>
          </a:stretch>
        </p:blipFill>
        <p:spPr>
          <a:xfrm>
            <a:off x="412115" y="1746885"/>
            <a:ext cx="84455" cy="414020"/>
          </a:xfrm>
          <a:prstGeom prst="rect">
            <a:avLst/>
          </a:prstGeom>
          <a:noFill/>
          <a:ln w="9525">
            <a:noFill/>
          </a:ln>
        </p:spPr>
      </p:pic>
      <p:sp>
        <p:nvSpPr>
          <p:cNvPr id="5" name="Rectangle 10"/>
          <p:cNvSpPr/>
          <p:nvPr/>
        </p:nvSpPr>
        <p:spPr>
          <a:xfrm>
            <a:off x="502285" y="1746885"/>
            <a:ext cx="4673074"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sz="2400" b="1" dirty="0" smtClean="0">
                <a:solidFill>
                  <a:srgbClr val="00A6AD"/>
                </a:solidFill>
                <a:latin typeface="+mn-ea"/>
                <a:sym typeface="+mn-ea"/>
              </a:rPr>
              <a:t>Ⅰ. </a:t>
            </a:r>
            <a:r>
              <a:rPr lang="zh-CN" altLang="en-US" sz="2400" b="1" dirty="0" smtClean="0">
                <a:solidFill>
                  <a:srgbClr val="00A6AD"/>
                </a:solidFill>
                <a:latin typeface="+mn-ea"/>
                <a:sym typeface="+mn-ea"/>
              </a:rPr>
              <a:t>从方框中选恰当的连词填空</a:t>
            </a:r>
          </a:p>
        </p:txBody>
      </p:sp>
      <p:sp>
        <p:nvSpPr>
          <p:cNvPr id="14" name="矩形 13"/>
          <p:cNvSpPr/>
          <p:nvPr/>
        </p:nvSpPr>
        <p:spPr>
          <a:xfrm>
            <a:off x="3844181" y="3852903"/>
            <a:ext cx="1251984"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while</a:t>
            </a:r>
            <a:r>
              <a:rPr lang="zh-CN" altLang="en-US" sz="2400" dirty="0" smtClean="0">
                <a:solidFill>
                  <a:srgbClr val="C00000"/>
                </a:solidFill>
                <a:sym typeface="+mn-ea"/>
              </a:rPr>
              <a:t>　</a:t>
            </a:r>
            <a:endParaRPr lang="zh-CN" altLang="en-US" sz="2400" dirty="0">
              <a:solidFill>
                <a:srgbClr val="C00000"/>
              </a:solidFill>
              <a:latin typeface="+mn-ea"/>
              <a:sym typeface="+mn-ea"/>
            </a:endParaRPr>
          </a:p>
        </p:txBody>
      </p:sp>
      <p:sp>
        <p:nvSpPr>
          <p:cNvPr id="15" name="矩形 14"/>
          <p:cNvSpPr/>
          <p:nvPr/>
        </p:nvSpPr>
        <p:spPr>
          <a:xfrm>
            <a:off x="2377644" y="4397166"/>
            <a:ext cx="1040969" cy="461665"/>
          </a:xfrm>
          <a:prstGeom prst="rect">
            <a:avLst/>
          </a:prstGeom>
          <a:noFill/>
          <a:ln w="9525">
            <a:noFill/>
          </a:ln>
        </p:spPr>
        <p:txBody>
          <a:bodyPr wrap="square" anchor="ctr">
            <a:spAutoFit/>
          </a:bodyPr>
          <a:lstStyle/>
          <a:p>
            <a:r>
              <a:rPr lang="en-US" altLang="zh-CN" sz="2400" dirty="0" smtClean="0">
                <a:solidFill>
                  <a:srgbClr val="C00000"/>
                </a:solidFill>
                <a:sym typeface="+mn-ea"/>
              </a:rPr>
              <a:t>or</a:t>
            </a:r>
            <a:r>
              <a:rPr lang="zh-CN" altLang="en-US" sz="2400" dirty="0" smtClean="0">
                <a:solidFill>
                  <a:srgbClr val="C00000"/>
                </a:solidFill>
                <a:sym typeface="+mn-ea"/>
              </a:rPr>
              <a:t>　</a:t>
            </a:r>
            <a:endParaRPr lang="zh-CN" altLang="en-US" sz="2400" dirty="0">
              <a:solidFill>
                <a:srgbClr val="C00000"/>
              </a:solidFill>
              <a:latin typeface="+mn-ea"/>
              <a:sym typeface="+mn-ea"/>
            </a:endParaRPr>
          </a:p>
        </p:txBody>
      </p:sp>
      <p:sp>
        <p:nvSpPr>
          <p:cNvPr id="16" name="矩形 15"/>
          <p:cNvSpPr/>
          <p:nvPr/>
        </p:nvSpPr>
        <p:spPr>
          <a:xfrm>
            <a:off x="956016" y="4933119"/>
            <a:ext cx="1692313"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Though</a:t>
            </a:r>
            <a:endParaRPr lang="zh-CN" altLang="en-US" sz="2400" dirty="0">
              <a:solidFill>
                <a:srgbClr val="C00000"/>
              </a:solidFill>
              <a:latin typeface="+mn-ea"/>
              <a:sym typeface="+mn-ea"/>
            </a:endParaRPr>
          </a:p>
        </p:txBody>
      </p:sp>
      <p:sp>
        <p:nvSpPr>
          <p:cNvPr id="17" name="矩形 16"/>
          <p:cNvSpPr/>
          <p:nvPr/>
        </p:nvSpPr>
        <p:spPr>
          <a:xfrm>
            <a:off x="2543350" y="5487936"/>
            <a:ext cx="730119" cy="461665"/>
          </a:xfrm>
          <a:prstGeom prst="rect">
            <a:avLst/>
          </a:prstGeom>
          <a:noFill/>
          <a:ln w="9525">
            <a:noFill/>
          </a:ln>
        </p:spPr>
        <p:txBody>
          <a:bodyPr wrap="square" anchor="ctr">
            <a:spAutoFit/>
          </a:bodyPr>
          <a:lstStyle/>
          <a:p>
            <a:r>
              <a:rPr lang="en-US" altLang="zh-CN" sz="2400" dirty="0" smtClean="0">
                <a:solidFill>
                  <a:srgbClr val="C00000"/>
                </a:solidFill>
                <a:sym typeface="+mn-ea"/>
              </a:rPr>
              <a:t>and</a:t>
            </a:r>
            <a:r>
              <a:rPr lang="zh-CN" altLang="en-US" sz="2400" dirty="0" smtClean="0">
                <a:solidFill>
                  <a:srgbClr val="C00000"/>
                </a:solidFill>
                <a:sym typeface="+mn-ea"/>
              </a:rPr>
              <a:t>　</a:t>
            </a:r>
            <a:endParaRPr lang="zh-CN" altLang="en-US" sz="2400" dirty="0">
              <a:solidFill>
                <a:srgbClr val="C00000"/>
              </a:solidFill>
              <a:latin typeface="+mn-ea"/>
              <a:sym typeface="+mn-ea"/>
            </a:endParaRPr>
          </a:p>
        </p:txBody>
      </p:sp>
      <p:sp>
        <p:nvSpPr>
          <p:cNvPr id="1026" name="Text Box 2"/>
          <p:cNvSpPr txBox="1">
            <a:spLocks noChangeArrowheads="1"/>
          </p:cNvSpPr>
          <p:nvPr/>
        </p:nvSpPr>
        <p:spPr bwMode="auto">
          <a:xfrm>
            <a:off x="2047875" y="2388690"/>
            <a:ext cx="6877780" cy="646331"/>
          </a:xfrm>
          <a:prstGeom prst="rect">
            <a:avLst/>
          </a:prstGeom>
          <a:solidFill>
            <a:srgbClr val="FFFFFF"/>
          </a:solidFill>
          <a:ln w="9525">
            <a:solidFill>
              <a:srgbClr val="000000"/>
            </a:solidFill>
            <a:miter lim="800000"/>
          </a:ln>
        </p:spPr>
        <p:txBody>
          <a:bodyPr vert="horz" wrap="none" lIns="91440" tIns="45720" rIns="91440" bIns="45720" numCol="1" anchor="t" anchorCtr="0" compatLnSpc="1">
            <a:spAutoFit/>
          </a:bodyPr>
          <a:lstStyle/>
          <a:p>
            <a:pPr marL="0" marR="0" lvl="0" indent="0" algn="just" defTabSz="914400" rtl="0" eaLnBrk="1" fontAlgn="base" latinLnBrk="0" hangingPunct="1">
              <a:lnSpc>
                <a:spcPct val="15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charset="0"/>
                <a:ea typeface="宋体" panose="02010600030101010101" pitchFamily="2" charset="-122"/>
              </a:rPr>
              <a:t>but, because, however, though, while, since, and, or</a:t>
            </a:r>
            <a:endParaRPr kumimoji="0" lang="zh-CN" altLang="zh-CN"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dissolv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dissolv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dissolve">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dissolve">
                                      <p:cBhvr>
                                        <p:cTn id="3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5" grpId="0"/>
      <p:bldP spid="14" grpId="0"/>
      <p:bldP spid="15" grpId="0" uiExpand="1"/>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99377"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8" name="文本框 7"/>
          <p:cNvSpPr txBox="1"/>
          <p:nvPr/>
        </p:nvSpPr>
        <p:spPr>
          <a:xfrm>
            <a:off x="208915" y="1361326"/>
            <a:ext cx="11584500" cy="2308324"/>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6. I didn't accept his help ___</a:t>
            </a:r>
            <a:r>
              <a:rPr lang="en-US" altLang="zh-CN" sz="2400" b="1" dirty="0" smtClean="0">
                <a:latin typeface="Times New Roman" panose="02020603050405020304" charset="0"/>
                <a:ea typeface="宋体" panose="02010600030101010101" pitchFamily="2" charset="-122"/>
              </a:rPr>
              <a:t>____</a:t>
            </a:r>
            <a:r>
              <a:rPr lang="en-US" altLang="zh-CN" sz="2400" b="1" dirty="0" smtClean="0">
                <a:latin typeface="Times New Roman" panose="02020603050405020304" charset="0"/>
                <a:ea typeface="+mj-ea"/>
              </a:rPr>
              <a:t>_____ I wanted to try it myself. </a:t>
            </a:r>
          </a:p>
          <a:p>
            <a:pPr>
              <a:lnSpc>
                <a:spcPct val="150000"/>
              </a:lnSpc>
            </a:pPr>
            <a:r>
              <a:rPr lang="en-US" altLang="zh-CN" sz="2400" b="1" dirty="0" smtClean="0">
                <a:latin typeface="Times New Roman" panose="02020603050405020304" charset="0"/>
                <a:ea typeface="+mj-ea"/>
              </a:rPr>
              <a:t>7. Mr.  Green has been studying Chinese history ________ he came to China. </a:t>
            </a:r>
          </a:p>
          <a:p>
            <a:pPr>
              <a:lnSpc>
                <a:spcPct val="150000"/>
              </a:lnSpc>
            </a:pPr>
            <a:r>
              <a:rPr lang="en-US" altLang="zh-CN" sz="2400" b="1" dirty="0" smtClean="0">
                <a:latin typeface="Times New Roman" panose="02020603050405020304" charset="0"/>
                <a:ea typeface="+mj-ea"/>
              </a:rPr>
              <a:t>8. I'd like to go with you this weekend, _____</a:t>
            </a:r>
            <a:r>
              <a:rPr lang="en-US" altLang="zh-CN" sz="2400" b="1" dirty="0" smtClean="0">
                <a:latin typeface="Times New Roman" panose="02020603050405020304" charset="0"/>
                <a:ea typeface="宋体" panose="02010600030101010101" pitchFamily="2" charset="-122"/>
              </a:rPr>
              <a:t>____</a:t>
            </a:r>
            <a:r>
              <a:rPr lang="en-US" altLang="zh-CN" sz="2400" b="1" dirty="0" smtClean="0">
                <a:latin typeface="Times New Roman" panose="02020603050405020304" charset="0"/>
                <a:ea typeface="+mj-ea"/>
              </a:rPr>
              <a:t>___</a:t>
            </a:r>
            <a:r>
              <a:rPr lang="zh-CN" altLang="en-US" sz="2400" b="1" dirty="0" smtClean="0">
                <a:latin typeface="Times New Roman" panose="02020603050405020304" charset="0"/>
                <a:ea typeface="+mj-ea"/>
              </a:rPr>
              <a:t>， </a:t>
            </a:r>
            <a:r>
              <a:rPr lang="en-US" altLang="zh-CN" sz="2400" b="1" dirty="0" smtClean="0">
                <a:latin typeface="Times New Roman" panose="02020603050405020304" charset="0"/>
                <a:ea typeface="+mj-ea"/>
              </a:rPr>
              <a:t>I have so much homework to do. </a:t>
            </a:r>
          </a:p>
        </p:txBody>
      </p:sp>
      <p:sp>
        <p:nvSpPr>
          <p:cNvPr id="11" name="矩形 10"/>
          <p:cNvSpPr/>
          <p:nvPr/>
        </p:nvSpPr>
        <p:spPr>
          <a:xfrm>
            <a:off x="3927709" y="1493540"/>
            <a:ext cx="1519006" cy="461665"/>
          </a:xfrm>
          <a:prstGeom prst="rect">
            <a:avLst/>
          </a:prstGeom>
          <a:noFill/>
          <a:ln w="9525">
            <a:noFill/>
          </a:ln>
        </p:spPr>
        <p:txBody>
          <a:bodyPr wrap="none" anchor="ctr">
            <a:spAutoFit/>
          </a:bodyPr>
          <a:lstStyle/>
          <a:p>
            <a:r>
              <a:rPr lang="en-US" altLang="zh-CN" sz="2400" dirty="0" smtClean="0">
                <a:solidFill>
                  <a:srgbClr val="C00000"/>
                </a:solidFill>
                <a:sym typeface="+mn-ea"/>
              </a:rPr>
              <a:t>because</a:t>
            </a:r>
            <a:r>
              <a:rPr lang="zh-CN" altLang="en-US" sz="2400" dirty="0" smtClean="0">
                <a:solidFill>
                  <a:srgbClr val="C00000"/>
                </a:solidFill>
                <a:sym typeface="+mn-ea"/>
              </a:rPr>
              <a:t>　</a:t>
            </a:r>
            <a:endParaRPr lang="zh-CN" altLang="en-US" sz="2400" b="1" dirty="0">
              <a:solidFill>
                <a:srgbClr val="C00000"/>
              </a:solidFill>
              <a:latin typeface="Times New Roman" panose="02020603050405020304" charset="0"/>
              <a:sym typeface="+mn-ea"/>
            </a:endParaRPr>
          </a:p>
        </p:txBody>
      </p:sp>
      <p:sp>
        <p:nvSpPr>
          <p:cNvPr id="12" name="矩形 11"/>
          <p:cNvSpPr/>
          <p:nvPr/>
        </p:nvSpPr>
        <p:spPr>
          <a:xfrm>
            <a:off x="6841381" y="2012714"/>
            <a:ext cx="1128835" cy="461665"/>
          </a:xfrm>
          <a:prstGeom prst="rect">
            <a:avLst/>
          </a:prstGeom>
          <a:noFill/>
          <a:ln w="9525">
            <a:noFill/>
          </a:ln>
        </p:spPr>
        <p:txBody>
          <a:bodyPr wrap="none" anchor="ctr">
            <a:spAutoFit/>
          </a:bodyPr>
          <a:lstStyle/>
          <a:p>
            <a:r>
              <a:rPr lang="en-US" altLang="zh-CN" sz="2400" dirty="0" smtClean="0">
                <a:solidFill>
                  <a:srgbClr val="C00000"/>
                </a:solidFill>
                <a:sym typeface="+mn-ea"/>
              </a:rPr>
              <a:t>since</a:t>
            </a:r>
            <a:r>
              <a:rPr lang="zh-CN" altLang="en-US" sz="2400" dirty="0" smtClean="0">
                <a:solidFill>
                  <a:srgbClr val="C00000"/>
                </a:solidFill>
                <a:sym typeface="+mn-ea"/>
              </a:rPr>
              <a:t>　</a:t>
            </a:r>
            <a:endParaRPr lang="zh-CN" altLang="en-US" sz="2400" b="1" dirty="0">
              <a:solidFill>
                <a:srgbClr val="C00000"/>
              </a:solidFill>
              <a:latin typeface="Times New Roman" panose="02020603050405020304" charset="0"/>
              <a:sym typeface="+mn-ea"/>
            </a:endParaRPr>
          </a:p>
        </p:txBody>
      </p:sp>
      <p:sp>
        <p:nvSpPr>
          <p:cNvPr id="13" name="矩形 12"/>
          <p:cNvSpPr/>
          <p:nvPr/>
        </p:nvSpPr>
        <p:spPr>
          <a:xfrm>
            <a:off x="5677190" y="2553890"/>
            <a:ext cx="1274323"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however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dissolv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dissolv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08915" y="1877138"/>
            <a:ext cx="11370310"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1. I think my problem must  ____</a:t>
            </a:r>
            <a:r>
              <a:rPr lang="en-US" altLang="zh-CN" sz="2400" b="1" dirty="0" smtClean="0">
                <a:latin typeface="Times New Roman" panose="02020603050405020304" charset="0"/>
                <a:ea typeface="宋体" panose="02010600030101010101" pitchFamily="2" charset="-122"/>
              </a:rPr>
              <a:t>________</a:t>
            </a:r>
            <a:r>
              <a:rPr lang="en-US" altLang="zh-CN" sz="2400" b="1" dirty="0" smtClean="0">
                <a:latin typeface="Times New Roman" panose="02020603050405020304" charset="0"/>
                <a:ea typeface="+mj-ea"/>
              </a:rPr>
              <a:t>____(solve) with your help. </a:t>
            </a:r>
          </a:p>
          <a:p>
            <a:pPr>
              <a:lnSpc>
                <a:spcPct val="150000"/>
              </a:lnSpc>
            </a:pPr>
            <a:r>
              <a:rPr lang="en-US" altLang="zh-CN" sz="2400" b="1" dirty="0" smtClean="0">
                <a:latin typeface="Times New Roman" panose="02020603050405020304" charset="0"/>
                <a:ea typeface="+mj-ea"/>
              </a:rPr>
              <a:t>2. We could often hear the birds  ________(sing) in the trees in the past. </a:t>
            </a:r>
          </a:p>
          <a:p>
            <a:pPr>
              <a:lnSpc>
                <a:spcPct val="150000"/>
              </a:lnSpc>
            </a:pPr>
            <a:r>
              <a:rPr lang="en-US" altLang="zh-CN" sz="2400" b="1" dirty="0" smtClean="0">
                <a:latin typeface="Times New Roman" panose="02020603050405020304" charset="0"/>
                <a:ea typeface="+mj-ea"/>
              </a:rPr>
              <a:t>3. Many kids like  ____</a:t>
            </a:r>
            <a:r>
              <a:rPr lang="en-US" altLang="zh-CN" sz="2400" b="1" dirty="0" smtClean="0">
                <a:latin typeface="Times New Roman" panose="02020603050405020304" charset="0"/>
                <a:ea typeface="宋体" panose="02010600030101010101" pitchFamily="2" charset="-122"/>
              </a:rPr>
              <a:t>____</a:t>
            </a:r>
            <a:r>
              <a:rPr lang="en-US" altLang="zh-CN" sz="2400" b="1" dirty="0" smtClean="0">
                <a:latin typeface="Times New Roman" panose="02020603050405020304" charset="0"/>
                <a:ea typeface="+mj-ea"/>
              </a:rPr>
              <a:t>____(color) clothes very much. </a:t>
            </a:r>
          </a:p>
          <a:p>
            <a:pPr>
              <a:lnSpc>
                <a:spcPct val="150000"/>
              </a:lnSpc>
            </a:pPr>
            <a:r>
              <a:rPr lang="en-US" altLang="zh-CN" sz="2400" b="1" dirty="0" smtClean="0">
                <a:latin typeface="Times New Roman" panose="02020603050405020304" charset="0"/>
                <a:ea typeface="+mj-ea"/>
              </a:rPr>
              <a:t>4. Something strange  _</a:t>
            </a:r>
            <a:r>
              <a:rPr lang="en-US" altLang="zh-CN" sz="2400" b="1" dirty="0" smtClean="0">
                <a:latin typeface="Times New Roman" panose="02020603050405020304" charset="0"/>
                <a:ea typeface="宋体" panose="02010600030101010101" pitchFamily="2" charset="-122"/>
              </a:rPr>
              <a:t>____</a:t>
            </a:r>
            <a:r>
              <a:rPr lang="en-US" altLang="zh-CN" sz="2400" b="1" dirty="0" smtClean="0">
                <a:latin typeface="Times New Roman" panose="02020603050405020304" charset="0"/>
                <a:ea typeface="+mj-ea"/>
              </a:rPr>
              <a:t>_______(happen) in our neighborhood last night. </a:t>
            </a:r>
          </a:p>
          <a:p>
            <a:pPr>
              <a:lnSpc>
                <a:spcPct val="150000"/>
              </a:lnSpc>
            </a:pPr>
            <a:r>
              <a:rPr lang="en-US" altLang="zh-CN" sz="2400" b="1" dirty="0" smtClean="0">
                <a:latin typeface="Times New Roman" panose="02020603050405020304" charset="0"/>
                <a:ea typeface="+mj-ea"/>
              </a:rPr>
              <a:t>5. My mother bought me a pair of  __</a:t>
            </a:r>
            <a:r>
              <a:rPr lang="en-US" altLang="zh-CN" sz="2400" b="1" dirty="0" smtClean="0">
                <a:latin typeface="Times New Roman" panose="02020603050405020304" charset="0"/>
                <a:ea typeface="宋体" panose="02010600030101010101" pitchFamily="2" charset="-122"/>
              </a:rPr>
              <a:t>____</a:t>
            </a:r>
            <a:r>
              <a:rPr lang="en-US" altLang="zh-CN" sz="2400" b="1" dirty="0" smtClean="0">
                <a:latin typeface="Times New Roman" panose="02020603050405020304" charset="0"/>
                <a:ea typeface="+mj-ea"/>
              </a:rPr>
              <a:t>______(run) shoes yesterday afternoon. </a:t>
            </a:r>
          </a:p>
        </p:txBody>
      </p:sp>
      <p:sp>
        <p:nvSpPr>
          <p:cNvPr id="9" name="矩形 8"/>
          <p:cNvSpPr/>
          <p:nvPr/>
        </p:nvSpPr>
        <p:spPr>
          <a:xfrm>
            <a:off x="4634780" y="2011601"/>
            <a:ext cx="1541352" cy="461665"/>
          </a:xfrm>
          <a:prstGeom prst="rect">
            <a:avLst/>
          </a:prstGeom>
          <a:noFill/>
          <a:ln w="9525">
            <a:noFill/>
          </a:ln>
        </p:spPr>
        <p:txBody>
          <a:bodyPr wrap="square" anchor="ctr">
            <a:spAutoFit/>
          </a:bodyPr>
          <a:lstStyle/>
          <a:p>
            <a:r>
              <a:rPr lang="en-US" altLang="zh-CN" sz="2400" dirty="0" smtClean="0">
                <a:solidFill>
                  <a:srgbClr val="C00000"/>
                </a:solidFill>
                <a:sym typeface="+mn-ea"/>
              </a:rPr>
              <a:t>be solved</a:t>
            </a:r>
            <a:endParaRPr lang="zh-CN" altLang="en-US" sz="2400" b="1" dirty="0">
              <a:solidFill>
                <a:srgbClr val="C00000"/>
              </a:solidFill>
              <a:latin typeface="+mn-ea"/>
              <a:sym typeface="+mn-ea"/>
            </a:endParaRPr>
          </a:p>
        </p:txBody>
      </p:sp>
      <p:sp>
        <p:nvSpPr>
          <p:cNvPr id="10" name="矩形 9"/>
          <p:cNvSpPr/>
          <p:nvPr/>
        </p:nvSpPr>
        <p:spPr>
          <a:xfrm>
            <a:off x="4868929" y="2540931"/>
            <a:ext cx="989373" cy="461665"/>
          </a:xfrm>
          <a:prstGeom prst="rect">
            <a:avLst/>
          </a:prstGeom>
          <a:noFill/>
          <a:ln w="9525">
            <a:noFill/>
          </a:ln>
        </p:spPr>
        <p:txBody>
          <a:bodyPr wrap="none" anchor="ctr">
            <a:spAutoFit/>
          </a:bodyPr>
          <a:lstStyle/>
          <a:p>
            <a:r>
              <a:rPr lang="en-US" altLang="zh-CN" sz="2400" dirty="0" smtClean="0">
                <a:solidFill>
                  <a:srgbClr val="C00000"/>
                </a:solidFill>
                <a:sym typeface="+mn-ea"/>
              </a:rPr>
              <a:t>sing</a:t>
            </a:r>
            <a:r>
              <a:rPr lang="zh-CN" altLang="en-US" sz="2400" dirty="0" smtClean="0">
                <a:solidFill>
                  <a:srgbClr val="C00000"/>
                </a:solidFill>
                <a:sym typeface="+mn-ea"/>
              </a:rPr>
              <a:t>　</a:t>
            </a:r>
            <a:endParaRPr lang="zh-CN" altLang="en-US" sz="2400" b="1" dirty="0">
              <a:solidFill>
                <a:srgbClr val="C00000"/>
              </a:solidFill>
              <a:latin typeface="Times New Roman" panose="02020603050405020304" charset="0"/>
              <a:sym typeface="+mn-ea"/>
            </a:endParaRPr>
          </a:p>
        </p:txBody>
      </p:sp>
      <p:sp>
        <p:nvSpPr>
          <p:cNvPr id="11" name="矩形 10"/>
          <p:cNvSpPr/>
          <p:nvPr/>
        </p:nvSpPr>
        <p:spPr>
          <a:xfrm>
            <a:off x="3046714" y="3098230"/>
            <a:ext cx="1140697" cy="461665"/>
          </a:xfrm>
          <a:prstGeom prst="rect">
            <a:avLst/>
          </a:prstGeom>
          <a:noFill/>
          <a:ln w="9525">
            <a:noFill/>
          </a:ln>
        </p:spPr>
        <p:txBody>
          <a:bodyPr wrap="none" anchor="ctr">
            <a:spAutoFit/>
          </a:bodyPr>
          <a:lstStyle/>
          <a:p>
            <a:r>
              <a:rPr lang="en-US" altLang="zh-CN" sz="2400" dirty="0" smtClean="0">
                <a:solidFill>
                  <a:srgbClr val="C00000"/>
                </a:solidFill>
                <a:sym typeface="+mn-ea"/>
              </a:rPr>
              <a:t>colorful</a:t>
            </a:r>
            <a:endParaRPr lang="zh-CN" altLang="en-US" sz="2400" b="1" dirty="0">
              <a:solidFill>
                <a:srgbClr val="C00000"/>
              </a:solidFill>
              <a:latin typeface="Times New Roman" panose="02020603050405020304" charset="0"/>
              <a:sym typeface="+mn-ea"/>
            </a:endParaRPr>
          </a:p>
        </p:txBody>
      </p:sp>
      <p:sp>
        <p:nvSpPr>
          <p:cNvPr id="12" name="矩形 11"/>
          <p:cNvSpPr/>
          <p:nvPr/>
        </p:nvSpPr>
        <p:spPr>
          <a:xfrm>
            <a:off x="3401314" y="3645397"/>
            <a:ext cx="1845165" cy="461665"/>
          </a:xfrm>
          <a:prstGeom prst="rect">
            <a:avLst/>
          </a:prstGeom>
          <a:noFill/>
          <a:ln w="9525">
            <a:noFill/>
          </a:ln>
        </p:spPr>
        <p:txBody>
          <a:bodyPr wrap="square" anchor="ctr">
            <a:spAutoFit/>
          </a:bodyPr>
          <a:lstStyle/>
          <a:p>
            <a:r>
              <a:rPr lang="en-US" altLang="zh-CN" sz="2400" dirty="0" smtClean="0">
                <a:solidFill>
                  <a:srgbClr val="C00000"/>
                </a:solidFill>
                <a:sym typeface="+mn-ea"/>
              </a:rPr>
              <a:t>happened</a:t>
            </a:r>
            <a:r>
              <a:rPr lang="zh-CN" altLang="en-US" sz="2400" dirty="0" smtClean="0">
                <a:solidFill>
                  <a:srgbClr val="C00000"/>
                </a:solidFill>
                <a:sym typeface="+mn-ea"/>
              </a:rPr>
              <a:t>　</a:t>
            </a:r>
            <a:endParaRPr lang="zh-CN" altLang="en-US" sz="2400" b="1" dirty="0">
              <a:solidFill>
                <a:srgbClr val="C00000"/>
              </a:solidFill>
              <a:latin typeface="Times New Roman" panose="02020603050405020304" charset="0"/>
              <a:sym typeface="+mn-ea"/>
            </a:endParaRPr>
          </a:p>
        </p:txBody>
      </p:sp>
      <p:sp>
        <p:nvSpPr>
          <p:cNvPr id="13" name="矩形 12"/>
          <p:cNvSpPr/>
          <p:nvPr/>
        </p:nvSpPr>
        <p:spPr>
          <a:xfrm>
            <a:off x="5206514" y="4184348"/>
            <a:ext cx="1154483" cy="461665"/>
          </a:xfrm>
          <a:prstGeom prst="rect">
            <a:avLst/>
          </a:prstGeom>
          <a:noFill/>
          <a:ln w="9525">
            <a:noFill/>
          </a:ln>
        </p:spPr>
        <p:txBody>
          <a:bodyPr wrap="none" anchor="ctr">
            <a:spAutoFit/>
          </a:bodyPr>
          <a:lstStyle/>
          <a:p>
            <a:r>
              <a:rPr lang="en-US" altLang="zh-CN" sz="2400" dirty="0" smtClean="0">
                <a:solidFill>
                  <a:srgbClr val="C00000"/>
                </a:solidFill>
                <a:sym typeface="+mn-ea"/>
              </a:rPr>
              <a:t>running</a:t>
            </a:r>
            <a:endParaRPr lang="zh-CN" altLang="en-US" sz="2400" b="1" dirty="0">
              <a:solidFill>
                <a:srgbClr val="C00000"/>
              </a:solidFill>
              <a:latin typeface="Times New Roman" panose="02020603050405020304" charset="0"/>
              <a:sym typeface="+mn-ea"/>
            </a:endParaRPr>
          </a:p>
        </p:txBody>
      </p:sp>
      <p:pic>
        <p:nvPicPr>
          <p:cNvPr id="14" name="Picture 4"/>
          <p:cNvPicPr>
            <a:picLocks noChangeAspect="1"/>
          </p:cNvPicPr>
          <p:nvPr/>
        </p:nvPicPr>
        <p:blipFill>
          <a:blip r:embed="rId2" cstate="email"/>
          <a:stretch>
            <a:fillRect/>
          </a:stretch>
        </p:blipFill>
        <p:spPr>
          <a:xfrm>
            <a:off x="412115" y="1456749"/>
            <a:ext cx="84455" cy="414020"/>
          </a:xfrm>
          <a:prstGeom prst="rect">
            <a:avLst/>
          </a:prstGeom>
          <a:noFill/>
          <a:ln w="9525">
            <a:noFill/>
          </a:ln>
        </p:spPr>
      </p:pic>
      <p:sp>
        <p:nvSpPr>
          <p:cNvPr id="15" name="Rectangle 10"/>
          <p:cNvSpPr/>
          <p:nvPr/>
        </p:nvSpPr>
        <p:spPr>
          <a:xfrm>
            <a:off x="555039" y="1439154"/>
            <a:ext cx="4671472"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spcBef>
                <a:spcPct val="0"/>
              </a:spcBef>
              <a:buNone/>
            </a:pPr>
            <a:r>
              <a:rPr lang="en-US" altLang="zh-CN" sz="2400" b="1" dirty="0" smtClean="0">
                <a:solidFill>
                  <a:srgbClr val="00A6AD"/>
                </a:solidFill>
                <a:latin typeface="+mn-ea"/>
                <a:sym typeface="+mn-ea"/>
              </a:rPr>
              <a:t>Ⅱ. </a:t>
            </a:r>
            <a:r>
              <a:rPr lang="zh-CN" altLang="en-US" sz="2400" b="1" dirty="0" smtClean="0">
                <a:solidFill>
                  <a:srgbClr val="00A6AD"/>
                </a:solidFill>
                <a:latin typeface="+mn-ea"/>
                <a:sym typeface="+mn-ea"/>
              </a:rPr>
              <a:t>用所给单词的适当形式填空</a:t>
            </a:r>
          </a:p>
        </p:txBody>
      </p:sp>
      <p:sp>
        <p:nvSpPr>
          <p:cNvPr id="16" name="Rectangle 5"/>
          <p:cNvSpPr/>
          <p:nvPr/>
        </p:nvSpPr>
        <p:spPr>
          <a:xfrm>
            <a:off x="3499377"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ssolve">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376695" y="1775844"/>
            <a:ext cx="11370310" cy="3416320"/>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1. </a:t>
            </a:r>
            <a:r>
              <a:rPr lang="zh-CN" altLang="en-US" sz="2400" b="1" dirty="0" smtClean="0">
                <a:latin typeface="Times New Roman" panose="02020603050405020304" charset="0"/>
                <a:ea typeface="+mj-ea"/>
              </a:rPr>
              <a:t>昨天我们到学校有点晚了。</a:t>
            </a:r>
          </a:p>
          <a:p>
            <a:pPr>
              <a:lnSpc>
                <a:spcPct val="150000"/>
              </a:lnSpc>
            </a:pPr>
            <a:r>
              <a:rPr lang="en-US" altLang="zh-CN" sz="2400" b="1" dirty="0" smtClean="0">
                <a:latin typeface="Times New Roman" panose="02020603050405020304" charset="0"/>
                <a:ea typeface="+mj-ea"/>
              </a:rPr>
              <a:t>We arrived at school  ________  ________  ________ yesterday. </a:t>
            </a:r>
          </a:p>
          <a:p>
            <a:pPr>
              <a:lnSpc>
                <a:spcPct val="150000"/>
              </a:lnSpc>
            </a:pPr>
            <a:r>
              <a:rPr lang="en-US" altLang="zh-CN" sz="2400" b="1" dirty="0" smtClean="0">
                <a:latin typeface="Times New Roman" panose="02020603050405020304" charset="0"/>
                <a:ea typeface="+mj-ea"/>
              </a:rPr>
              <a:t>2. </a:t>
            </a:r>
            <a:r>
              <a:rPr lang="zh-CN" altLang="en-US" sz="2400" b="1" dirty="0" smtClean="0">
                <a:latin typeface="Times New Roman" panose="02020603050405020304" charset="0"/>
                <a:ea typeface="+mj-ea"/>
              </a:rPr>
              <a:t>我想一定有人捡到它了。</a:t>
            </a:r>
          </a:p>
          <a:p>
            <a:pPr>
              <a:lnSpc>
                <a:spcPct val="150000"/>
              </a:lnSpc>
            </a:pPr>
            <a:r>
              <a:rPr lang="en-US" altLang="zh-CN" sz="2400" b="1" dirty="0" smtClean="0">
                <a:latin typeface="Times New Roman" panose="02020603050405020304" charset="0"/>
                <a:ea typeface="+mj-ea"/>
              </a:rPr>
              <a:t>I think somebody must ________ ________ it up. </a:t>
            </a:r>
          </a:p>
          <a:p>
            <a:pPr>
              <a:lnSpc>
                <a:spcPct val="150000"/>
              </a:lnSpc>
            </a:pPr>
            <a:r>
              <a:rPr lang="en-US" altLang="zh-CN" sz="2400" b="1" dirty="0" smtClean="0">
                <a:latin typeface="Times New Roman" panose="02020603050405020304" charset="0"/>
                <a:ea typeface="+mj-ea"/>
              </a:rPr>
              <a:t>3. </a:t>
            </a:r>
            <a:r>
              <a:rPr lang="zh-CN" altLang="en-US" sz="2400" b="1" dirty="0" smtClean="0">
                <a:latin typeface="Times New Roman" panose="02020603050405020304" charset="0"/>
                <a:ea typeface="+mj-ea"/>
              </a:rPr>
              <a:t>你必须立刻把你的作业处理了。</a:t>
            </a:r>
          </a:p>
          <a:p>
            <a:pPr>
              <a:lnSpc>
                <a:spcPct val="150000"/>
              </a:lnSpc>
            </a:pPr>
            <a:r>
              <a:rPr lang="en-US" altLang="zh-CN" sz="2400" b="1" dirty="0" smtClean="0">
                <a:latin typeface="Times New Roman" panose="02020603050405020304" charset="0"/>
                <a:ea typeface="+mj-ea"/>
              </a:rPr>
              <a:t>You must deal with your homework  _____</a:t>
            </a:r>
            <a:r>
              <a:rPr lang="en-US" altLang="zh-CN" sz="2400" b="1" dirty="0" smtClean="0">
                <a:latin typeface="Times New Roman" panose="02020603050405020304" charset="0"/>
              </a:rPr>
              <a:t>______</a:t>
            </a:r>
            <a:r>
              <a:rPr lang="en-US" altLang="zh-CN" sz="2400" b="1" dirty="0" smtClean="0">
                <a:latin typeface="Times New Roman" panose="02020603050405020304" charset="0"/>
                <a:ea typeface="+mj-ea"/>
              </a:rPr>
              <a:t>___</a:t>
            </a:r>
            <a:r>
              <a:rPr lang="en-US" altLang="zh-CN" sz="2400" b="1" dirty="0" smtClean="0">
                <a:latin typeface="Times New Roman" panose="02020603050405020304" charset="0"/>
              </a:rPr>
              <a:t> ______________</a:t>
            </a:r>
            <a:r>
              <a:rPr lang="en-US" altLang="zh-CN" sz="2400" b="1" dirty="0" smtClean="0">
                <a:latin typeface="Times New Roman" panose="02020603050405020304" charset="0"/>
                <a:ea typeface="+mj-ea"/>
              </a:rPr>
              <a:t>  __</a:t>
            </a:r>
            <a:r>
              <a:rPr lang="en-US" altLang="zh-CN" sz="2400" b="1" dirty="0" smtClean="0">
                <a:latin typeface="Times New Roman" panose="02020603050405020304" charset="0"/>
              </a:rPr>
              <a:t>____</a:t>
            </a:r>
            <a:r>
              <a:rPr lang="en-US" altLang="zh-CN" sz="2400" b="1" dirty="0" smtClean="0">
                <a:latin typeface="Times New Roman" panose="02020603050405020304" charset="0"/>
                <a:ea typeface="+mj-ea"/>
              </a:rPr>
              <a:t>______. </a:t>
            </a:r>
          </a:p>
        </p:txBody>
      </p:sp>
      <p:sp>
        <p:nvSpPr>
          <p:cNvPr id="9" name="矩形 8"/>
          <p:cNvSpPr/>
          <p:nvPr/>
        </p:nvSpPr>
        <p:spPr>
          <a:xfrm>
            <a:off x="3670126" y="2461342"/>
            <a:ext cx="4171167"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a             bit/little         late</a:t>
            </a:r>
            <a:endParaRPr lang="zh-CN" altLang="en-US" sz="2400" b="1" dirty="0">
              <a:solidFill>
                <a:srgbClr val="C00000"/>
              </a:solidFill>
              <a:latin typeface="+mn-ea"/>
              <a:sym typeface="+mn-ea"/>
            </a:endParaRPr>
          </a:p>
        </p:txBody>
      </p:sp>
      <p:sp>
        <p:nvSpPr>
          <p:cNvPr id="10" name="矩形 9"/>
          <p:cNvSpPr/>
          <p:nvPr/>
        </p:nvSpPr>
        <p:spPr>
          <a:xfrm>
            <a:off x="3821711" y="3546561"/>
            <a:ext cx="3700302"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have        picked</a:t>
            </a:r>
            <a:endParaRPr lang="zh-CN" altLang="en-US" sz="2400" b="1" dirty="0">
              <a:solidFill>
                <a:srgbClr val="C00000"/>
              </a:solidFill>
              <a:latin typeface="Times New Roman" panose="02020603050405020304" charset="0"/>
              <a:sym typeface="+mn-ea"/>
            </a:endParaRPr>
          </a:p>
        </p:txBody>
      </p:sp>
      <p:pic>
        <p:nvPicPr>
          <p:cNvPr id="7" name="Picture 4"/>
          <p:cNvPicPr>
            <a:picLocks noChangeAspect="1"/>
          </p:cNvPicPr>
          <p:nvPr/>
        </p:nvPicPr>
        <p:blipFill>
          <a:blip r:embed="rId2" cstate="email"/>
          <a:stretch>
            <a:fillRect/>
          </a:stretch>
        </p:blipFill>
        <p:spPr>
          <a:xfrm>
            <a:off x="403323" y="1342441"/>
            <a:ext cx="84455" cy="414020"/>
          </a:xfrm>
          <a:prstGeom prst="rect">
            <a:avLst/>
          </a:prstGeom>
          <a:noFill/>
          <a:ln w="9525">
            <a:noFill/>
          </a:ln>
        </p:spPr>
      </p:pic>
      <p:sp>
        <p:nvSpPr>
          <p:cNvPr id="11" name="Rectangle 10"/>
          <p:cNvSpPr/>
          <p:nvPr/>
        </p:nvSpPr>
        <p:spPr>
          <a:xfrm>
            <a:off x="546247" y="1324846"/>
            <a:ext cx="3897221"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sz="2400" b="1" dirty="0" smtClean="0">
                <a:solidFill>
                  <a:srgbClr val="00A6AD"/>
                </a:solidFill>
                <a:latin typeface="+mn-ea"/>
                <a:sym typeface="+mn-ea"/>
              </a:rPr>
              <a:t>Ⅲ. </a:t>
            </a:r>
            <a:r>
              <a:rPr lang="zh-CN" altLang="en-US" sz="2400" b="1" dirty="0" smtClean="0">
                <a:solidFill>
                  <a:srgbClr val="00A6AD"/>
                </a:solidFill>
                <a:latin typeface="+mn-ea"/>
                <a:sym typeface="+mn-ea"/>
              </a:rPr>
              <a:t>根据汉语意思完成句子</a:t>
            </a:r>
          </a:p>
        </p:txBody>
      </p:sp>
      <p:sp>
        <p:nvSpPr>
          <p:cNvPr id="12" name="矩形 11"/>
          <p:cNvSpPr/>
          <p:nvPr/>
        </p:nvSpPr>
        <p:spPr>
          <a:xfrm>
            <a:off x="5560274" y="4621765"/>
            <a:ext cx="6339452"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right now        /      right away       /       at once</a:t>
            </a:r>
            <a:endParaRPr lang="zh-CN" altLang="en-US" sz="2400" b="1" dirty="0">
              <a:solidFill>
                <a:srgbClr val="C00000"/>
              </a:solidFill>
              <a:latin typeface="Times New Roman" panose="02020603050405020304" charset="0"/>
              <a:sym typeface="+mn-ea"/>
            </a:endParaRPr>
          </a:p>
        </p:txBody>
      </p:sp>
      <p:sp>
        <p:nvSpPr>
          <p:cNvPr id="13" name="Rectangle 5"/>
          <p:cNvSpPr/>
          <p:nvPr/>
        </p:nvSpPr>
        <p:spPr>
          <a:xfrm>
            <a:off x="3499377"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heckerboard(across)">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dissolve">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376695" y="1775844"/>
            <a:ext cx="11370310" cy="334995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4. </a:t>
            </a:r>
            <a:r>
              <a:rPr lang="zh-CN" altLang="en-US" sz="2400" b="1" dirty="0" smtClean="0">
                <a:latin typeface="Times New Roman" panose="02020603050405020304" charset="0"/>
                <a:ea typeface="+mj-ea"/>
              </a:rPr>
              <a:t>当你来到故宫博物院门口的时候，你就会感觉到一股能量从你的双脚上升到你的身体。</a:t>
            </a:r>
          </a:p>
          <a:p>
            <a:pPr>
              <a:lnSpc>
                <a:spcPct val="150000"/>
              </a:lnSpc>
            </a:pPr>
            <a:r>
              <a:rPr lang="en-US" altLang="zh-CN" sz="2400" b="1" dirty="0" smtClean="0">
                <a:latin typeface="Times New Roman" panose="02020603050405020304" charset="0"/>
                <a:ea typeface="+mj-ea"/>
              </a:rPr>
              <a:t>As you get to the gate of the Palace Museum, you can ________ the energy from your feet ________ up your body. </a:t>
            </a:r>
          </a:p>
          <a:p>
            <a:pPr>
              <a:lnSpc>
                <a:spcPct val="150000"/>
              </a:lnSpc>
            </a:pPr>
            <a:r>
              <a:rPr lang="en-US" altLang="zh-CN" sz="2400" b="1" dirty="0" smtClean="0">
                <a:latin typeface="Times New Roman" panose="02020603050405020304" charset="0"/>
                <a:ea typeface="+mj-ea"/>
              </a:rPr>
              <a:t>5. </a:t>
            </a:r>
            <a:r>
              <a:rPr lang="zh-CN" altLang="en-US" sz="2400" b="1" dirty="0" smtClean="0">
                <a:latin typeface="Times New Roman" panose="02020603050405020304" charset="0"/>
                <a:ea typeface="+mj-ea"/>
              </a:rPr>
              <a:t>这位教授只在特定的日子给我们上课。</a:t>
            </a:r>
          </a:p>
          <a:p>
            <a:pPr>
              <a:lnSpc>
                <a:spcPct val="150000"/>
              </a:lnSpc>
            </a:pPr>
            <a:r>
              <a:rPr lang="en-US" altLang="zh-CN" sz="2400" b="1" dirty="0" smtClean="0">
                <a:latin typeface="Times New Roman" panose="02020603050405020304" charset="0"/>
                <a:ea typeface="+mj-ea"/>
              </a:rPr>
              <a:t>The professor gives us lessons ________ ________ ________.</a:t>
            </a:r>
          </a:p>
        </p:txBody>
      </p:sp>
      <p:sp>
        <p:nvSpPr>
          <p:cNvPr id="9" name="矩形 8"/>
          <p:cNvSpPr/>
          <p:nvPr/>
        </p:nvSpPr>
        <p:spPr>
          <a:xfrm>
            <a:off x="7709017" y="2972688"/>
            <a:ext cx="833733"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feel</a:t>
            </a:r>
            <a:endParaRPr lang="zh-CN" altLang="en-US" sz="2400" b="1" dirty="0">
              <a:solidFill>
                <a:srgbClr val="C00000"/>
              </a:solidFill>
              <a:latin typeface="+mn-ea"/>
              <a:sym typeface="+mn-ea"/>
            </a:endParaRPr>
          </a:p>
        </p:txBody>
      </p:sp>
      <p:sp>
        <p:nvSpPr>
          <p:cNvPr id="10" name="矩形 9"/>
          <p:cNvSpPr/>
          <p:nvPr/>
        </p:nvSpPr>
        <p:spPr>
          <a:xfrm>
            <a:off x="4726827" y="4623799"/>
            <a:ext cx="3477721"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on           certain        days</a:t>
            </a:r>
            <a:endParaRPr lang="zh-CN" altLang="en-US" sz="2400" b="1" dirty="0">
              <a:solidFill>
                <a:srgbClr val="C00000"/>
              </a:solidFill>
              <a:latin typeface="Times New Roman" panose="02020603050405020304" charset="0"/>
              <a:sym typeface="+mn-ea"/>
            </a:endParaRPr>
          </a:p>
        </p:txBody>
      </p:sp>
      <p:sp>
        <p:nvSpPr>
          <p:cNvPr id="7" name="Rectangle 5"/>
          <p:cNvSpPr/>
          <p:nvPr/>
        </p:nvSpPr>
        <p:spPr>
          <a:xfrm>
            <a:off x="3499377"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11" name="矩形 10"/>
          <p:cNvSpPr/>
          <p:nvPr/>
        </p:nvSpPr>
        <p:spPr>
          <a:xfrm>
            <a:off x="1222623" y="3525921"/>
            <a:ext cx="969431"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move</a:t>
            </a:r>
            <a:endParaRPr lang="zh-CN" altLang="en-US" sz="2400" b="1" dirty="0">
              <a:solidFill>
                <a:srgbClr val="C00000"/>
              </a:solidFill>
              <a:latin typeface="+mn-ea"/>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图标-04"/>
          <p:cNvPicPr>
            <a:picLocks noChangeAspect="1"/>
          </p:cNvPicPr>
          <p:nvPr/>
        </p:nvPicPr>
        <p:blipFill>
          <a:blip r:embed="rId2" cstate="email"/>
          <a:stretch>
            <a:fillRect/>
          </a:stretch>
        </p:blipFill>
        <p:spPr>
          <a:xfrm>
            <a:off x="260350" y="949569"/>
            <a:ext cx="4222750" cy="804301"/>
          </a:xfrm>
          <a:prstGeom prst="rect">
            <a:avLst/>
          </a:prstGeom>
        </p:spPr>
      </p:pic>
      <p:sp>
        <p:nvSpPr>
          <p:cNvPr id="3" name="文本框 2"/>
          <p:cNvSpPr txBox="1"/>
          <p:nvPr/>
        </p:nvSpPr>
        <p:spPr>
          <a:xfrm>
            <a:off x="685216" y="1073687"/>
            <a:ext cx="2638864" cy="523220"/>
          </a:xfrm>
          <a:prstGeom prst="rect">
            <a:avLst/>
          </a:prstGeom>
          <a:noFill/>
        </p:spPr>
        <p:txBody>
          <a:bodyPr wrap="none" rtlCol="0">
            <a:spAutoFit/>
          </a:bodyPr>
          <a:lstStyle/>
          <a:p>
            <a:pPr lvl="0" algn="l"/>
            <a:r>
              <a:rPr lang="en-US"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B </a:t>
            </a:r>
            <a:r>
              <a:rPr lang="zh-CN"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知识</a:t>
            </a:r>
            <a:r>
              <a:rPr lang="zh-CN" altLang="zh-CN"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综合运用</a:t>
            </a:r>
          </a:p>
        </p:txBody>
      </p:sp>
      <p:sp>
        <p:nvSpPr>
          <p:cNvPr id="8" name="Rectangle 5"/>
          <p:cNvSpPr/>
          <p:nvPr/>
        </p:nvSpPr>
        <p:spPr>
          <a:xfrm>
            <a:off x="3499377"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5" name="Rectangle 9"/>
          <p:cNvSpPr/>
          <p:nvPr/>
        </p:nvSpPr>
        <p:spPr>
          <a:xfrm>
            <a:off x="588963" y="1669698"/>
            <a:ext cx="6726521"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en-US" altLang="zh-CN" sz="2400" b="1" dirty="0" smtClean="0">
                <a:solidFill>
                  <a:srgbClr val="F1AF00"/>
                </a:solidFill>
                <a:latin typeface="Times New Roman" panose="02020603050405020304" charset="0"/>
                <a:sym typeface="+mn-ea"/>
              </a:rPr>
              <a:t>Ⅳ.    (2017·</a:t>
            </a:r>
            <a:r>
              <a:rPr lang="zh-CN" altLang="en-US" sz="2400" b="1" dirty="0" smtClean="0">
                <a:solidFill>
                  <a:srgbClr val="F1AF00"/>
                </a:solidFill>
                <a:latin typeface="Times New Roman" panose="02020603050405020304" charset="0"/>
                <a:sym typeface="+mn-ea"/>
              </a:rPr>
              <a:t>徐州</a:t>
            </a:r>
            <a:r>
              <a:rPr lang="en-US" altLang="zh-CN" sz="2400" b="1" dirty="0" smtClean="0">
                <a:solidFill>
                  <a:srgbClr val="F1AF00"/>
                </a:solidFill>
                <a:latin typeface="Times New Roman" panose="02020603050405020304" charset="0"/>
                <a:sym typeface="+mn-ea"/>
              </a:rPr>
              <a:t>)</a:t>
            </a:r>
            <a:r>
              <a:rPr lang="zh-CN" altLang="en-US" sz="2400" b="1" dirty="0" smtClean="0">
                <a:solidFill>
                  <a:srgbClr val="F1AF00"/>
                </a:solidFill>
                <a:latin typeface="Times New Roman" panose="02020603050405020304" charset="0"/>
                <a:sym typeface="+mn-ea"/>
              </a:rPr>
              <a:t>用所给单词的适当形式完成短文</a:t>
            </a:r>
          </a:p>
        </p:txBody>
      </p:sp>
      <p:pic>
        <p:nvPicPr>
          <p:cNvPr id="7" name="Picture 4"/>
          <p:cNvPicPr>
            <a:picLocks noChangeAspect="1"/>
          </p:cNvPicPr>
          <p:nvPr/>
        </p:nvPicPr>
        <p:blipFill>
          <a:blip r:embed="rId3" cstate="email"/>
          <a:stretch>
            <a:fillRect/>
          </a:stretch>
        </p:blipFill>
        <p:spPr>
          <a:xfrm>
            <a:off x="473075" y="1825431"/>
            <a:ext cx="84455" cy="414020"/>
          </a:xfrm>
          <a:prstGeom prst="rect">
            <a:avLst/>
          </a:prstGeom>
          <a:noFill/>
          <a:ln w="9525">
            <a:noFill/>
          </a:ln>
        </p:spPr>
      </p:pic>
      <p:sp>
        <p:nvSpPr>
          <p:cNvPr id="12" name="文本框 7"/>
          <p:cNvSpPr txBox="1"/>
          <p:nvPr/>
        </p:nvSpPr>
        <p:spPr>
          <a:xfrm>
            <a:off x="375138" y="2283802"/>
            <a:ext cx="11418277" cy="1754326"/>
          </a:xfrm>
          <a:prstGeom prst="rect">
            <a:avLst/>
          </a:prstGeom>
          <a:noFill/>
        </p:spPr>
        <p:txBody>
          <a:bodyPr wrap="square" rtlCol="0" anchor="t">
            <a:spAutoFit/>
          </a:bodyPr>
          <a:lstStyle/>
          <a:p>
            <a:pPr indent="457200" algn="just">
              <a:lnSpc>
                <a:spcPct val="150000"/>
              </a:lnSpc>
            </a:pPr>
            <a:r>
              <a:rPr lang="en-US" altLang="zh-CN" sz="2400" b="1" dirty="0" smtClean="0">
                <a:latin typeface="Times New Roman" panose="02020603050405020304" charset="0"/>
                <a:ea typeface="+mj-ea"/>
              </a:rPr>
              <a:t>Detective stories  1. _</a:t>
            </a:r>
            <a:r>
              <a:rPr lang="en-US" altLang="zh-CN" sz="2400" b="1" dirty="0" smtClean="0">
                <a:latin typeface="Times New Roman" panose="02020603050405020304" charset="0"/>
              </a:rPr>
              <a:t>____________</a:t>
            </a:r>
            <a:r>
              <a:rPr lang="en-US" altLang="zh-CN" sz="2400" b="1" dirty="0" smtClean="0">
                <a:latin typeface="Times New Roman" panose="02020603050405020304" charset="0"/>
                <a:ea typeface="+mj-ea"/>
              </a:rPr>
              <a:t>__(be) popular since Conan Doyle wrote his famous stories about the great detective Sherlock Holmes.  Readers read this kind of stories mainly for pleasure. </a:t>
            </a:r>
          </a:p>
        </p:txBody>
      </p:sp>
      <p:sp>
        <p:nvSpPr>
          <p:cNvPr id="16" name="矩形 15"/>
          <p:cNvSpPr/>
          <p:nvPr/>
        </p:nvSpPr>
        <p:spPr>
          <a:xfrm>
            <a:off x="4087328" y="2405932"/>
            <a:ext cx="1479764" cy="461665"/>
          </a:xfrm>
          <a:prstGeom prst="rect">
            <a:avLst/>
          </a:prstGeom>
          <a:noFill/>
          <a:ln w="9525">
            <a:noFill/>
          </a:ln>
        </p:spPr>
        <p:txBody>
          <a:bodyPr wrap="none" anchor="ctr">
            <a:spAutoFit/>
          </a:bodyPr>
          <a:lstStyle/>
          <a:p>
            <a:r>
              <a:rPr lang="en-US" altLang="zh-CN" sz="2400" dirty="0" smtClean="0">
                <a:solidFill>
                  <a:srgbClr val="C00000"/>
                </a:solidFill>
                <a:sym typeface="+mn-ea"/>
              </a:rPr>
              <a:t>have been</a:t>
            </a:r>
            <a:endParaRPr lang="zh-CN" altLang="en-US" sz="2400" b="1" dirty="0">
              <a:solidFill>
                <a:srgbClr val="C00000"/>
              </a:solidFill>
              <a:latin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9"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dissolve">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dissolve">
                                      <p:cBhvr>
                                        <p:cTn id="1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3499377"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6" name="文本框 7"/>
          <p:cNvSpPr txBox="1"/>
          <p:nvPr/>
        </p:nvSpPr>
        <p:spPr>
          <a:xfrm>
            <a:off x="398585" y="1481498"/>
            <a:ext cx="11113477" cy="3970318"/>
          </a:xfrm>
          <a:prstGeom prst="rect">
            <a:avLst/>
          </a:prstGeom>
          <a:noFill/>
        </p:spPr>
        <p:txBody>
          <a:bodyPr wrap="square" rtlCol="0" anchor="t">
            <a:spAutoFit/>
          </a:bodyPr>
          <a:lstStyle/>
          <a:p>
            <a:pPr indent="457200" algn="just">
              <a:lnSpc>
                <a:spcPct val="150000"/>
              </a:lnSpc>
            </a:pPr>
            <a:r>
              <a:rPr lang="en-US" altLang="zh-CN" sz="2400" b="1" dirty="0" smtClean="0">
                <a:latin typeface="Times New Roman" panose="02020603050405020304" charset="0"/>
              </a:rPr>
              <a:t>In a story, a man was murdered.  Who did it and why? Mr.  X hated the dead person and wanted to kill him, but had no chance.  He was somewhere else when the murder took place.  Mr.  Y could do it easily, but seemed  2. ________________(have) no reason to do it.  Mr.  Z had got all the dead man's money, so he had reason for  3. ____________(kill) him.  Was X</a:t>
            </a:r>
            <a:r>
              <a:rPr lang="zh-CN" altLang="en-US" sz="2400" b="1" dirty="0" smtClean="0">
                <a:latin typeface="Times New Roman" panose="02020603050405020304" charset="0"/>
              </a:rPr>
              <a:t>，</a:t>
            </a:r>
            <a:r>
              <a:rPr lang="en-US" altLang="zh-CN" sz="2400" b="1" dirty="0" smtClean="0">
                <a:latin typeface="Times New Roman" panose="02020603050405020304" charset="0"/>
              </a:rPr>
              <a:t>Y, or Z the murderer? Or was it somebody else? In the end the detective will find out the answers to all the questions, and the story will not end until the mystery  4. _____________(solve). </a:t>
            </a:r>
          </a:p>
        </p:txBody>
      </p:sp>
      <p:sp>
        <p:nvSpPr>
          <p:cNvPr id="10" name="矩形 9"/>
          <p:cNvSpPr/>
          <p:nvPr/>
        </p:nvSpPr>
        <p:spPr>
          <a:xfrm>
            <a:off x="9013615" y="2679667"/>
            <a:ext cx="1109663"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to have</a:t>
            </a:r>
            <a:endParaRPr lang="zh-CN" altLang="en-US" sz="2400" b="1" dirty="0">
              <a:solidFill>
                <a:srgbClr val="C00000"/>
              </a:solidFill>
              <a:latin typeface="Times New Roman" panose="02020603050405020304" charset="0"/>
              <a:sym typeface="+mn-ea"/>
            </a:endParaRPr>
          </a:p>
        </p:txBody>
      </p:sp>
      <p:sp>
        <p:nvSpPr>
          <p:cNvPr id="11" name="矩形 10"/>
          <p:cNvSpPr/>
          <p:nvPr/>
        </p:nvSpPr>
        <p:spPr>
          <a:xfrm>
            <a:off x="983519" y="3774354"/>
            <a:ext cx="912429"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killing</a:t>
            </a:r>
            <a:endParaRPr lang="zh-CN" altLang="en-US" sz="2400" b="1" dirty="0">
              <a:solidFill>
                <a:srgbClr val="C00000"/>
              </a:solidFill>
              <a:latin typeface="Times New Roman" panose="02020603050405020304" charset="0"/>
              <a:sym typeface="+mn-ea"/>
            </a:endParaRPr>
          </a:p>
        </p:txBody>
      </p:sp>
      <p:sp>
        <p:nvSpPr>
          <p:cNvPr id="15" name="矩形 14"/>
          <p:cNvSpPr/>
          <p:nvPr/>
        </p:nvSpPr>
        <p:spPr>
          <a:xfrm>
            <a:off x="5120802" y="4905070"/>
            <a:ext cx="1249253"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is solved</a:t>
            </a:r>
            <a:endParaRPr lang="zh-CN" altLang="en-US" sz="2400" b="1" dirty="0">
              <a:solidFill>
                <a:srgbClr val="C00000"/>
              </a:solidFill>
              <a:latin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dissolve">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3499377"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6" name="文本框 7"/>
          <p:cNvSpPr txBox="1"/>
          <p:nvPr/>
        </p:nvSpPr>
        <p:spPr>
          <a:xfrm>
            <a:off x="398585" y="1481498"/>
            <a:ext cx="11113477" cy="2308324"/>
          </a:xfrm>
          <a:prstGeom prst="rect">
            <a:avLst/>
          </a:prstGeom>
          <a:noFill/>
        </p:spPr>
        <p:txBody>
          <a:bodyPr wrap="square" rtlCol="0" anchor="t">
            <a:spAutoFit/>
          </a:bodyPr>
          <a:lstStyle/>
          <a:p>
            <a:pPr indent="457200" algn="just">
              <a:lnSpc>
                <a:spcPct val="150000"/>
              </a:lnSpc>
            </a:pPr>
            <a:r>
              <a:rPr lang="en-US" altLang="zh-CN" sz="2400" b="1" dirty="0" smtClean="0">
                <a:latin typeface="Times New Roman" panose="02020603050405020304" charset="0"/>
              </a:rPr>
              <a:t>The ending is always unexpected.  The criminal turns out to be that nice Mr.  C, who you  5. ______________(think) would never hurt an ant! At the end of the story, all the clues become clear and you  6. ______________(say), “Oh yes, of course, it is the truth. ”</a:t>
            </a:r>
          </a:p>
        </p:txBody>
      </p:sp>
      <p:sp>
        <p:nvSpPr>
          <p:cNvPr id="7" name="矩形 6"/>
          <p:cNvSpPr/>
          <p:nvPr/>
        </p:nvSpPr>
        <p:spPr>
          <a:xfrm>
            <a:off x="2471888" y="2133952"/>
            <a:ext cx="1486625" cy="461665"/>
          </a:xfrm>
          <a:prstGeom prst="rect">
            <a:avLst/>
          </a:prstGeom>
          <a:noFill/>
          <a:ln w="9525">
            <a:noFill/>
          </a:ln>
        </p:spPr>
        <p:txBody>
          <a:bodyPr wrap="none" anchor="ctr">
            <a:spAutoFit/>
          </a:bodyPr>
          <a:lstStyle/>
          <a:p>
            <a:r>
              <a:rPr lang="en-US" altLang="zh-CN" sz="2400" dirty="0" smtClean="0">
                <a:solidFill>
                  <a:srgbClr val="C00000"/>
                </a:solidFill>
                <a:sym typeface="+mn-ea"/>
              </a:rPr>
              <a:t>thought</a:t>
            </a:r>
            <a:r>
              <a:rPr lang="zh-CN" altLang="en-US" sz="2400" dirty="0" smtClean="0">
                <a:solidFill>
                  <a:srgbClr val="C00000"/>
                </a:solidFill>
                <a:sym typeface="+mn-ea"/>
              </a:rPr>
              <a:t>　</a:t>
            </a:r>
            <a:endParaRPr lang="zh-CN" altLang="en-US" sz="2400" b="1" dirty="0">
              <a:solidFill>
                <a:srgbClr val="C00000"/>
              </a:solidFill>
              <a:latin typeface="+mn-ea"/>
              <a:sym typeface="+mn-ea"/>
            </a:endParaRPr>
          </a:p>
        </p:txBody>
      </p:sp>
      <p:sp>
        <p:nvSpPr>
          <p:cNvPr id="13" name="矩形 12"/>
          <p:cNvSpPr/>
          <p:nvPr/>
        </p:nvSpPr>
        <p:spPr>
          <a:xfrm>
            <a:off x="6048774" y="2669157"/>
            <a:ext cx="1086259" cy="461665"/>
          </a:xfrm>
          <a:prstGeom prst="rect">
            <a:avLst/>
          </a:prstGeom>
          <a:noFill/>
          <a:ln w="9525">
            <a:noFill/>
          </a:ln>
        </p:spPr>
        <p:txBody>
          <a:bodyPr wrap="none" anchor="ctr">
            <a:spAutoFit/>
          </a:bodyPr>
          <a:lstStyle/>
          <a:p>
            <a:r>
              <a:rPr lang="en-US" altLang="zh-CN" sz="2400" dirty="0" smtClean="0">
                <a:solidFill>
                  <a:srgbClr val="C00000"/>
                </a:solidFill>
                <a:sym typeface="+mn-ea"/>
              </a:rPr>
              <a:t>will say</a:t>
            </a:r>
            <a:endParaRPr lang="zh-CN" altLang="en-US" sz="2400" b="1" dirty="0">
              <a:solidFill>
                <a:srgbClr val="C00000"/>
              </a:solidFill>
              <a:latin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3"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796</Words>
  <Application>Microsoft Office PowerPoint</Application>
  <PresentationFormat>宽屏</PresentationFormat>
  <Paragraphs>74</Paragraphs>
  <Slides>11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vt:i4>
      </vt:variant>
    </vt:vector>
  </HeadingPairs>
  <TitlesOfParts>
    <vt:vector size="20" baseType="lpstr">
      <vt:lpstr>仿宋</vt:lpstr>
      <vt:lpstr>华文新魏</vt:lpstr>
      <vt:lpstr>宋体</vt:lpstr>
      <vt:lpstr>微软雅黑</vt:lpstr>
      <vt:lpstr>Arial</vt:lpstr>
      <vt:lpstr>Calibri</vt:lpstr>
      <vt:lpstr>Calibri Light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2018-02-07T04:03:00Z</dcterms:created>
  <dcterms:modified xsi:type="dcterms:W3CDTF">2023-01-16T19:07:40Z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A1B065E192D44541BF49A4A1DEF8F5A5</vt:lpwstr>
  </property>
  <property fmtid="{A09F084E-AD41-489F-8076-AA5BE3082BCA}" pid="100">
    <vt:ui4>5</vt:ui4>
  </property>
  <property fmtid="{64440492-4C8B-11D1-8B70-080036B11A03}" pid="11">
    <vt:lpwstr>www.2ppt.com-爱PPT提供资源下载</vt:lpwstr>
  </property>
</Properties>
</file>