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12" r:id="rId3"/>
    <p:sldId id="413" r:id="rId4"/>
    <p:sldId id="426" r:id="rId5"/>
    <p:sldId id="428" r:id="rId6"/>
    <p:sldId id="417" r:id="rId7"/>
    <p:sldId id="418" r:id="rId8"/>
    <p:sldId id="419" r:id="rId9"/>
    <p:sldId id="420" r:id="rId10"/>
    <p:sldId id="421" r:id="rId11"/>
    <p:sldId id="313" r:id="rId12"/>
    <p:sldId id="314" r:id="rId13"/>
    <p:sldId id="316" r:id="rId14"/>
    <p:sldId id="312" r:id="rId15"/>
    <p:sldId id="373" r:id="rId16"/>
    <p:sldId id="339" r:id="rId17"/>
    <p:sldId id="257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EEF"/>
    <a:srgbClr val="FEF200"/>
    <a:srgbClr val="EA5642"/>
    <a:srgbClr val="FFFCDA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150" d="100"/>
          <a:sy n="150" d="100"/>
        </p:scale>
        <p:origin x="-6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04876">
            <a:off x="1596439" y="2014797"/>
            <a:ext cx="6550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1</a:t>
            </a: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Cinderella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06524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 rot="21191286">
            <a:off x="4013978" y="290289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Administrator\AppData\Roaming\Tencent\Users\420962617\QQ\WinTemp\RichOle\L4VY2K@UX`RM6ZQE)GLC2C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6382" y="1684118"/>
            <a:ext cx="4297680" cy="181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1067088" y="1494665"/>
            <a:ext cx="3032616" cy="477967"/>
            <a:chOff x="2361710" y="3322853"/>
            <a:chExt cx="2539220" cy="477967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361710" y="3322853"/>
              <a:ext cx="2539220" cy="477967"/>
            </a:xfrm>
            <a:prstGeom prst="wedgeRoundRectCallout">
              <a:avLst>
                <a:gd name="adj1" fmla="val 27924"/>
                <a:gd name="adj2" fmla="val 105049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380125" y="3338850"/>
              <a:ext cx="24903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Why? They look so nice.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58690" y="1187377"/>
            <a:ext cx="3236912" cy="777818"/>
            <a:chOff x="397165" y="3330473"/>
            <a:chExt cx="3236912" cy="777818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397165" y="3330473"/>
              <a:ext cx="3236912" cy="747842"/>
            </a:xfrm>
            <a:prstGeom prst="wedgeRoundRectCallout">
              <a:avLst>
                <a:gd name="adj1" fmla="val -29282"/>
                <a:gd name="adj2" fmla="val 113140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21" name="矩形 20"/>
            <p:cNvSpPr/>
            <p:nvPr/>
          </p:nvSpPr>
          <p:spPr>
            <a:xfrm>
              <a:off x="460665" y="3338850"/>
              <a:ext cx="31581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Because these mushrooms are bad for us!</a:t>
              </a:r>
              <a:endPara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47989" y="3511167"/>
            <a:ext cx="2051715" cy="477967"/>
            <a:chOff x="2361710" y="3322853"/>
            <a:chExt cx="1717908" cy="477967"/>
          </a:xfrm>
        </p:grpSpPr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2361710" y="3322853"/>
              <a:ext cx="1717907" cy="477967"/>
            </a:xfrm>
            <a:prstGeom prst="wedgeRoundRectCallout">
              <a:avLst>
                <a:gd name="adj1" fmla="val 30152"/>
                <a:gd name="adj2" fmla="val -137278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80125" y="3338850"/>
              <a:ext cx="169949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Oh, what a </a:t>
              </a:r>
              <a:r>
                <a:rPr lang="en-US" altLang="zh-CN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pity</a:t>
              </a:r>
              <a:r>
                <a:rPr lang="en-US" altLang="zh-C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2865262" y="4023148"/>
            <a:ext cx="163275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遗憾、可惜</a:t>
            </a: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5048250" y="661763"/>
            <a:ext cx="234315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bad for  </a:t>
            </a:r>
            <a:r>
              <a:rPr lang="zh-CN" altLang="en-US" sz="22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有害的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 descr="Cartoon 1.jpg"/>
          <p:cNvPicPr>
            <a:picLocks noChangeArrowheads="1"/>
          </p:cNvPicPr>
          <p:nvPr/>
        </p:nvPicPr>
        <p:blipFill rotWithShape="1">
          <a:blip r:embed="rId2" cstate="email"/>
          <a:srcRect l="-1" b="-98"/>
          <a:stretch>
            <a:fillRect/>
          </a:stretch>
        </p:blipFill>
        <p:spPr bwMode="auto">
          <a:xfrm>
            <a:off x="2034540" y="1024311"/>
            <a:ext cx="5074920" cy="33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92037" y="322064"/>
            <a:ext cx="287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Listen and repeat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 descr="Cartoon 2.jpg"/>
          <p:cNvPicPr>
            <a:picLocks noChangeArrowheads="1"/>
          </p:cNvPicPr>
          <p:nvPr/>
        </p:nvPicPr>
        <p:blipFill>
          <a:blip r:embed="rId2" cstate="email"/>
          <a:srcRect r="-35" b="-73"/>
          <a:stretch>
            <a:fillRect/>
          </a:stretch>
        </p:blipFill>
        <p:spPr bwMode="auto">
          <a:xfrm>
            <a:off x="1993583" y="1088123"/>
            <a:ext cx="5156834" cy="33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92037" y="322064"/>
            <a:ext cx="287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Listen and repeat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 descr="屏幕快照 2014-11-30 下午10.32.09.pn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2042" y="1036320"/>
            <a:ext cx="5179916" cy="326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92037" y="322064"/>
            <a:ext cx="287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Listen and repeat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 descr="Cartoon 4.jpg"/>
          <p:cNvPicPr>
            <a:picLocks noChangeArrowheads="1"/>
          </p:cNvPicPr>
          <p:nvPr/>
        </p:nvPicPr>
        <p:blipFill>
          <a:blip r:embed="rId2" cstate="email"/>
          <a:srcRect b="-82"/>
          <a:stretch>
            <a:fillRect/>
          </a:stretch>
        </p:blipFill>
        <p:spPr bwMode="auto">
          <a:xfrm>
            <a:off x="1976347" y="952501"/>
            <a:ext cx="5191306" cy="335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292037" y="322064"/>
            <a:ext cx="287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Listen and repeat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700367" y="983220"/>
            <a:ext cx="3743266" cy="29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 is like sunshine,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 can light your heart.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 is like water,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 can clean your mind.</a:t>
            </a:r>
          </a:p>
        </p:txBody>
      </p:sp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671" b="-24"/>
          <a:stretch>
            <a:fillRect/>
          </a:stretch>
        </p:blipFill>
        <p:spPr bwMode="auto">
          <a:xfrm>
            <a:off x="6727131" y="3316605"/>
            <a:ext cx="1737417" cy="128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998220" y="1447800"/>
            <a:ext cx="7117080" cy="1737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165264" y="1565911"/>
            <a:ext cx="681347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.Read after the tape three times.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the story to your parents or your friends. </a:t>
            </a:r>
          </a:p>
        </p:txBody>
      </p:sp>
      <p:sp>
        <p:nvSpPr>
          <p:cNvPr id="25608" name="AutoShape 3"/>
          <p:cNvSpPr>
            <a:spLocks noChangeArrowheads="1"/>
          </p:cNvSpPr>
          <p:nvPr/>
        </p:nvSpPr>
        <p:spPr bwMode="auto">
          <a:xfrm>
            <a:off x="384572" y="379016"/>
            <a:ext cx="1819275" cy="432197"/>
          </a:xfrm>
          <a:prstGeom prst="flowChartAlternateProcess">
            <a:avLst/>
          </a:prstGeom>
          <a:noFill/>
          <a:ln>
            <a:noFill/>
          </a:ln>
        </p:spPr>
        <p:txBody>
          <a:bodyPr wrap="none" lIns="67628" tIns="35243" rIns="67628" bIns="352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77" y="1786249"/>
            <a:ext cx="1765188" cy="22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Administrator\Desktop\Cinderella\素材\disney照片\117758aa5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5351" y="1786249"/>
            <a:ext cx="1693297" cy="23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Users\Administrator\Desktop\Cinderella\素材\disney照片\117758aa0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56934" y="1778527"/>
            <a:ext cx="1509584" cy="227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674620" y="914401"/>
            <a:ext cx="379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reading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fairy tales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656781" y="501340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童话故事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982152" y="424190"/>
            <a:ext cx="5179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China, there’re some good stories too.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38801" y="1088514"/>
            <a:ext cx="2522220" cy="3549639"/>
            <a:chOff x="1838801" y="1088514"/>
            <a:chExt cx="2522220" cy="3549639"/>
          </a:xfrm>
        </p:grpSpPr>
        <p:pic>
          <p:nvPicPr>
            <p:cNvPr id="7171" name="Picture 1"/>
            <p:cNvPicPr>
              <a:picLocks noChangeAspect="1" noChangeArrowheads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 bwMode="auto">
            <a:xfrm>
              <a:off x="1982152" y="1088514"/>
              <a:ext cx="2235518" cy="269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TextBox 4"/>
            <p:cNvSpPr txBox="1">
              <a:spLocks noChangeArrowheads="1"/>
            </p:cNvSpPr>
            <p:nvPr/>
          </p:nvSpPr>
          <p:spPr bwMode="auto">
            <a:xfrm>
              <a:off x="1838801" y="3807156"/>
              <a:ext cx="25222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story about the Monkey King</a:t>
              </a:r>
              <a:endPara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01540" y="1088513"/>
            <a:ext cx="2872740" cy="3285842"/>
            <a:chOff x="4701540" y="1088513"/>
            <a:chExt cx="2872740" cy="3285842"/>
          </a:xfrm>
        </p:grpSpPr>
        <p:pic>
          <p:nvPicPr>
            <p:cNvPr id="7170" name="Picture 1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4981222" y="1088513"/>
              <a:ext cx="2180625" cy="272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Box 6"/>
            <p:cNvSpPr txBox="1">
              <a:spLocks noChangeArrowheads="1"/>
            </p:cNvSpPr>
            <p:nvPr/>
          </p:nvSpPr>
          <p:spPr bwMode="auto">
            <a:xfrm>
              <a:off x="4701540" y="3912690"/>
              <a:ext cx="2872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story about </a:t>
              </a:r>
              <a:r>
                <a:rPr lang="en-US" altLang="zh-CN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Nezha</a:t>
              </a:r>
              <a:endPara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92037" y="322064"/>
            <a:ext cx="214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Culture time</a:t>
            </a:r>
          </a:p>
        </p:txBody>
      </p:sp>
      <p:pic>
        <p:nvPicPr>
          <p:cNvPr id="21" name="Picture 3" descr="C:\Users\Administrator\Desktop\Cinderella\素材\disney照片\117758aa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0391" y="1049022"/>
            <a:ext cx="1509584" cy="2071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737282" y="1049900"/>
            <a:ext cx="1720303" cy="2072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3817882" y="1049022"/>
            <a:ext cx="1657207" cy="2069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617346" y="3363706"/>
            <a:ext cx="1994533" cy="857250"/>
            <a:chOff x="2333626" y="3349523"/>
            <a:chExt cx="1994533" cy="857250"/>
          </a:xfrm>
        </p:grpSpPr>
        <p:sp>
          <p:nvSpPr>
            <p:cNvPr id="8207" name="AutoShape 12"/>
            <p:cNvSpPr>
              <a:spLocks noChangeArrowheads="1"/>
            </p:cNvSpPr>
            <p:nvPr/>
          </p:nvSpPr>
          <p:spPr bwMode="auto">
            <a:xfrm>
              <a:off x="2333626" y="3349523"/>
              <a:ext cx="1872853" cy="857250"/>
            </a:xfrm>
            <a:prstGeom prst="wedgeRoundRectCallout">
              <a:avLst>
                <a:gd name="adj1" fmla="val -62500"/>
                <a:gd name="adj2" fmla="val 14288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380124" y="3351550"/>
              <a:ext cx="1948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I like reading fairy tales.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62" y="3363706"/>
            <a:ext cx="3831589" cy="857250"/>
            <a:chOff x="4383405" y="3363706"/>
            <a:chExt cx="3831589" cy="857250"/>
          </a:xfrm>
        </p:grpSpPr>
        <p:sp>
          <p:nvSpPr>
            <p:cNvPr id="37" name="AutoShape 12"/>
            <p:cNvSpPr>
              <a:spLocks noChangeArrowheads="1"/>
            </p:cNvSpPr>
            <p:nvPr/>
          </p:nvSpPr>
          <p:spPr bwMode="auto">
            <a:xfrm>
              <a:off x="4383405" y="3363706"/>
              <a:ext cx="3831589" cy="857250"/>
            </a:xfrm>
            <a:prstGeom prst="wedgeRoundRectCallout">
              <a:avLst>
                <a:gd name="adj1" fmla="val 57298"/>
                <a:gd name="adj2" fmla="val 18732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35" name="矩形 34"/>
            <p:cNvSpPr/>
            <p:nvPr/>
          </p:nvSpPr>
          <p:spPr>
            <a:xfrm>
              <a:off x="4437523" y="3365733"/>
              <a:ext cx="37774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I like reading stories </a:t>
              </a:r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about the Monkey King and </a:t>
              </a:r>
              <a:r>
                <a:rPr lang="en-US" altLang="zh-CN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Nezha</a:t>
              </a:r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3549" y="1545192"/>
            <a:ext cx="4079752" cy="285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87043"/>
          <p:cNvSpPr txBox="1">
            <a:spLocks noChangeArrowheads="1"/>
          </p:cNvSpPr>
          <p:nvPr/>
        </p:nvSpPr>
        <p:spPr bwMode="auto">
          <a:xfrm>
            <a:off x="1943100" y="742950"/>
            <a:ext cx="5314950" cy="3000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350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343025" y="961571"/>
            <a:ext cx="6457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like reading stories about Sam and Bobby?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037" y="322064"/>
            <a:ext cx="22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Cartoon time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 descr="C:\Users\Administrator\AppData\Roaming\Tencent\Users\420962617\QQ\WinTemp\RichOle\]2B@AIZPKG%B4P{RD1A}1L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952813"/>
            <a:ext cx="4286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4"/>
          <p:cNvSpPr txBox="1">
            <a:spLocks noChangeArrowheads="1"/>
          </p:cNvSpPr>
          <p:nvPr/>
        </p:nvSpPr>
        <p:spPr bwMode="auto">
          <a:xfrm>
            <a:off x="2332037" y="969317"/>
            <a:ext cx="44799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1.Bobby and Sam are in the forest.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13075" y="1508021"/>
            <a:ext cx="9525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小吃</a:t>
            </a:r>
          </a:p>
        </p:txBody>
      </p:sp>
      <p:sp>
        <p:nvSpPr>
          <p:cNvPr id="16" name="矩形 15"/>
          <p:cNvSpPr/>
          <p:nvPr/>
        </p:nvSpPr>
        <p:spPr>
          <a:xfrm>
            <a:off x="292037" y="322064"/>
            <a:ext cx="287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Listen and repeat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65040" y="1952813"/>
            <a:ext cx="3024361" cy="800100"/>
            <a:chOff x="2338850" y="3330473"/>
            <a:chExt cx="3024361" cy="800100"/>
          </a:xfrm>
        </p:grpSpPr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2338850" y="3330473"/>
              <a:ext cx="3011660" cy="800100"/>
            </a:xfrm>
            <a:prstGeom prst="wedgeRoundRectCallout">
              <a:avLst>
                <a:gd name="adj1" fmla="val 42924"/>
                <a:gd name="adj2" fmla="val 101590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80125" y="3338850"/>
              <a:ext cx="298308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you have any </a:t>
              </a:r>
              <a:r>
                <a:rPr lang="en-US" altLang="zh-CN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snack</a:t>
              </a: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s, Sam? I’m very hungry.</a:t>
              </a:r>
              <a:endPara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40535" y="1702464"/>
            <a:ext cx="1601960" cy="472887"/>
            <a:chOff x="2338850" y="3330473"/>
            <a:chExt cx="1601960" cy="472887"/>
          </a:xfrm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338850" y="3330473"/>
              <a:ext cx="1601960" cy="472887"/>
            </a:xfrm>
            <a:prstGeom prst="wedgeRoundRectCallout">
              <a:avLst>
                <a:gd name="adj1" fmla="val -42696"/>
                <a:gd name="adj2" fmla="val 86819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380125" y="3338850"/>
              <a:ext cx="154163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No, I don’t.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Administrator\AppData\Roaming\Tencent\Users\420962617\QQ\WinTemp\RichOle\WRQ2UP{YK`PHMBMF)}1Z)5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5551" y="2412921"/>
            <a:ext cx="3924300" cy="187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980372" y="993857"/>
            <a:ext cx="3168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 does Bobby find?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15"/>
          <p:cNvSpPr txBox="1">
            <a:spLocks noChangeArrowheads="1"/>
          </p:cNvSpPr>
          <p:nvPr/>
        </p:nvSpPr>
        <p:spPr bwMode="auto">
          <a:xfrm>
            <a:off x="1707587" y="993857"/>
            <a:ext cx="57311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2.Bobby finds some mushrooms under a tree.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2900" y="412373"/>
            <a:ext cx="3124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answer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238957" y="1476806"/>
            <a:ext cx="9525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赶紧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065040" y="1952813"/>
            <a:ext cx="2211560" cy="800100"/>
            <a:chOff x="2338850" y="3330473"/>
            <a:chExt cx="2211560" cy="800100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2338850" y="3330473"/>
              <a:ext cx="2148060" cy="800100"/>
            </a:xfrm>
            <a:prstGeom prst="wedgeRoundRectCallout">
              <a:avLst>
                <a:gd name="adj1" fmla="val 62435"/>
                <a:gd name="adj2" fmla="val 39685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80125" y="3338850"/>
              <a:ext cx="217028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Hurry up</a:t>
              </a: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Bobby. It’s late.</a:t>
              </a:r>
              <a:endPara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75468" y="2014408"/>
            <a:ext cx="4184650" cy="805786"/>
            <a:chOff x="397165" y="3330473"/>
            <a:chExt cx="4184650" cy="805786"/>
          </a:xfrm>
        </p:grpSpPr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397165" y="3330473"/>
              <a:ext cx="4165600" cy="805786"/>
            </a:xfrm>
            <a:prstGeom prst="wedgeRoundRectCallout">
              <a:avLst>
                <a:gd name="adj1" fmla="val -29282"/>
                <a:gd name="adj2" fmla="val 113140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60665" y="3338850"/>
              <a:ext cx="41211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Look! There are some </a:t>
              </a:r>
              <a:r>
                <a:rPr lang="en-US" altLang="zh-CN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mushroom</a:t>
              </a: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s. We can eat them.</a:t>
              </a:r>
              <a:endPara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7150418" y="1563930"/>
            <a:ext cx="9525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蘑菇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42900" y="320040"/>
            <a:ext cx="336042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by yourselves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103120" y="974601"/>
            <a:ext cx="49377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 dirty="0">
                <a:latin typeface="黑体" panose="02010609060101010101" charset="-122"/>
                <a:ea typeface="黑体" panose="02010609060101010101" charset="-122"/>
              </a:rPr>
              <a:t>自读图</a:t>
            </a:r>
            <a:r>
              <a:rPr lang="en-US" altLang="zh-CN" sz="21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100" dirty="0">
                <a:latin typeface="黑体" panose="02010609060101010101" charset="-122"/>
                <a:ea typeface="黑体" panose="02010609060101010101" charset="-122"/>
              </a:rPr>
              <a:t>图</a:t>
            </a:r>
            <a:r>
              <a:rPr lang="en-US" altLang="zh-CN" sz="21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100" dirty="0">
                <a:latin typeface="黑体" panose="02010609060101010101" charset="-122"/>
                <a:ea typeface="黑体" panose="02010609060101010101" charset="-122"/>
              </a:rPr>
              <a:t>，找到问题的答案并划出来。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143000" y="1562100"/>
            <a:ext cx="440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Bobby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5865" y="1575331"/>
            <a:ext cx="1148715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采、摘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143000" y="2122170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Can they eat the mushroom? Why?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Picture 1" descr="C:\Users\Administrator\AppData\Roaming\Tencent\Users\420962617\QQ\WinTemp\RichOle\RL}9@9CSALF5WCJZO{{99XJ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8356" y="2720340"/>
            <a:ext cx="3580400" cy="168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1" descr="C:\Users\Administrator\AppData\Roaming\Tencent\Users\420962617\QQ\WinTemp\RichOle\L4VY2K@UX`RM6ZQE)GLC2C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1756" y="2720340"/>
            <a:ext cx="3265678" cy="168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6"/>
          <p:cNvSpPr txBox="1">
            <a:spLocks noChangeArrowheads="1"/>
          </p:cNvSpPr>
          <p:nvPr/>
        </p:nvSpPr>
        <p:spPr bwMode="auto">
          <a:xfrm>
            <a:off x="2282469" y="795903"/>
            <a:ext cx="457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3.Bobby picks a big red mushroom.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" descr="C:\Users\Administrator\AppData\Roaming\Tencent\Users\420962617\QQ\WinTemp\RichOle\RL}9@9CSALF5WCJZO{{99XJ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1937166"/>
            <a:ext cx="371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2457450" y="3977372"/>
            <a:ext cx="4229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Bobby does not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18405" y="1808131"/>
            <a:ext cx="2539220" cy="477967"/>
            <a:chOff x="2361710" y="3322853"/>
            <a:chExt cx="2539220" cy="477967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2361710" y="3322853"/>
              <a:ext cx="2539220" cy="477967"/>
            </a:xfrm>
            <a:prstGeom prst="wedgeRoundRectCallout">
              <a:avLst>
                <a:gd name="adj1" fmla="val 27924"/>
                <a:gd name="adj2" fmla="val 105049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0125" y="3338850"/>
              <a:ext cx="24903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Would you like one?</a:t>
              </a:r>
              <a:endPara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75468" y="1538158"/>
            <a:ext cx="3846512" cy="507812"/>
            <a:chOff x="397165" y="3330473"/>
            <a:chExt cx="3846512" cy="507812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397165" y="3330473"/>
              <a:ext cx="3777932" cy="507812"/>
            </a:xfrm>
            <a:prstGeom prst="wedgeRoundRectCallout">
              <a:avLst>
                <a:gd name="adj1" fmla="val -29282"/>
                <a:gd name="adj2" fmla="val 113140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21" name="矩形 20"/>
            <p:cNvSpPr/>
            <p:nvPr/>
          </p:nvSpPr>
          <p:spPr>
            <a:xfrm>
              <a:off x="460665" y="3338850"/>
              <a:ext cx="37830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, Bobby! We can’t eat them.</a:t>
              </a:r>
              <a:endPara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>
            <a:off x="5993130" y="1936024"/>
            <a:ext cx="20650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259</Words>
  <Application>Microsoft Office PowerPoint</Application>
  <PresentationFormat>全屏显示(16:9)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思源黑体 CN Regular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2023-01-16T19:07:45Z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0B5236BE741B4061A3EA53C49A333848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