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5CFAE4-753C-4AA9-B21B-C881AC61FC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1400A10-D3D4-4DD8-8886-8B048FA089D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CE29-00A7-4ECB-9893-BA851642596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2500-4B08-4B69-8DE3-F121E2B3CE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4B94-CC47-414C-A5C0-ED046124ED0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D362-2B16-41B6-ACA6-D6BD9442B6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7E297-6BED-4EDC-9951-75582CCE705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3772-65D6-409B-92EE-91CF4803B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3B45-66AC-4283-B7AE-2D48C567AB4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6FAA-81C6-4427-B200-5F83AEE2BC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1F07-D9F1-4B90-A907-0783F42F2C4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F492-6183-4110-8B55-9DDCD89BB3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B660A-9F54-4F51-A6F9-CB29A35FCF6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56E1-ABF8-4E47-8B0E-6A0A09CB63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3199-2D6A-4116-B677-943E1693461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CCCD-0DA3-437E-AC68-22F9ACED8C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E57D-6181-4F2F-A23D-3BE479ACBA6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7766-57B7-4407-B0A8-DAE177B258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F780-0DA7-428E-901A-F946AD3E131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35E57-4DF4-4816-94FE-1E8DAA7CFA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B30C1-8C05-4B8B-A6C5-5DDDF2B88DA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B357-707F-4BDD-8D5E-EA30B8AD35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175B0EC-B31B-49F1-A630-307BC4B4A81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2D0EF193-397D-4B90-9224-C878A672EF3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093119" y="1920877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093119" y="2323070"/>
            <a:ext cx="7789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第三单</a:t>
            </a:r>
            <a:r>
              <a:rPr lang="zh-CN" altLang="en-US" sz="2800" dirty="0" smtClean="0">
                <a:solidFill>
                  <a:srgbClr val="4F80B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 </a:t>
            </a:r>
            <a:r>
              <a:rPr lang="zh-CN" altLang="en-US" sz="2800" dirty="0" smtClean="0">
                <a:solidFill>
                  <a:srgbClr val="4F80BD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思源宋体 CN Heavy"/>
              </a:rPr>
              <a:t>小数的意义与性质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222772" y="4079048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6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4075621" y="3092692"/>
            <a:ext cx="41344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4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小</a:t>
            </a:r>
            <a:r>
              <a:rPr lang="zh-CN" altLang="en-US" sz="44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数的大小比较</a:t>
            </a:r>
          </a:p>
        </p:txBody>
      </p:sp>
      <p:sp>
        <p:nvSpPr>
          <p:cNvPr id="12" name="矩形 11"/>
          <p:cNvSpPr/>
          <p:nvPr/>
        </p:nvSpPr>
        <p:spPr>
          <a:xfrm>
            <a:off x="-2168" y="5933519"/>
            <a:ext cx="1219416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573090" y="1773239"/>
            <a:ext cx="49039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在   里填上“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798514" y="2905126"/>
            <a:ext cx="3057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8.02      8.20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06650" y="2928938"/>
            <a:ext cx="768351" cy="584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5873751" y="2921001"/>
            <a:ext cx="32624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0.76      0.706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569201" y="2921000"/>
            <a:ext cx="766763" cy="584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73" name="TextBox 11"/>
          <p:cNvSpPr txBox="1">
            <a:spLocks noChangeArrowheads="1"/>
          </p:cNvSpPr>
          <p:nvPr/>
        </p:nvSpPr>
        <p:spPr bwMode="auto">
          <a:xfrm>
            <a:off x="2816225" y="4197351"/>
            <a:ext cx="3467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3.45        2.54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868863" y="4197350"/>
            <a:ext cx="768351" cy="584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43801" y="290512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endParaRPr lang="zh-CN" altLang="en-US" sz="32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43463" y="421164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endParaRPr lang="zh-CN" altLang="en-US" sz="32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47926" y="2979738"/>
            <a:ext cx="79375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1057447" y="1856583"/>
            <a:ext cx="546100" cy="4175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487488" y="1628775"/>
            <a:ext cx="133882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4.30</a:t>
            </a:r>
          </a:p>
          <a:p>
            <a:pPr eaLnBrk="1" hangingPunct="1"/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0.018</a:t>
            </a:r>
          </a:p>
          <a:p>
            <a:pPr eaLnBrk="1" hangingPunct="1"/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7.203</a:t>
            </a:r>
          </a:p>
          <a:p>
            <a:pPr eaLnBrk="1" hangingPunct="1"/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0.090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7727949" y="1628775"/>
            <a:ext cx="156966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7.2030</a:t>
            </a:r>
          </a:p>
          <a:p>
            <a:pPr eaLnBrk="1" hangingPunct="1"/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0.09</a:t>
            </a:r>
          </a:p>
          <a:p>
            <a:pPr eaLnBrk="1" hangingPunct="1"/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4.300</a:t>
            </a:r>
          </a:p>
          <a:p>
            <a:pPr eaLnBrk="1" hangingPunct="1"/>
            <a:endParaRPr lang="en-US" altLang="zh-CN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</a:rPr>
              <a:t>0.18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23888" y="600076"/>
            <a:ext cx="469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把相同的数用线连起来。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3273425" y="2060575"/>
            <a:ext cx="4359275" cy="20891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3482976" y="3105150"/>
            <a:ext cx="4149725" cy="21240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3482975" y="2133600"/>
            <a:ext cx="4052888" cy="2033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482976" y="3149600"/>
            <a:ext cx="4149725" cy="2008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27052" y="620714"/>
            <a:ext cx="3057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化简下面的小数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334964" y="1557339"/>
            <a:ext cx="900759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0.400</a:t>
            </a:r>
            <a:r>
              <a:rPr lang="zh-CN" altLang="en-US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en-US" altLang="zh-CN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0.080       1.750     29.00</a:t>
            </a:r>
          </a:p>
          <a:p>
            <a:pPr eaLnBrk="1" hangingPunct="1"/>
            <a:endParaRPr lang="en-US" altLang="zh-CN" sz="320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 sz="320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10.830      20.10       0.0350    80.040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7050" y="2081215"/>
            <a:ext cx="80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92540" y="2081215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0.08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59602" y="2081215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1.75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36163" y="210026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7051" y="361950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10.83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86176" y="3619501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20.1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956426" y="361950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0.035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840914" y="361950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80.04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89051" y="2441575"/>
            <a:ext cx="97932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通过本节课的学习，你有哪些收获？与同伴们交流。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一、新课导入</a:t>
            </a:r>
          </a:p>
        </p:txBody>
      </p:sp>
      <p:sp>
        <p:nvSpPr>
          <p:cNvPr id="3076" name="矩形 1"/>
          <p:cNvSpPr>
            <a:spLocks noChangeArrowheads="1"/>
          </p:cNvSpPr>
          <p:nvPr/>
        </p:nvSpPr>
        <p:spPr bwMode="auto">
          <a:xfrm>
            <a:off x="623889" y="2206625"/>
            <a:ext cx="108029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请同学们回忆一下前面我们学习了整数大小的比较方法，你能说说你是怎样比较的？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719139" y="574676"/>
            <a:ext cx="6340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在   里填上“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”或“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874713" y="1844676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872      605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255838" y="1844675"/>
            <a:ext cx="768351" cy="584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5695950" y="1844676"/>
            <a:ext cx="2852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987      1002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213601" y="1844675"/>
            <a:ext cx="766763" cy="584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950914" y="2924176"/>
            <a:ext cx="2852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5        5.00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238375" y="3048000"/>
            <a:ext cx="768351" cy="584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5695951" y="2924176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420       42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213601" y="2924175"/>
            <a:ext cx="766763" cy="584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圆角矩形标注 5"/>
          <p:cNvSpPr/>
          <p:nvPr/>
        </p:nvSpPr>
        <p:spPr>
          <a:xfrm>
            <a:off x="2799927" y="4037965"/>
            <a:ext cx="7449820" cy="1822450"/>
          </a:xfrm>
          <a:prstGeom prst="wedgeRoundRectCallout">
            <a:avLst>
              <a:gd name="adj1" fmla="val 54028"/>
              <a:gd name="adj2" fmla="val -4419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先比较位数、位数多的那个数就大，当位数相同时，再从高位比较，一位一位往下比较。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63789" y="18446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endParaRPr lang="zh-CN" altLang="en-US" sz="32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73914" y="29241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endParaRPr lang="zh-CN" altLang="en-US" sz="32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213601" y="18446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362200" y="3059115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36690" y="627063"/>
            <a:ext cx="458015" cy="482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"/>
          <p:cNvSpPr>
            <a:spLocks noChangeArrowheads="1"/>
          </p:cNvSpPr>
          <p:nvPr/>
        </p:nvSpPr>
        <p:spPr bwMode="auto">
          <a:xfrm>
            <a:off x="142876" y="574589"/>
            <a:ext cx="120491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明明买了一个数学本，用了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0.85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元，买了一个英语本，用了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0.9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元，哪个练习本贵一些？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33725" y="3213101"/>
            <a:ext cx="4493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比较</a:t>
            </a:r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0.85</a:t>
            </a:r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0.9</a:t>
            </a:r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的大小。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092962" y="3947163"/>
            <a:ext cx="8777393" cy="1476375"/>
          </a:xfrm>
          <a:prstGeom prst="wedgeRoundRectCallout">
            <a:avLst>
              <a:gd name="adj1" fmla="val 52368"/>
              <a:gd name="adj2" fmla="val -5364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那么怎样比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0.85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0.9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的大小呢？这就是本节课要学习的内容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小数的大小比较。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01643" y="2254251"/>
            <a:ext cx="7571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要说明哪种本贵一些，实际上是求什么？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二、新知探究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3339" y="2276475"/>
            <a:ext cx="8154987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1336677" y="1557339"/>
            <a:ext cx="6340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问：三角尺和练习本哪一个贵些？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336675" y="4005264"/>
            <a:ext cx="75713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要比较哪个贵一些，实际上是比较什么？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41664" y="4797426"/>
            <a:ext cx="4493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比较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的大小。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15977" y="2206625"/>
            <a:ext cx="109442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第一种：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因为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元是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角，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元是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分，所以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，三角尺贵一些。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0" y="692150"/>
            <a:ext cx="815340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15976" y="3865563"/>
            <a:ext cx="110140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第二种：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因为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0.01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0.01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，所以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，三角尺贵一些。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792165"/>
            <a:ext cx="8154988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09602" y="2411413"/>
            <a:ext cx="114728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总结：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先观察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的整数部分，它们的整数部分都是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，再看十分位，十分位上的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比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大，所以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0.48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623889" y="908051"/>
            <a:ext cx="3877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小数大小比较方法：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31802" y="1701800"/>
            <a:ext cx="110410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先比较两个小数的整数部分，整数部分大的，那个小数就大；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1802" y="3300413"/>
            <a:ext cx="110410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整数部分相同的，十分位上的数大的那个数就大；若十分位相同，再比较百分位……直到比较出两个小数的大小。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"/>
          <p:cNvSpPr>
            <a:spLocks noChangeArrowheads="1"/>
          </p:cNvSpPr>
          <p:nvPr/>
        </p:nvSpPr>
        <p:spPr bwMode="auto">
          <a:xfrm>
            <a:off x="815976" y="765176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课堂练习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827089" y="1692275"/>
            <a:ext cx="51090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比较每组中两个数的大小。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15977" y="2979740"/>
            <a:ext cx="3057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7.96      8.32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457450" y="2987675"/>
            <a:ext cx="793751" cy="5857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5970588" y="2995614"/>
            <a:ext cx="32624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0.13      0.129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726363" y="2987675"/>
            <a:ext cx="768351" cy="5857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53351" y="2995614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endParaRPr lang="zh-CN" altLang="en-US" sz="32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57451" y="297974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宽屏</PresentationFormat>
  <Paragraphs>76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华文楷体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2023-01-16T19:07:50Z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F54FB01EDD244F40A70FF2A7614333E9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