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80" r:id="rId4"/>
    <p:sldId id="269" r:id="rId5"/>
    <p:sldId id="271" r:id="rId6"/>
    <p:sldId id="276" r:id="rId7"/>
    <p:sldId id="279" r:id="rId8"/>
    <p:sldId id="257" r:id="rId9"/>
    <p:sldId id="259" r:id="rId10"/>
    <p:sldId id="260" r:id="rId11"/>
    <p:sldId id="261" r:id="rId12"/>
    <p:sldId id="277" r:id="rId13"/>
    <p:sldId id="275" r:id="rId14"/>
    <p:sldId id="27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7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7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7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7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7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60093"/>
    <a:srgbClr val="0033CC"/>
    <a:srgbClr val="FF0000"/>
    <a:srgbClr val="80008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D320689A-EBA9-493D-92A2-02ADF58B4A7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0484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D69474F2-208C-4DD0-A7B6-ED5C294260E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74F2-208C-4DD0-A7B6-ED5C294260E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132C5-8966-4AF4-BBC9-20C919A9FD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03BD7-AD25-46CA-BA88-F24374903AA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53C97-F308-46E0-8135-DED8AE96933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3DC2F-8863-4B4B-A7A2-49756BAB33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D5873-6E83-4082-94E7-5468E5A962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8D2C-9535-4182-80F4-62060E1362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E483E-99FD-4855-9970-C587F4B74F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9A07-2396-40EE-93BF-BE0B1F35FA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B0E58-49C8-47EE-B052-0EC1614495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FD385-AB68-4AFF-BCB1-261E6FDA3D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7C055-6833-416D-B0A9-F43864A2A9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D7F4AC67-6BE5-4465-B0C2-FBC780C1300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-15397" y="2636912"/>
            <a:ext cx="9144000" cy="115212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zh-CN" sz="5400" dirty="0" smtClean="0">
                <a:solidFill>
                  <a:srgbClr val="FF0000"/>
                </a:solidFill>
              </a:rPr>
              <a:t>Volunteering in Summer </a:t>
            </a: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-15397" y="1412776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None/>
            </a:pPr>
            <a:r>
              <a:rPr lang="en-US" altLang="zh-CN" sz="3200" dirty="0">
                <a:solidFill>
                  <a:srgbClr val="FF0000"/>
                </a:solidFill>
              </a:rPr>
              <a:t>Unit 8 </a:t>
            </a:r>
            <a:r>
              <a:rPr lang="en-US" altLang="zh-CN" sz="3200" dirty="0" smtClean="0">
                <a:solidFill>
                  <a:srgbClr val="FF0000"/>
                </a:solidFill>
              </a:rPr>
              <a:t>Summer </a:t>
            </a:r>
            <a:r>
              <a:rPr lang="zh-CN" altLang="en-US" sz="3200" dirty="0">
                <a:solidFill>
                  <a:srgbClr val="FF0000"/>
                </a:solidFill>
              </a:rPr>
              <a:t>Holiday </a:t>
            </a:r>
            <a:r>
              <a:rPr lang="en-US" altLang="zh-CN" sz="3200" dirty="0">
                <a:solidFill>
                  <a:srgbClr val="FF0000"/>
                </a:solidFill>
              </a:rPr>
              <a:t>Is Coming</a:t>
            </a:r>
          </a:p>
        </p:txBody>
      </p:sp>
      <p:sp>
        <p:nvSpPr>
          <p:cNvPr id="4" name="矩形 3"/>
          <p:cNvSpPr/>
          <p:nvPr/>
        </p:nvSpPr>
        <p:spPr>
          <a:xfrm>
            <a:off x="2939274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mtClean="0">
                <a:solidFill>
                  <a:srgbClr val="0000CC"/>
                </a:solidFill>
              </a:rPr>
              <a:t>         </a:t>
            </a:r>
            <a:r>
              <a:rPr lang="en-US" altLang="zh-CN" smtClean="0">
                <a:solidFill>
                  <a:srgbClr val="0000CC"/>
                </a:solidFill>
              </a:rPr>
              <a:t>3. </a:t>
            </a:r>
            <a:r>
              <a:rPr lang="zh-CN" altLang="en-US" smtClean="0">
                <a:solidFill>
                  <a:srgbClr val="0000CC"/>
                </a:solidFill>
              </a:rPr>
              <a:t>他的家人把他一个人留在旷野里。</a:t>
            </a:r>
            <a:endParaRPr lang="en-US" altLang="zh-CN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mtClean="0">
                <a:solidFill>
                  <a:srgbClr val="0000CC"/>
                </a:solidFill>
              </a:rPr>
              <a:t>                        他独自一人在屋里。</a:t>
            </a:r>
            <a:endParaRPr lang="en-US" altLang="zh-CN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mtClean="0">
                <a:solidFill>
                  <a:srgbClr val="0000CC"/>
                </a:solidFill>
              </a:rPr>
              <a:t>【</a:t>
            </a:r>
            <a:r>
              <a:rPr lang="zh-CN" altLang="en-US" smtClean="0">
                <a:solidFill>
                  <a:srgbClr val="0000CC"/>
                </a:solidFill>
              </a:rPr>
              <a:t>探究</a:t>
            </a:r>
            <a:r>
              <a:rPr lang="en-US" altLang="zh-CN" smtClean="0">
                <a:solidFill>
                  <a:srgbClr val="0000CC"/>
                </a:solidFill>
              </a:rPr>
              <a:t>】</a:t>
            </a:r>
            <a:r>
              <a:rPr lang="zh-CN" altLang="en-US" smtClean="0">
                <a:solidFill>
                  <a:srgbClr val="0000CC"/>
                </a:solidFill>
              </a:rPr>
              <a:t>独自的（地）、单独的（地）</a:t>
            </a:r>
            <a:endParaRPr lang="en-US" altLang="zh-CN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mtClean="0">
                <a:solidFill>
                  <a:srgbClr val="0000CC"/>
                </a:solidFill>
              </a:rPr>
              <a:t>2</a:t>
            </a:r>
            <a:r>
              <a:rPr lang="zh-CN" altLang="en-US" smtClean="0">
                <a:solidFill>
                  <a:srgbClr val="0000CC"/>
                </a:solidFill>
              </a:rPr>
              <a:t>）中</a:t>
            </a:r>
            <a:r>
              <a:rPr lang="en-US" altLang="zh-CN" smtClean="0">
                <a:solidFill>
                  <a:srgbClr val="0000CC"/>
                </a:solidFill>
              </a:rPr>
              <a:t>alone </a:t>
            </a:r>
            <a:r>
              <a:rPr lang="zh-CN" altLang="en-US" smtClean="0">
                <a:solidFill>
                  <a:srgbClr val="0000CC"/>
                </a:solidFill>
              </a:rPr>
              <a:t>用作</a:t>
            </a:r>
            <a:r>
              <a:rPr lang="en-US" altLang="zh-CN" smtClean="0">
                <a:solidFill>
                  <a:srgbClr val="0000CC"/>
                </a:solidFill>
              </a:rPr>
              <a:t>______</a:t>
            </a:r>
            <a:r>
              <a:rPr lang="zh-CN" altLang="en-US" smtClean="0">
                <a:solidFill>
                  <a:srgbClr val="0000CC"/>
                </a:solidFill>
              </a:rPr>
              <a:t>与</a:t>
            </a:r>
            <a:r>
              <a:rPr lang="en-US" altLang="zh-CN" smtClean="0">
                <a:solidFill>
                  <a:srgbClr val="0000CC"/>
                </a:solidFill>
              </a:rPr>
              <a:t>be</a:t>
            </a:r>
            <a:r>
              <a:rPr lang="zh-CN" altLang="en-US" smtClean="0">
                <a:solidFill>
                  <a:srgbClr val="0000CC"/>
                </a:solidFill>
              </a:rPr>
              <a:t>动词连用，在句中作表语。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mtClean="0">
                <a:solidFill>
                  <a:srgbClr val="0000CC"/>
                </a:solidFill>
              </a:rPr>
              <a:t>1</a:t>
            </a:r>
            <a:r>
              <a:rPr lang="zh-CN" altLang="en-US" smtClean="0">
                <a:solidFill>
                  <a:srgbClr val="0000CC"/>
                </a:solidFill>
              </a:rPr>
              <a:t>）中</a:t>
            </a:r>
            <a:r>
              <a:rPr lang="en-US" altLang="zh-CN" smtClean="0">
                <a:solidFill>
                  <a:srgbClr val="0000CC"/>
                </a:solidFill>
              </a:rPr>
              <a:t>alone </a:t>
            </a:r>
            <a:r>
              <a:rPr lang="zh-CN" altLang="en-US" smtClean="0">
                <a:solidFill>
                  <a:srgbClr val="0000CC"/>
                </a:solidFill>
              </a:rPr>
              <a:t>可作</a:t>
            </a:r>
            <a:r>
              <a:rPr lang="en-US" altLang="zh-CN" smtClean="0">
                <a:solidFill>
                  <a:srgbClr val="0000CC"/>
                </a:solidFill>
              </a:rPr>
              <a:t>______</a:t>
            </a:r>
            <a:r>
              <a:rPr lang="zh-CN" altLang="en-US" smtClean="0">
                <a:solidFill>
                  <a:srgbClr val="0000CC"/>
                </a:solidFill>
              </a:rPr>
              <a:t>修饰动词，通常放在动词后面作状语。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mtClean="0">
                <a:solidFill>
                  <a:srgbClr val="0000CC"/>
                </a:solidFill>
              </a:rPr>
              <a:t>我喜欢独自一人工作。</a:t>
            </a:r>
          </a:p>
        </p:txBody>
      </p:sp>
      <p:sp>
        <p:nvSpPr>
          <p:cNvPr id="11267" name="矩形 7"/>
          <p:cNvSpPr>
            <a:spLocks noChangeArrowheads="1"/>
          </p:cNvSpPr>
          <p:nvPr/>
        </p:nvSpPr>
        <p:spPr bwMode="auto">
          <a:xfrm>
            <a:off x="500063" y="1214438"/>
            <a:ext cx="7572375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3200" b="1">
                <a:solidFill>
                  <a:srgbClr val="0033CC"/>
                </a:solidFill>
              </a:rPr>
              <a:t>1</a:t>
            </a:r>
            <a:r>
              <a:rPr lang="zh-CN" altLang="en-US" sz="3200" b="1">
                <a:solidFill>
                  <a:srgbClr val="0033CC"/>
                </a:solidFill>
              </a:rPr>
              <a:t>）</a:t>
            </a:r>
            <a:r>
              <a:rPr lang="en-US" altLang="zh-CN" sz="3200" b="1">
                <a:solidFill>
                  <a:srgbClr val="0033CC"/>
                </a:solidFill>
              </a:rPr>
              <a:t>His family left him </a:t>
            </a:r>
            <a:r>
              <a:rPr lang="en-US" altLang="zh-CN" sz="3200" b="1">
                <a:solidFill>
                  <a:srgbClr val="FF0000"/>
                </a:solidFill>
              </a:rPr>
              <a:t>alone </a:t>
            </a:r>
            <a:r>
              <a:rPr lang="en-US" altLang="zh-CN" sz="3200" b="1">
                <a:solidFill>
                  <a:srgbClr val="0033CC"/>
                </a:solidFill>
              </a:rPr>
              <a:t>in a field.</a:t>
            </a:r>
            <a:r>
              <a:rPr lang="zh-CN" altLang="en-US" sz="3200" b="1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11268" name="矩形 9"/>
          <p:cNvSpPr>
            <a:spLocks noChangeArrowheads="1"/>
          </p:cNvSpPr>
          <p:nvPr/>
        </p:nvSpPr>
        <p:spPr bwMode="auto">
          <a:xfrm>
            <a:off x="857250" y="2286000"/>
            <a:ext cx="6572250" cy="534988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3200" b="1">
                <a:solidFill>
                  <a:srgbClr val="FFFFFF"/>
                </a:solidFill>
              </a:rPr>
              <a:t>2</a:t>
            </a:r>
            <a:r>
              <a:rPr lang="zh-CN" altLang="en-US" sz="3200" b="1">
                <a:solidFill>
                  <a:srgbClr val="FFFFFF"/>
                </a:solidFill>
              </a:rPr>
              <a:t>）</a:t>
            </a:r>
            <a:r>
              <a:rPr lang="en-US" altLang="zh-CN" sz="3200" b="1">
                <a:solidFill>
                  <a:srgbClr val="FFFFFF"/>
                </a:solidFill>
              </a:rPr>
              <a:t>He was alone</a:t>
            </a:r>
            <a:r>
              <a:rPr lang="en-US" altLang="zh-CN" sz="3200">
                <a:solidFill>
                  <a:srgbClr val="FFFFFF"/>
                </a:solidFill>
              </a:rPr>
              <a:t> </a:t>
            </a:r>
            <a:r>
              <a:rPr lang="en-US" altLang="zh-CN" sz="3200" b="1">
                <a:solidFill>
                  <a:srgbClr val="FFFFFF"/>
                </a:solidFill>
              </a:rPr>
              <a:t>in the home .</a:t>
            </a:r>
            <a:endParaRPr lang="zh-CN" altLang="en-US" sz="3200" b="1">
              <a:solidFill>
                <a:srgbClr val="FFFFFF"/>
              </a:solidFill>
            </a:endParaRPr>
          </a:p>
        </p:txBody>
      </p:sp>
      <p:sp>
        <p:nvSpPr>
          <p:cNvPr id="11270" name="矩形 12"/>
          <p:cNvSpPr>
            <a:spLocks noChangeArrowheads="1"/>
          </p:cNvSpPr>
          <p:nvPr/>
        </p:nvSpPr>
        <p:spPr bwMode="auto">
          <a:xfrm>
            <a:off x="3286125" y="4286250"/>
            <a:ext cx="12144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副词</a:t>
            </a:r>
          </a:p>
        </p:txBody>
      </p:sp>
      <p:sp>
        <p:nvSpPr>
          <p:cNvPr id="11271" name="矩形 13"/>
          <p:cNvSpPr>
            <a:spLocks noChangeArrowheads="1"/>
          </p:cNvSpPr>
          <p:nvPr/>
        </p:nvSpPr>
        <p:spPr bwMode="auto">
          <a:xfrm>
            <a:off x="3000375" y="3286125"/>
            <a:ext cx="150018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形容词</a:t>
            </a:r>
          </a:p>
        </p:txBody>
      </p:sp>
      <p:sp>
        <p:nvSpPr>
          <p:cNvPr id="11272" name="矩形 14"/>
          <p:cNvSpPr>
            <a:spLocks noChangeArrowheads="1"/>
          </p:cNvSpPr>
          <p:nvPr/>
        </p:nvSpPr>
        <p:spPr bwMode="auto">
          <a:xfrm>
            <a:off x="4143375" y="5286375"/>
            <a:ext cx="40005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 like to woke alone.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pic>
        <p:nvPicPr>
          <p:cNvPr id="2" name="WordArt 4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3725" y="-12700"/>
            <a:ext cx="262096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nimBg="1" autoUpdateAnimBg="0"/>
      <p:bldP spid="11270" grpId="0" autoUpdateAnimBg="0"/>
      <p:bldP spid="11271" grpId="0" autoUpdateAnimBg="0"/>
      <p:bldP spid="112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85750"/>
            <a:ext cx="6357937" cy="642938"/>
          </a:xfrm>
        </p:spPr>
        <p:txBody>
          <a:bodyPr/>
          <a:lstStyle/>
          <a:p>
            <a:pPr eaLnBrk="1" hangingPunct="1"/>
            <a:r>
              <a:rPr lang="en-US" altLang="zh-CN" sz="3600" smtClean="0"/>
              <a:t>【</a:t>
            </a:r>
            <a:r>
              <a:rPr lang="zh-CN" altLang="en-US" sz="3600" smtClean="0"/>
              <a:t>辨析</a:t>
            </a:r>
            <a:r>
              <a:rPr lang="en-US" altLang="zh-CN" sz="3600" smtClean="0"/>
              <a:t>】alone</a:t>
            </a:r>
            <a:r>
              <a:rPr lang="zh-CN" altLang="en-US" sz="3600" smtClean="0"/>
              <a:t>与</a:t>
            </a:r>
            <a:r>
              <a:rPr lang="en-US" altLang="zh-CN" sz="3600" smtClean="0"/>
              <a:t>lonely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>
            <p:ph idx="4294967295"/>
          </p:nvPr>
        </p:nvGraphicFramePr>
        <p:xfrm>
          <a:off x="142875" y="887413"/>
          <a:ext cx="8858250" cy="3270581"/>
        </p:xfrm>
        <a:graphic>
          <a:graphicData uri="http://schemas.openxmlformats.org/drawingml/2006/table">
            <a:tbl>
              <a:tblPr/>
              <a:tblGrid>
                <a:gridCol w="142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词条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        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用法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08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alone 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意为“独自的（地），单独的（地）”，侧重于单独存在，指</a:t>
                      </a: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主观上</a:t>
                      </a: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就自己独自一人，无伙伴，作形容词时只做</a:t>
                      </a: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表语</a:t>
                      </a: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或</a:t>
                      </a: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后置定语</a:t>
                      </a: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。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3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lonely 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意为“独自的、孤独的、寂寞的”，指因缺少同伴或朋友而</a:t>
                      </a: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感到</a:t>
                      </a: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悲伤，强调</a:t>
                      </a:r>
                      <a:r>
                        <a:rPr kumimoji="0" lang="zh-CN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内心</a:t>
                      </a: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的寂寞与孤单，有浓厚的感情色彩，用作定语或表语。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05" name="矩形 18"/>
          <p:cNvSpPr>
            <a:spLocks noChangeArrowheads="1"/>
          </p:cNvSpPr>
          <p:nvPr/>
        </p:nvSpPr>
        <p:spPr bwMode="auto">
          <a:xfrm>
            <a:off x="214313" y="4357688"/>
            <a:ext cx="8429625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3200">
                <a:solidFill>
                  <a:srgbClr val="800080"/>
                </a:solidFill>
              </a:rPr>
              <a:t>He doesn’t feel lonely when he is left alone.</a:t>
            </a:r>
          </a:p>
        </p:txBody>
      </p:sp>
      <p:sp>
        <p:nvSpPr>
          <p:cNvPr id="12306" name="矩形 19"/>
          <p:cNvSpPr>
            <a:spLocks noChangeArrowheads="1"/>
          </p:cNvSpPr>
          <p:nvPr/>
        </p:nvSpPr>
        <p:spPr bwMode="auto">
          <a:xfrm>
            <a:off x="785813" y="4857750"/>
            <a:ext cx="51435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3200"/>
              <a:t>The man felt very lonely.</a:t>
            </a:r>
          </a:p>
        </p:txBody>
      </p:sp>
      <p:sp>
        <p:nvSpPr>
          <p:cNvPr id="12307" name="矩形 20"/>
          <p:cNvSpPr>
            <a:spLocks noChangeArrowheads="1"/>
          </p:cNvSpPr>
          <p:nvPr/>
        </p:nvSpPr>
        <p:spPr bwMode="auto">
          <a:xfrm>
            <a:off x="285750" y="5357813"/>
            <a:ext cx="8429625" cy="534987"/>
          </a:xfrm>
          <a:prstGeom prst="rect">
            <a:avLst/>
          </a:prstGeom>
          <a:solidFill>
            <a:srgbClr val="00B050">
              <a:alpha val="4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3200"/>
              <a:t>He was all alone when he was young.</a:t>
            </a:r>
          </a:p>
        </p:txBody>
      </p:sp>
      <p:sp>
        <p:nvSpPr>
          <p:cNvPr id="12308" name="Rectangle 4"/>
          <p:cNvSpPr>
            <a:spLocks noChangeArrowheads="1"/>
          </p:cNvSpPr>
          <p:nvPr/>
        </p:nvSpPr>
        <p:spPr bwMode="auto">
          <a:xfrm>
            <a:off x="285750" y="5929313"/>
            <a:ext cx="8675688" cy="5762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200"/>
              <a:t>提示：</a:t>
            </a:r>
            <a:r>
              <a:rPr lang="en-US" altLang="zh-CN" sz="3200"/>
              <a:t>very </a:t>
            </a:r>
            <a:r>
              <a:rPr lang="zh-CN" altLang="en-US" sz="3200"/>
              <a:t>不能修饰</a:t>
            </a:r>
            <a:r>
              <a:rPr lang="en-US" altLang="zh-CN" sz="3200"/>
              <a:t>alone</a:t>
            </a:r>
            <a:r>
              <a:rPr lang="zh-CN" altLang="en-US" sz="3200"/>
              <a:t>，但可以修饰</a:t>
            </a:r>
            <a:r>
              <a:rPr lang="en-US" altLang="zh-CN" sz="3200"/>
              <a:t>lonely</a:t>
            </a:r>
            <a:r>
              <a:rPr lang="zh-CN" altLang="en-US" sz="3200"/>
              <a:t>。</a:t>
            </a:r>
            <a:r>
              <a:rPr lang="en-US" altLang="zh-CN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 autoUpdateAnimBg="0"/>
      <p:bldP spid="12306" grpId="0" autoUpdateAnimBg="0"/>
      <p:bldP spid="12307" grpId="0" animBg="1" autoUpdateAnimBg="0"/>
      <p:bldP spid="1230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 idx="4294967295"/>
          </p:nvPr>
        </p:nvSpPr>
        <p:spPr>
          <a:xfrm>
            <a:off x="0" y="714375"/>
            <a:ext cx="9144000" cy="5286375"/>
          </a:xfrm>
        </p:spPr>
        <p:txBody>
          <a:bodyPr/>
          <a:lstStyle/>
          <a:p>
            <a:pPr algn="l"/>
            <a:r>
              <a:rPr lang="en-US" altLang="zh-CN" sz="3600" smtClean="0"/>
              <a:t>1</a:t>
            </a:r>
            <a:r>
              <a:rPr lang="zh-CN" altLang="en-US" sz="3600" smtClean="0"/>
              <a:t>、</a:t>
            </a:r>
            <a:r>
              <a:rPr lang="en-US" altLang="zh-CN" sz="3600" smtClean="0"/>
              <a:t>Luckily, ARG found Rocket and took him to the animal centre. </a:t>
            </a:r>
            <a:r>
              <a:rPr lang="zh-CN" altLang="en-US" sz="3600" smtClean="0"/>
              <a:t>幸运的是，</a:t>
            </a:r>
            <a:r>
              <a:rPr lang="en-US" altLang="zh-CN" sz="3600" smtClean="0"/>
              <a:t>ARG</a:t>
            </a:r>
            <a:r>
              <a:rPr lang="zh-CN" altLang="en-US" sz="3600" smtClean="0"/>
              <a:t>发现了火箭</a:t>
            </a:r>
            <a:r>
              <a:rPr lang="en-US" altLang="zh-CN" sz="3600" smtClean="0"/>
              <a:t>,</a:t>
            </a:r>
            <a:r>
              <a:rPr lang="zh-CN" altLang="en-US" sz="3600" smtClean="0"/>
              <a:t>把他带到了动物中心。</a:t>
            </a:r>
            <a:r>
              <a:rPr lang="en-US" altLang="zh-CN" sz="3600" smtClean="0"/>
              <a:t/>
            </a:r>
            <a:br>
              <a:rPr lang="en-US" altLang="zh-CN" sz="3600" smtClean="0"/>
            </a:br>
            <a:r>
              <a:rPr lang="en-US" altLang="zh-CN" sz="3600" smtClean="0"/>
              <a:t>2</a:t>
            </a:r>
            <a:r>
              <a:rPr lang="zh-CN" altLang="en-US" sz="3600" smtClean="0"/>
              <a:t>、</a:t>
            </a:r>
            <a:r>
              <a:rPr lang="en-US" altLang="zh-CN" sz="3600" smtClean="0"/>
              <a:t> ARG needs a lot of volunteers.</a:t>
            </a:r>
            <a:br>
              <a:rPr lang="en-US" altLang="zh-CN" sz="3600" smtClean="0"/>
            </a:br>
            <a:r>
              <a:rPr lang="en-US" altLang="zh-CN" sz="3600" smtClean="0"/>
              <a:t> a lot of= lots of= many = quite a few </a:t>
            </a:r>
            <a:r>
              <a:rPr lang="zh-CN" altLang="en-US" sz="3600" smtClean="0"/>
              <a:t>名词复数</a:t>
            </a:r>
            <a:r>
              <a:rPr lang="en-US" altLang="zh-CN" sz="3600" smtClean="0"/>
              <a:t> ARG</a:t>
            </a:r>
            <a:r>
              <a:rPr lang="zh-CN" altLang="en-US" sz="3600" smtClean="0"/>
              <a:t>需要很多志愿者。</a:t>
            </a:r>
            <a:r>
              <a:rPr lang="en-US" altLang="zh-CN" sz="3600" smtClean="0"/>
              <a:t/>
            </a:r>
            <a:br>
              <a:rPr lang="en-US" altLang="zh-CN" sz="3600" smtClean="0"/>
            </a:br>
            <a:r>
              <a:rPr lang="en-US" altLang="zh-CN" sz="3600" smtClean="0"/>
              <a:t>3</a:t>
            </a:r>
            <a:r>
              <a:rPr lang="zh-CN" altLang="en-US" sz="3600" smtClean="0"/>
              <a:t>、</a:t>
            </a:r>
            <a:r>
              <a:rPr lang="en-US" altLang="zh-CN" sz="3600" smtClean="0"/>
              <a:t> ARG takes care of pets without a home. ARG</a:t>
            </a:r>
            <a:r>
              <a:rPr lang="zh-CN" altLang="en-US" sz="3600" smtClean="0"/>
              <a:t>照顾无家可归的宠物。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258050" cy="511175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Important sentences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14339" name="内容占位符 2"/>
          <p:cNvSpPr>
            <a:spLocks noGrp="1"/>
          </p:cNvSpPr>
          <p:nvPr>
            <p:ph idx="4294967295"/>
          </p:nvPr>
        </p:nvSpPr>
        <p:spPr>
          <a:xfrm>
            <a:off x="0" y="1000125"/>
            <a:ext cx="9144000" cy="5857875"/>
          </a:xfrm>
        </p:spPr>
        <p:txBody>
          <a:bodyPr/>
          <a:lstStyle/>
          <a:p>
            <a:r>
              <a:rPr lang="zh-CN" altLang="en-US" dirty="0" smtClean="0"/>
              <a:t>志愿者就是免费奉献时间。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志愿服务是学习一些新技</a:t>
            </a:r>
            <a:r>
              <a:rPr lang="en-US" altLang="zh-CN" dirty="0" smtClean="0"/>
              <a:t> </a:t>
            </a:r>
            <a:r>
              <a:rPr lang="zh-CN" altLang="en-US" dirty="0" smtClean="0"/>
              <a:t>回报社会的好方法。</a:t>
            </a:r>
            <a:r>
              <a:rPr lang="en-US" altLang="zh-CN" dirty="0" smtClean="0"/>
              <a:t> </a:t>
            </a:r>
          </a:p>
          <a:p>
            <a:pPr>
              <a:buFontTx/>
              <a:buNone/>
            </a:pPr>
            <a:endParaRPr lang="en-US" altLang="zh-CN" dirty="0" smtClean="0"/>
          </a:p>
          <a:p>
            <a:pPr>
              <a:buFontTx/>
              <a:buNone/>
            </a:pPr>
            <a:endParaRPr lang="en-US" altLang="zh-CN" dirty="0" smtClean="0"/>
          </a:p>
          <a:p>
            <a:pPr>
              <a:buFontTx/>
              <a:buNone/>
            </a:pPr>
            <a:r>
              <a:rPr lang="zh-CN" altLang="en-US" dirty="0" smtClean="0"/>
              <a:t>你可以在许多不同地方做志愿服务。</a:t>
            </a:r>
            <a:r>
              <a:rPr lang="en-US" altLang="zh-CN" dirty="0" smtClean="0"/>
              <a:t> 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你可以在以下地方提供帮助</a:t>
            </a:r>
            <a:r>
              <a:rPr lang="en-US" altLang="zh-CN" dirty="0" smtClean="0"/>
              <a:t> ——</a:t>
            </a:r>
            <a:r>
              <a:rPr lang="zh-CN" altLang="en-US" dirty="0" smtClean="0"/>
              <a:t>课外俱乐部、图书馆、无家者收容所、老年之家及 更多其</a:t>
            </a:r>
            <a:r>
              <a:rPr lang="en-US" altLang="zh-CN" dirty="0" smtClean="0"/>
              <a:t>|</a:t>
            </a:r>
            <a:r>
              <a:rPr lang="zh-CN" altLang="en-US" dirty="0" smtClean="0"/>
              <a:t>他地方。</a:t>
            </a:r>
          </a:p>
        </p:txBody>
      </p:sp>
      <p:sp>
        <p:nvSpPr>
          <p:cNvPr id="14340" name="标题 1"/>
          <p:cNvSpPr txBox="1">
            <a:spLocks noChangeArrowheads="1"/>
          </p:cNvSpPr>
          <p:nvPr/>
        </p:nvSpPr>
        <p:spPr bwMode="auto">
          <a:xfrm>
            <a:off x="0" y="1285875"/>
            <a:ext cx="91440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</a:pPr>
            <a:r>
              <a:rPr lang="en-US" altLang="zh-CN" sz="3000" dirty="0">
                <a:solidFill>
                  <a:srgbClr val="0000CC"/>
                </a:solidFill>
              </a:rPr>
              <a:t>A volunteer is someone who gives their time </a:t>
            </a:r>
            <a:r>
              <a:rPr lang="en-US" altLang="zh-CN" sz="3000" u="sng" dirty="0">
                <a:solidFill>
                  <a:srgbClr val="800080"/>
                </a:solidFill>
              </a:rPr>
              <a:t>for free</a:t>
            </a:r>
            <a:r>
              <a:rPr lang="en-US" altLang="zh-CN" sz="3000" u="sng" dirty="0">
                <a:solidFill>
                  <a:srgbClr val="0000CC"/>
                </a:solidFill>
              </a:rPr>
              <a:t>.</a:t>
            </a:r>
            <a:endParaRPr lang="zh-CN" altLang="en-US" sz="3000" u="sng" dirty="0">
              <a:solidFill>
                <a:srgbClr val="0000CC"/>
              </a:solidFill>
            </a:endParaRPr>
          </a:p>
        </p:txBody>
      </p:sp>
      <p:sp>
        <p:nvSpPr>
          <p:cNvPr id="14341" name="标题 1"/>
          <p:cNvSpPr txBox="1">
            <a:spLocks noChangeArrowheads="1"/>
          </p:cNvSpPr>
          <p:nvPr/>
        </p:nvSpPr>
        <p:spPr bwMode="auto">
          <a:xfrm>
            <a:off x="0" y="2643188"/>
            <a:ext cx="914400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</a:pPr>
            <a:r>
              <a:rPr lang="en-US" altLang="zh-CN" sz="3000" b="1" dirty="0"/>
              <a:t>Volunteering</a:t>
            </a:r>
            <a:r>
              <a:rPr lang="en-US" altLang="zh-CN" sz="3000" dirty="0"/>
              <a:t> is a good way to learn some new skills</a:t>
            </a:r>
          </a:p>
          <a:p>
            <a:pPr>
              <a:buFontTx/>
              <a:buNone/>
            </a:pPr>
            <a:r>
              <a:rPr lang="en-US" altLang="zh-CN" sz="3000" dirty="0"/>
              <a:t>and give back to the community.</a:t>
            </a:r>
            <a:endParaRPr lang="zh-CN" altLang="en-US" sz="3000" dirty="0"/>
          </a:p>
        </p:txBody>
      </p:sp>
      <p:sp>
        <p:nvSpPr>
          <p:cNvPr id="14342" name="标题 1"/>
          <p:cNvSpPr txBox="1">
            <a:spLocks noChangeArrowheads="1"/>
          </p:cNvSpPr>
          <p:nvPr/>
        </p:nvSpPr>
        <p:spPr bwMode="auto">
          <a:xfrm>
            <a:off x="-214313" y="4500563"/>
            <a:ext cx="971550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</a:pPr>
            <a:r>
              <a:rPr lang="en-US" altLang="zh-CN" sz="3200" dirty="0">
                <a:solidFill>
                  <a:srgbClr val="800080"/>
                </a:solidFill>
              </a:rPr>
              <a:t>You can volunteer at many different kinds of places. </a:t>
            </a:r>
            <a:endParaRPr lang="zh-CN" altLang="en-US" sz="3000" u="sng" dirty="0">
              <a:solidFill>
                <a:srgbClr val="800080"/>
              </a:solidFill>
            </a:endParaRPr>
          </a:p>
        </p:txBody>
      </p:sp>
      <p:sp>
        <p:nvSpPr>
          <p:cNvPr id="14343" name="标题 1"/>
          <p:cNvSpPr txBox="1">
            <a:spLocks noChangeArrowheads="1"/>
          </p:cNvSpPr>
          <p:nvPr/>
        </p:nvSpPr>
        <p:spPr bwMode="auto">
          <a:xfrm>
            <a:off x="214313" y="5162550"/>
            <a:ext cx="8572500" cy="16954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</a:pPr>
            <a:r>
              <a:rPr lang="en-US" altLang="zh-CN" sz="3200" dirty="0"/>
              <a:t>You can help out at: after–school clubs, libraries, homeless shelters, old age homes and lots more.</a:t>
            </a:r>
            <a:endParaRPr lang="zh-CN" altLang="en-US" sz="3000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utoUpdateAnimBg="0"/>
      <p:bldP spid="14342" grpId="0"/>
      <p:bldP spid="1434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4286250" cy="571500"/>
          </a:xfrm>
        </p:spPr>
        <p:txBody>
          <a:bodyPr/>
          <a:lstStyle/>
          <a:p>
            <a:r>
              <a:rPr lang="en-US" altLang="zh-CN" sz="5400" smtClean="0">
                <a:solidFill>
                  <a:srgbClr val="FF0000"/>
                </a:solidFill>
              </a:rPr>
              <a:t>Practice</a:t>
            </a:r>
            <a:endParaRPr lang="zh-CN" altLang="en-US" sz="5400" smtClean="0">
              <a:solidFill>
                <a:srgbClr val="FF0000"/>
              </a:solidFill>
            </a:endParaRPr>
          </a:p>
        </p:txBody>
      </p:sp>
      <p:sp>
        <p:nvSpPr>
          <p:cNvPr id="15363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smtClean="0"/>
              <a:t> 1. </a:t>
            </a:r>
            <a:r>
              <a:rPr lang="zh-CN" altLang="en-US" smtClean="0"/>
              <a:t>你要学会照顾自己。</a:t>
            </a:r>
            <a:endParaRPr lang="en-US" altLang="zh-CN" smtClean="0"/>
          </a:p>
          <a:p>
            <a:pPr>
              <a:buFontTx/>
              <a:buNone/>
            </a:pPr>
            <a:r>
              <a:rPr lang="en-US" altLang="zh-CN" smtClean="0"/>
              <a:t> You should learn to ______ _______  _______ yourself. </a:t>
            </a:r>
          </a:p>
          <a:p>
            <a:pPr>
              <a:buFontTx/>
              <a:buNone/>
            </a:pPr>
            <a:r>
              <a:rPr lang="en-US" altLang="zh-CN" smtClean="0"/>
              <a:t>2. </a:t>
            </a:r>
            <a:r>
              <a:rPr lang="zh-CN" altLang="en-US" smtClean="0"/>
              <a:t>史密斯一家上周搬走了。</a:t>
            </a:r>
            <a:endParaRPr lang="en-US" altLang="zh-CN" smtClean="0"/>
          </a:p>
          <a:p>
            <a:pPr>
              <a:buFontTx/>
              <a:buNone/>
            </a:pPr>
            <a:r>
              <a:rPr lang="en-US" altLang="zh-CN" smtClean="0"/>
              <a:t> The Smiths ______ ________ last week. </a:t>
            </a:r>
          </a:p>
          <a:p>
            <a:pPr>
              <a:buFontTx/>
              <a:buNone/>
            </a:pPr>
            <a:r>
              <a:rPr lang="en-US" altLang="zh-CN" smtClean="0"/>
              <a:t>3. </a:t>
            </a:r>
            <a:r>
              <a:rPr lang="zh-CN" altLang="en-US" smtClean="0"/>
              <a:t>别把我单独留在这儿。</a:t>
            </a:r>
            <a:endParaRPr lang="en-US" altLang="zh-CN" smtClean="0"/>
          </a:p>
          <a:p>
            <a:pPr>
              <a:buFontTx/>
              <a:buNone/>
            </a:pPr>
            <a:r>
              <a:rPr lang="en-US" altLang="zh-CN" smtClean="0"/>
              <a:t> Don’t ______ me ______ here. </a:t>
            </a:r>
          </a:p>
          <a:p>
            <a:pPr>
              <a:buFontTx/>
              <a:buNone/>
            </a:pPr>
            <a:endParaRPr lang="en-US" altLang="zh-CN" smtClean="0"/>
          </a:p>
          <a:p>
            <a:pPr>
              <a:buFontTx/>
              <a:buNone/>
            </a:pPr>
            <a:endParaRPr lang="en-US" altLang="zh-CN" smtClean="0"/>
          </a:p>
          <a:p>
            <a:endParaRPr lang="zh-CN" altLang="en-US" smtClean="0"/>
          </a:p>
        </p:txBody>
      </p:sp>
      <p:sp>
        <p:nvSpPr>
          <p:cNvPr id="15364" name="矩形 3"/>
          <p:cNvSpPr>
            <a:spLocks noChangeArrowheads="1"/>
          </p:cNvSpPr>
          <p:nvPr/>
        </p:nvSpPr>
        <p:spPr bwMode="auto">
          <a:xfrm>
            <a:off x="714375" y="928688"/>
            <a:ext cx="671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3200">
                <a:solidFill>
                  <a:srgbClr val="000000"/>
                </a:solidFill>
              </a:rPr>
              <a:t>翻译下列句子，每空一词</a:t>
            </a:r>
            <a:endParaRPr lang="zh-CN" altLang="en-US"/>
          </a:p>
        </p:txBody>
      </p:sp>
      <p:sp>
        <p:nvSpPr>
          <p:cNvPr id="15365" name="矩形 4"/>
          <p:cNvSpPr>
            <a:spLocks noChangeArrowheads="1"/>
          </p:cNvSpPr>
          <p:nvPr/>
        </p:nvSpPr>
        <p:spPr bwMode="auto">
          <a:xfrm>
            <a:off x="4362450" y="2184400"/>
            <a:ext cx="1003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b="1">
                <a:solidFill>
                  <a:srgbClr val="0000CC"/>
                </a:solidFill>
              </a:rPr>
              <a:t>take</a:t>
            </a:r>
            <a:endParaRPr lang="zh-CN" altLang="en-US" sz="3200" b="1">
              <a:solidFill>
                <a:srgbClr val="0000CC"/>
              </a:solidFill>
            </a:endParaRPr>
          </a:p>
        </p:txBody>
      </p:sp>
      <p:sp>
        <p:nvSpPr>
          <p:cNvPr id="15366" name="矩形 5"/>
          <p:cNvSpPr>
            <a:spLocks noChangeArrowheads="1"/>
          </p:cNvSpPr>
          <p:nvPr/>
        </p:nvSpPr>
        <p:spPr bwMode="auto">
          <a:xfrm>
            <a:off x="6011863" y="2184400"/>
            <a:ext cx="1027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b="1">
                <a:solidFill>
                  <a:srgbClr val="0000CC"/>
                </a:solidFill>
              </a:rPr>
              <a:t>care</a:t>
            </a:r>
            <a:endParaRPr lang="zh-CN" altLang="en-US" sz="3200" b="1">
              <a:solidFill>
                <a:srgbClr val="0000CC"/>
              </a:solidFill>
            </a:endParaRPr>
          </a:p>
        </p:txBody>
      </p:sp>
      <p:sp>
        <p:nvSpPr>
          <p:cNvPr id="15367" name="矩形 6"/>
          <p:cNvSpPr>
            <a:spLocks noChangeArrowheads="1"/>
          </p:cNvSpPr>
          <p:nvPr/>
        </p:nvSpPr>
        <p:spPr bwMode="auto">
          <a:xfrm>
            <a:off x="1428750" y="2714625"/>
            <a:ext cx="57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b="1">
                <a:solidFill>
                  <a:srgbClr val="0000CC"/>
                </a:solidFill>
              </a:rPr>
              <a:t>of</a:t>
            </a:r>
            <a:endParaRPr lang="zh-CN" altLang="en-US" sz="3200" b="1">
              <a:solidFill>
                <a:srgbClr val="0000CC"/>
              </a:solidFill>
            </a:endParaRPr>
          </a:p>
        </p:txBody>
      </p:sp>
      <p:sp>
        <p:nvSpPr>
          <p:cNvPr id="15368" name="矩形 7"/>
          <p:cNvSpPr>
            <a:spLocks noChangeArrowheads="1"/>
          </p:cNvSpPr>
          <p:nvPr/>
        </p:nvSpPr>
        <p:spPr bwMode="auto">
          <a:xfrm>
            <a:off x="2767013" y="3813175"/>
            <a:ext cx="1504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b="1">
                <a:solidFill>
                  <a:srgbClr val="0000CC"/>
                </a:solidFill>
              </a:rPr>
              <a:t>moved</a:t>
            </a:r>
            <a:endParaRPr lang="zh-CN" altLang="en-US" sz="3200" b="1">
              <a:solidFill>
                <a:srgbClr val="0000CC"/>
              </a:solidFill>
            </a:endParaRPr>
          </a:p>
        </p:txBody>
      </p:sp>
      <p:sp>
        <p:nvSpPr>
          <p:cNvPr id="15369" name="矩形 8"/>
          <p:cNvSpPr>
            <a:spLocks noChangeArrowheads="1"/>
          </p:cNvSpPr>
          <p:nvPr/>
        </p:nvSpPr>
        <p:spPr bwMode="auto">
          <a:xfrm>
            <a:off x="4610100" y="3786188"/>
            <a:ext cx="1185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b="1">
                <a:solidFill>
                  <a:srgbClr val="0000CC"/>
                </a:solidFill>
              </a:rPr>
              <a:t>away</a:t>
            </a:r>
            <a:endParaRPr lang="zh-CN" altLang="en-US" sz="3200" b="1">
              <a:solidFill>
                <a:srgbClr val="0000CC"/>
              </a:solidFill>
            </a:endParaRPr>
          </a:p>
        </p:txBody>
      </p:sp>
      <p:sp>
        <p:nvSpPr>
          <p:cNvPr id="15370" name="矩形 9"/>
          <p:cNvSpPr>
            <a:spLocks noChangeArrowheads="1"/>
          </p:cNvSpPr>
          <p:nvPr/>
        </p:nvSpPr>
        <p:spPr bwMode="auto">
          <a:xfrm>
            <a:off x="3910013" y="5000625"/>
            <a:ext cx="1368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b="1">
                <a:solidFill>
                  <a:srgbClr val="0000CC"/>
                </a:solidFill>
              </a:rPr>
              <a:t>alone </a:t>
            </a:r>
            <a:endParaRPr lang="zh-CN" altLang="en-US" sz="3200" b="1">
              <a:solidFill>
                <a:srgbClr val="0000CC"/>
              </a:solidFill>
            </a:endParaRPr>
          </a:p>
        </p:txBody>
      </p:sp>
      <p:sp>
        <p:nvSpPr>
          <p:cNvPr id="15371" name="矩形 10"/>
          <p:cNvSpPr>
            <a:spLocks noChangeArrowheads="1"/>
          </p:cNvSpPr>
          <p:nvPr/>
        </p:nvSpPr>
        <p:spPr bwMode="auto">
          <a:xfrm>
            <a:off x="1714500" y="5000625"/>
            <a:ext cx="1322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b="1">
                <a:solidFill>
                  <a:srgbClr val="0000CC"/>
                </a:solidFill>
              </a:rPr>
              <a:t>leave </a:t>
            </a:r>
            <a:endParaRPr lang="zh-CN" altLang="en-US" sz="3200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6" grpId="0" autoUpdateAnimBg="0"/>
      <p:bldP spid="15367" grpId="0" autoUpdateAnimBg="0"/>
      <p:bldP spid="15368" grpId="0" autoUpdateAnimBg="0"/>
      <p:bldP spid="15369" grpId="0" autoUpdateAnimBg="0"/>
      <p:bldP spid="15370" grpId="0" autoUpdateAnimBg="0"/>
      <p:bldP spid="1537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3043238" cy="1011237"/>
          </a:xfrm>
        </p:spPr>
        <p:txBody>
          <a:bodyPr/>
          <a:lstStyle/>
          <a:p>
            <a:pPr eaLnBrk="1" hangingPunct="1"/>
            <a:r>
              <a:rPr lang="zh-CN" altLang="zh-CN" sz="4000" dirty="0" smtClean="0"/>
              <a:t>巩固练习：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9144000" cy="53292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dirty="0" smtClean="0"/>
              <a:t>一、选择题：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The nurse took ____ care of children.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good  B</a:t>
            </a:r>
            <a:r>
              <a:rPr lang="zh-CN" altLang="en-US" dirty="0" smtClean="0"/>
              <a:t>、</a:t>
            </a:r>
            <a:r>
              <a:rPr lang="en-US" altLang="zh-CN" dirty="0" smtClean="0"/>
              <a:t>well   C</a:t>
            </a:r>
            <a:r>
              <a:rPr lang="zh-CN" altLang="en-US" dirty="0" smtClean="0"/>
              <a:t>、</a:t>
            </a:r>
            <a:r>
              <a:rPr lang="en-US" altLang="zh-CN" dirty="0" smtClean="0"/>
              <a:t>after   D</a:t>
            </a:r>
            <a:r>
              <a:rPr lang="zh-CN" altLang="en-US" dirty="0" smtClean="0"/>
              <a:t>、</a:t>
            </a:r>
            <a:r>
              <a:rPr lang="en-US" altLang="zh-CN" dirty="0" smtClean="0"/>
              <a:t>about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when I returned to school ,the girl </a:t>
            </a:r>
            <a:r>
              <a:rPr lang="en-US" altLang="zh-CN" dirty="0" err="1" smtClean="0"/>
              <a:t>was___in</a:t>
            </a:r>
            <a:r>
              <a:rPr lang="en-US" altLang="zh-CN" dirty="0" smtClean="0"/>
              <a:t> the classroom.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alone   B</a:t>
            </a:r>
            <a:r>
              <a:rPr lang="zh-CN" altLang="en-US" dirty="0" smtClean="0"/>
              <a:t>、</a:t>
            </a:r>
            <a:r>
              <a:rPr lang="en-US" altLang="zh-CN" dirty="0" smtClean="0"/>
              <a:t>along    C</a:t>
            </a:r>
            <a:r>
              <a:rPr lang="zh-CN" altLang="en-US" dirty="0" smtClean="0"/>
              <a:t>、</a:t>
            </a:r>
            <a:r>
              <a:rPr lang="en-US" altLang="zh-CN" dirty="0" smtClean="0"/>
              <a:t>lone    D</a:t>
            </a:r>
            <a:r>
              <a:rPr lang="zh-CN" altLang="en-US" dirty="0" smtClean="0"/>
              <a:t>、</a:t>
            </a:r>
            <a:r>
              <a:rPr lang="en-US" altLang="zh-CN" dirty="0" smtClean="0"/>
              <a:t>lonely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My parents left me by myself at home yesterday and I felt very _____.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alone    B</a:t>
            </a:r>
            <a:r>
              <a:rPr lang="zh-CN" altLang="en-US" dirty="0" smtClean="0"/>
              <a:t>、</a:t>
            </a:r>
            <a:r>
              <a:rPr lang="en-US" altLang="zh-CN" dirty="0" smtClean="0"/>
              <a:t>along   C</a:t>
            </a:r>
            <a:r>
              <a:rPr lang="zh-CN" altLang="en-US" dirty="0" smtClean="0"/>
              <a:t>、</a:t>
            </a:r>
            <a:r>
              <a:rPr lang="en-US" altLang="zh-CN" dirty="0" smtClean="0"/>
              <a:t>lone   D</a:t>
            </a:r>
            <a:r>
              <a:rPr lang="zh-CN" altLang="en-US" dirty="0" smtClean="0"/>
              <a:t>、</a:t>
            </a:r>
            <a:r>
              <a:rPr lang="en-US" altLang="zh-CN" dirty="0" smtClean="0"/>
              <a:t>lonely</a:t>
            </a:r>
          </a:p>
          <a:p>
            <a:pPr eaLnBrk="1" hangingPunct="1">
              <a:buFontTx/>
              <a:buNone/>
            </a:pPr>
            <a:endParaRPr lang="en-US" altLang="zh-CN" dirty="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708400" y="1833563"/>
            <a:ext cx="792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812088" y="22764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580313" y="2960688"/>
            <a:ext cx="1008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148263" y="5157788"/>
            <a:ext cx="792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0" grpId="0" autoUpdateAnimBg="0"/>
      <p:bldP spid="1639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357188"/>
            <a:ext cx="8569325" cy="65008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dirty="0" smtClean="0"/>
              <a:t>根据汉语意思完成句子：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、老师告诉学生要保护好新书。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The teacher told the students to _____  ____ ____  _____  the new book.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、你不能把他单独留在家里。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You can’t _____  him ____   at home.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、这些日子我感到有点孤独。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I feel a little ____   these days.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、他每天早上在公园里遛狗。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He ____  _____  _____  in the park  every morning.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6300788" y="1430338"/>
            <a:ext cx="1655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take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7380288" y="1412875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good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684213" y="1916113"/>
            <a:ext cx="172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care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124075" y="1938338"/>
            <a:ext cx="1511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of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2051050" y="3141663"/>
            <a:ext cx="2124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leave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4217988" y="3176588"/>
            <a:ext cx="15478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alone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2411413" y="4357688"/>
            <a:ext cx="1800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lonely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827088" y="5445125"/>
            <a:ext cx="2303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walks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2311400" y="5445125"/>
            <a:ext cx="1871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3635375" y="5445125"/>
            <a:ext cx="1512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>
                <a:solidFill>
                  <a:srgbClr val="FF0000"/>
                </a:solidFill>
              </a:rPr>
              <a:t>dog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  <p:bldP spid="17415" grpId="0" autoUpdateAnimBg="0"/>
      <p:bldP spid="17416" grpId="0" autoUpdateAnimBg="0"/>
      <p:bldP spid="17417" grpId="0" autoUpdateAnimBg="0"/>
      <p:bldP spid="17418" grpId="0" autoUpdateAnimBg="0"/>
      <p:bldP spid="17419" grpId="0" autoUpdateAnimBg="0"/>
      <p:bldP spid="1742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7" name="矩形 24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0988" y="341313"/>
            <a:ext cx="5010150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285750" y="2428875"/>
            <a:ext cx="2663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/>
              <a:t>take care of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650" y="1268413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357188" y="3143250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/>
              <a:t>照顾、照料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357188" y="1214438"/>
            <a:ext cx="2374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dirty="0"/>
              <a:t>for free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642938" y="1857375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/>
              <a:t>免费</a:t>
            </a: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2214563" y="1268413"/>
            <a:ext cx="3203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/>
              <a:t>leave …alone</a:t>
            </a:r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6372225" y="1268413"/>
            <a:ext cx="4587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8441" name="Text Box 14"/>
          <p:cNvSpPr txBox="1">
            <a:spLocks noChangeArrowheads="1"/>
          </p:cNvSpPr>
          <p:nvPr/>
        </p:nvSpPr>
        <p:spPr bwMode="auto">
          <a:xfrm>
            <a:off x="1939925" y="1857375"/>
            <a:ext cx="5329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 dirty="0"/>
              <a:t>不管；撇下</a:t>
            </a:r>
            <a:r>
              <a:rPr lang="en-US" altLang="zh-CN" sz="3600" dirty="0"/>
              <a:t>…</a:t>
            </a:r>
            <a:r>
              <a:rPr lang="zh-CN" altLang="en-US" sz="3600" dirty="0"/>
              <a:t>一个人</a:t>
            </a:r>
          </a:p>
        </p:txBody>
      </p:sp>
      <p:sp>
        <p:nvSpPr>
          <p:cNvPr id="18442" name="Text Box 15"/>
          <p:cNvSpPr txBox="1">
            <a:spLocks noChangeArrowheads="1"/>
          </p:cNvSpPr>
          <p:nvPr/>
        </p:nvSpPr>
        <p:spPr bwMode="auto">
          <a:xfrm>
            <a:off x="900113" y="2060575"/>
            <a:ext cx="165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8443" name="Text Box 16"/>
          <p:cNvSpPr txBox="1">
            <a:spLocks noChangeArrowheads="1"/>
          </p:cNvSpPr>
          <p:nvPr/>
        </p:nvSpPr>
        <p:spPr bwMode="auto">
          <a:xfrm>
            <a:off x="6299200" y="893763"/>
            <a:ext cx="2592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dirty="0"/>
              <a:t>move away</a:t>
            </a:r>
          </a:p>
        </p:txBody>
      </p:sp>
      <p:sp>
        <p:nvSpPr>
          <p:cNvPr id="18444" name="Text Box 17"/>
          <p:cNvSpPr txBox="1">
            <a:spLocks noChangeArrowheads="1"/>
          </p:cNvSpPr>
          <p:nvPr/>
        </p:nvSpPr>
        <p:spPr bwMode="auto">
          <a:xfrm>
            <a:off x="6407150" y="1589088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/>
              <a:t>搬走，移开</a:t>
            </a:r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4211638" y="2420938"/>
            <a:ext cx="458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8446" name="Text Box 19"/>
          <p:cNvSpPr txBox="1">
            <a:spLocks noChangeArrowheads="1"/>
          </p:cNvSpPr>
          <p:nvPr/>
        </p:nvSpPr>
        <p:spPr bwMode="auto">
          <a:xfrm>
            <a:off x="3357563" y="2500313"/>
            <a:ext cx="28082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/>
              <a:t>walk the dog</a:t>
            </a:r>
          </a:p>
        </p:txBody>
      </p:sp>
      <p:sp>
        <p:nvSpPr>
          <p:cNvPr id="18447" name="Text Box 20"/>
          <p:cNvSpPr txBox="1">
            <a:spLocks noChangeArrowheads="1"/>
          </p:cNvSpPr>
          <p:nvPr/>
        </p:nvSpPr>
        <p:spPr bwMode="auto">
          <a:xfrm>
            <a:off x="3132138" y="3068638"/>
            <a:ext cx="338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/>
              <a:t>带狗散步，遛狗</a:t>
            </a:r>
          </a:p>
        </p:txBody>
      </p:sp>
      <p:sp>
        <p:nvSpPr>
          <p:cNvPr id="18448" name="Text Box 21"/>
          <p:cNvSpPr txBox="1">
            <a:spLocks noChangeArrowheads="1"/>
          </p:cNvSpPr>
          <p:nvPr/>
        </p:nvSpPr>
        <p:spPr bwMode="auto">
          <a:xfrm>
            <a:off x="6929438" y="2428875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/>
              <a:t>alone</a:t>
            </a:r>
          </a:p>
        </p:txBody>
      </p:sp>
      <p:sp>
        <p:nvSpPr>
          <p:cNvPr id="18449" name="Text Box 22"/>
          <p:cNvSpPr txBox="1">
            <a:spLocks noChangeArrowheads="1"/>
          </p:cNvSpPr>
          <p:nvPr/>
        </p:nvSpPr>
        <p:spPr bwMode="auto">
          <a:xfrm>
            <a:off x="6877050" y="2997200"/>
            <a:ext cx="1655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/>
              <a:t>独自</a:t>
            </a:r>
          </a:p>
        </p:txBody>
      </p:sp>
      <p:sp>
        <p:nvSpPr>
          <p:cNvPr id="18450" name="Text Box 23"/>
          <p:cNvSpPr txBox="1">
            <a:spLocks noChangeArrowheads="1"/>
          </p:cNvSpPr>
          <p:nvPr/>
        </p:nvSpPr>
        <p:spPr bwMode="auto">
          <a:xfrm>
            <a:off x="755650" y="4149725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/>
              <a:t>field</a:t>
            </a:r>
          </a:p>
        </p:txBody>
      </p:sp>
      <p:sp>
        <p:nvSpPr>
          <p:cNvPr id="18451" name="Text Box 24"/>
          <p:cNvSpPr txBox="1">
            <a:spLocks noChangeArrowheads="1"/>
          </p:cNvSpPr>
          <p:nvPr/>
        </p:nvSpPr>
        <p:spPr bwMode="auto">
          <a:xfrm>
            <a:off x="611188" y="4868863"/>
            <a:ext cx="1871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 dirty="0"/>
              <a:t>旷</a:t>
            </a:r>
            <a:r>
              <a:rPr lang="zh-CN" altLang="en-US" sz="3600" dirty="0" smtClean="0"/>
              <a:t>野 </a:t>
            </a:r>
            <a:endParaRPr lang="zh-CN" altLang="en-US" sz="3600" dirty="0"/>
          </a:p>
        </p:txBody>
      </p:sp>
      <p:sp>
        <p:nvSpPr>
          <p:cNvPr id="18452" name="Text Box 25"/>
          <p:cNvSpPr txBox="1">
            <a:spLocks noChangeArrowheads="1"/>
          </p:cNvSpPr>
          <p:nvPr/>
        </p:nvSpPr>
        <p:spPr bwMode="auto">
          <a:xfrm>
            <a:off x="3779838" y="4076700"/>
            <a:ext cx="19446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/>
              <a:t>puppy</a:t>
            </a:r>
          </a:p>
        </p:txBody>
      </p:sp>
      <p:sp>
        <p:nvSpPr>
          <p:cNvPr id="18453" name="Text Box 27"/>
          <p:cNvSpPr txBox="1">
            <a:spLocks noChangeArrowheads="1"/>
          </p:cNvSpPr>
          <p:nvPr/>
        </p:nvSpPr>
        <p:spPr bwMode="auto">
          <a:xfrm>
            <a:off x="3851275" y="4797425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/>
              <a:t>小狗</a:t>
            </a:r>
          </a:p>
        </p:txBody>
      </p:sp>
      <p:sp>
        <p:nvSpPr>
          <p:cNvPr id="18454" name="Text Box 28"/>
          <p:cNvSpPr txBox="1">
            <a:spLocks noChangeArrowheads="1"/>
          </p:cNvSpPr>
          <p:nvPr/>
        </p:nvSpPr>
        <p:spPr bwMode="auto">
          <a:xfrm>
            <a:off x="6516688" y="4221163"/>
            <a:ext cx="1584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/>
              <a:t>luckily</a:t>
            </a:r>
          </a:p>
        </p:txBody>
      </p:sp>
      <p:sp>
        <p:nvSpPr>
          <p:cNvPr id="18455" name="Text Box 30"/>
          <p:cNvSpPr txBox="1">
            <a:spLocks noChangeArrowheads="1"/>
          </p:cNvSpPr>
          <p:nvPr/>
        </p:nvSpPr>
        <p:spPr bwMode="auto">
          <a:xfrm>
            <a:off x="7164388" y="4941888"/>
            <a:ext cx="4587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en-US" sz="1800"/>
          </a:p>
        </p:txBody>
      </p:sp>
      <p:sp>
        <p:nvSpPr>
          <p:cNvPr id="18456" name="Text Box 31"/>
          <p:cNvSpPr txBox="1">
            <a:spLocks noChangeArrowheads="1"/>
          </p:cNvSpPr>
          <p:nvPr/>
        </p:nvSpPr>
        <p:spPr bwMode="auto">
          <a:xfrm>
            <a:off x="6516688" y="4941888"/>
            <a:ext cx="2232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/>
              <a:t>幸运地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6" grpId="0" autoUpdateAnimBg="0"/>
      <p:bldP spid="18437" grpId="0" autoUpdateAnimBg="0"/>
      <p:bldP spid="18438" grpId="0" autoUpdateAnimBg="0"/>
      <p:bldP spid="18439" grpId="0" autoUpdateAnimBg="0"/>
      <p:bldP spid="18441" grpId="0" autoUpdateAnimBg="0"/>
      <p:bldP spid="18443" grpId="0" autoUpdateAnimBg="0"/>
      <p:bldP spid="18444" grpId="0" autoUpdateAnimBg="0"/>
      <p:bldP spid="18446" grpId="0" autoUpdateAnimBg="0"/>
      <p:bldP spid="18447" grpId="0" autoUpdateAnimBg="0"/>
      <p:bldP spid="18448" grpId="0" autoUpdateAnimBg="0"/>
      <p:bldP spid="18450" grpId="0" autoUpdateAnimBg="0"/>
      <p:bldP spid="18451" grpId="0" autoUpdateAnimBg="0"/>
      <p:bldP spid="18452" grpId="0" autoUpdateAnimBg="0"/>
      <p:bldP spid="18453" grpId="0" autoUpdateAnimBg="0"/>
      <p:bldP spid="1845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1214438" y="1071563"/>
            <a:ext cx="6165874" cy="2643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Thanks</a:t>
            </a:r>
            <a:endParaRPr lang="zh-CN" altLang="en-US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8998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4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81000" y="457200"/>
            <a:ext cx="3733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eaLnBrk="1" hangingPunct="1"/>
            <a:r>
              <a:rPr lang="en-US" altLang="zh-CN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Lead-in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-1" y="3571875"/>
            <a:ext cx="9144001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600" dirty="0">
                <a:solidFill>
                  <a:srgbClr val="0000FF"/>
                </a:solidFill>
              </a:rPr>
              <a:t>Summer holiday is coming. </a:t>
            </a:r>
          </a:p>
          <a:p>
            <a:pPr eaLnBrk="1" hangingPunct="1">
              <a:buFontTx/>
              <a:buNone/>
            </a:pPr>
            <a:r>
              <a:rPr lang="en-US" altLang="zh-CN" sz="3600" dirty="0">
                <a:solidFill>
                  <a:srgbClr val="0000FF"/>
                </a:solidFill>
              </a:rPr>
              <a:t>What are you going to do during summer</a:t>
            </a:r>
            <a:r>
              <a:rPr lang="zh-CN" altLang="en-US" sz="3600" dirty="0">
                <a:solidFill>
                  <a:srgbClr val="0000FF"/>
                </a:solidFill>
              </a:rPr>
              <a:t>？</a:t>
            </a:r>
            <a:endParaRPr lang="en-US" altLang="zh-CN" sz="3600" dirty="0">
              <a:solidFill>
                <a:srgbClr val="0000FF"/>
              </a:solidFill>
            </a:endParaRP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0" y="1628775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4000" b="1" dirty="0">
                <a:solidFill>
                  <a:srgbClr val="7030A0"/>
                </a:solidFill>
              </a:rPr>
              <a:t>Think about follow question and talk about: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375" y="176213"/>
            <a:ext cx="8229600" cy="1143000"/>
          </a:xfrm>
        </p:spPr>
        <p:txBody>
          <a:bodyPr/>
          <a:lstStyle/>
          <a:p>
            <a:r>
              <a:rPr lang="zh-CN" altLang="zh-C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Volunteers Wanted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06375" y="1417638"/>
            <a:ext cx="8480425" cy="4525962"/>
          </a:xfrm>
        </p:spPr>
        <p:txBody>
          <a:bodyPr/>
          <a:lstStyle/>
          <a:p>
            <a:pPr algn="just">
              <a:buFontTx/>
              <a:buNone/>
            </a:pPr>
            <a:endParaRPr lang="zh-CN" altLang="zh-CN" sz="2800" smtClean="0">
              <a:latin typeface="Times New Roman" panose="02020603050405020304" pitchFamily="18" charset="0"/>
            </a:endParaRPr>
          </a:p>
          <a:p>
            <a:pPr algn="just"/>
            <a:endParaRPr lang="zh-CN" altLang="zh-CN" sz="2800" smtClean="0">
              <a:latin typeface="Times New Roman" panose="02020603050405020304" pitchFamily="18" charset="0"/>
            </a:endParaRPr>
          </a:p>
        </p:txBody>
      </p:sp>
      <p:sp>
        <p:nvSpPr>
          <p:cNvPr id="5124" name="圆角矩形 4"/>
          <p:cNvSpPr>
            <a:spLocks noChangeArrowheads="1"/>
          </p:cNvSpPr>
          <p:nvPr/>
        </p:nvSpPr>
        <p:spPr bwMode="auto">
          <a:xfrm>
            <a:off x="457200" y="1319213"/>
            <a:ext cx="8377238" cy="5229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</a:ln>
        </p:spPr>
        <p:txBody>
          <a:bodyPr/>
          <a:lstStyle/>
          <a:p>
            <a:pPr algn="just"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ARG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Gungsuh" pitchFamily="18" charset="-127"/>
              </a:rPr>
              <a:t>(Animal Rights Group):</a:t>
            </a:r>
          </a:p>
          <a:p>
            <a:pPr algn="just">
              <a:buFontTx/>
              <a:buNone/>
            </a:pP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Gungsuh" pitchFamily="18" charset="-127"/>
            </a:endParaRPr>
          </a:p>
          <a:p>
            <a:pPr algn="just"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      </a:t>
            </a:r>
            <a:r>
              <a:rPr lang="zh-CN" altLang="en-US" sz="2400" dirty="0">
                <a:latin typeface="Times New Roman" panose="02020603050405020304" pitchFamily="18" charset="0"/>
              </a:rPr>
              <a:t>Do you like animals?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</a:t>
            </a:r>
            <a:r>
              <a:rPr lang="zh-CN" altLang="en-US" sz="2400" dirty="0">
                <a:latin typeface="Times New Roman" panose="02020603050405020304" pitchFamily="18" charset="0"/>
              </a:rPr>
              <a:t>    Do you want to have a special summer holiday?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       </a:t>
            </a:r>
            <a:r>
              <a:rPr lang="zh-CN" altLang="en-US" sz="2400" dirty="0">
                <a:latin typeface="Times New Roman" panose="02020603050405020304" pitchFamily="18" charset="0"/>
              </a:rPr>
              <a:t>We need many volunteers to take </a:t>
            </a:r>
            <a:r>
              <a:rPr lang="en-US" altLang="zh-CN" sz="2400" dirty="0">
                <a:latin typeface="Times New Roman" panose="02020603050405020304" pitchFamily="18" charset="0"/>
              </a:rPr>
              <a:t>care of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homeless pets</a:t>
            </a:r>
            <a:r>
              <a:rPr lang="en-US" altLang="zh-CN" sz="2400" dirty="0">
                <a:latin typeface="Times New Roman" panose="02020603050405020304" pitchFamily="18" charset="0"/>
              </a:rPr>
              <a:t>. 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zh-CN" altLang="en-US" sz="2400" dirty="0">
                <a:latin typeface="Times New Roman" panose="02020603050405020304" pitchFamily="18" charset="0"/>
              </a:rPr>
              <a:t>       </a:t>
            </a:r>
            <a:r>
              <a:rPr lang="en-US" altLang="zh-CN" sz="2400" dirty="0">
                <a:latin typeface="Times New Roman" panose="02020603050405020304" pitchFamily="18" charset="0"/>
              </a:rPr>
              <a:t>The cute pets are excepting your coming!</a:t>
            </a:r>
            <a:endParaRPr lang="zh-CN" altLang="en-US" sz="2400" dirty="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       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Tel: 555-6756.</a:t>
            </a:r>
          </a:p>
          <a:p>
            <a:pPr algn="just"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 Address: Zhonghua street 520.</a:t>
            </a:r>
          </a:p>
          <a:p>
            <a:pPr algn="just">
              <a:buFontTx/>
              <a:buNone/>
            </a:pPr>
            <a:endParaRPr lang="zh-CN" altLang="en-US" sz="2800" dirty="0">
              <a:latin typeface="Times New Roman" panose="02020603050405020304" pitchFamily="18" charset="0"/>
            </a:endParaRPr>
          </a:p>
        </p:txBody>
      </p:sp>
      <p:pic>
        <p:nvPicPr>
          <p:cNvPr id="5125" name="Picture 6" descr="C:\Users\thinkpad\Desktop\1d1cd22a127fcb720db5dcbd14a612d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35613" y="4297363"/>
            <a:ext cx="3005137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utoUpdateAnimBg="0"/>
      <p:bldP spid="5124" grpId="0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878144" y="1957393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2214563" y="642938"/>
            <a:ext cx="4876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6600" dirty="0">
                <a:solidFill>
                  <a:srgbClr val="FF3300"/>
                </a:solidFill>
              </a:rPr>
              <a:t> Phases  </a:t>
            </a:r>
            <a:endParaRPr lang="en-US" altLang="zh-CN" sz="6600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5123" name="内容占位符 4"/>
          <p:cNvSpPr>
            <a:spLocks noGrp="1"/>
          </p:cNvSpPr>
          <p:nvPr>
            <p:ph idx="4294967295"/>
          </p:nvPr>
        </p:nvSpPr>
        <p:spPr>
          <a:xfrm>
            <a:off x="928688" y="1785938"/>
            <a:ext cx="7500937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）照顾、照料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</a:t>
            </a:r>
            <a:r>
              <a:rPr lang="zh-CN" altLang="en-US" dirty="0" smtClean="0"/>
              <a:t>搬走，移开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）不管</a:t>
            </a:r>
            <a:r>
              <a:rPr lang="en-US" altLang="zh-CN" dirty="0" smtClean="0"/>
              <a:t>…, </a:t>
            </a:r>
            <a:r>
              <a:rPr lang="zh-CN" altLang="en-US" dirty="0" smtClean="0"/>
              <a:t>撇下</a:t>
            </a:r>
            <a:r>
              <a:rPr lang="en-US" altLang="zh-CN" dirty="0" smtClean="0"/>
              <a:t>….</a:t>
            </a:r>
            <a:r>
              <a:rPr lang="zh-CN" altLang="en-US" dirty="0" smtClean="0"/>
              <a:t>一个人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</a:t>
            </a:r>
            <a:r>
              <a:rPr lang="zh-CN" altLang="en-US" dirty="0" smtClean="0"/>
              <a:t>带狗散步，遛狗</a:t>
            </a:r>
          </a:p>
          <a:p>
            <a:pPr eaLnBrk="1" hangingPunct="1">
              <a:buFontTx/>
              <a:buNone/>
            </a:pPr>
            <a:r>
              <a:rPr lang="en-US" altLang="zh-CN" dirty="0" smtClean="0"/>
              <a:t>5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</a:t>
            </a:r>
            <a:r>
              <a:rPr lang="zh-CN" altLang="en-US" dirty="0" smtClean="0"/>
              <a:t>免费</a:t>
            </a:r>
          </a:p>
          <a:p>
            <a:pPr>
              <a:buFontTx/>
              <a:buNone/>
            </a:pPr>
            <a:r>
              <a:rPr lang="en-US" altLang="zh-CN" dirty="0" smtClean="0"/>
              <a:t>6</a:t>
            </a:r>
            <a:r>
              <a:rPr lang="zh-CN" altLang="en-US" dirty="0" smtClean="0"/>
              <a:t>） 一周四次</a:t>
            </a:r>
            <a:endParaRPr lang="en-US" altLang="zh-CN" dirty="0" smtClean="0"/>
          </a:p>
          <a:p>
            <a:pPr>
              <a:buFontTx/>
              <a:buNone/>
            </a:pPr>
            <a:r>
              <a:rPr lang="en-US" altLang="zh-CN" dirty="0" smtClean="0"/>
              <a:t>7</a:t>
            </a:r>
            <a:r>
              <a:rPr lang="zh-CN" altLang="en-US" dirty="0" smtClean="0"/>
              <a:t>） 对某人友好</a:t>
            </a: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4071938" y="1785938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200" b="1" dirty="0">
                <a:solidFill>
                  <a:srgbClr val="0033CC"/>
                </a:solidFill>
              </a:rPr>
              <a:t>take care of</a:t>
            </a:r>
            <a:endParaRPr lang="zh-CN" altLang="en-US" sz="3200" b="1" dirty="0">
              <a:solidFill>
                <a:srgbClr val="0033CC"/>
              </a:solidFill>
            </a:endParaRP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4051300" y="2357438"/>
            <a:ext cx="2371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200" b="1">
                <a:solidFill>
                  <a:srgbClr val="0033CC"/>
                </a:solidFill>
              </a:rPr>
              <a:t>move away</a:t>
            </a:r>
            <a:endParaRPr lang="zh-CN" altLang="en-US" sz="3200" b="1">
              <a:solidFill>
                <a:srgbClr val="0033CC"/>
              </a:solidFill>
            </a:endParaRP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5949950" y="2916238"/>
            <a:ext cx="2801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200" b="1">
                <a:solidFill>
                  <a:srgbClr val="0033CC"/>
                </a:solidFill>
              </a:rPr>
              <a:t>leave …alone</a:t>
            </a:r>
            <a:endParaRPr lang="zh-CN" altLang="en-US" sz="3200" b="1">
              <a:solidFill>
                <a:srgbClr val="0033CC"/>
              </a:solidFill>
            </a:endParaRPr>
          </a:p>
        </p:txBody>
      </p:sp>
      <p:sp>
        <p:nvSpPr>
          <p:cNvPr id="5128" name="TextBox 8"/>
          <p:cNvSpPr txBox="1">
            <a:spLocks noChangeArrowheads="1"/>
          </p:cNvSpPr>
          <p:nvPr/>
        </p:nvSpPr>
        <p:spPr bwMode="auto">
          <a:xfrm>
            <a:off x="4740275" y="3500438"/>
            <a:ext cx="2663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200" b="1">
                <a:solidFill>
                  <a:srgbClr val="0033CC"/>
                </a:solidFill>
              </a:rPr>
              <a:t>walk the dog</a:t>
            </a:r>
            <a:endParaRPr lang="zh-CN" altLang="en-US" sz="3200" b="1">
              <a:solidFill>
                <a:srgbClr val="0033CC"/>
              </a:solidFill>
            </a:endParaRPr>
          </a:p>
        </p:txBody>
      </p:sp>
      <p:sp>
        <p:nvSpPr>
          <p:cNvPr id="5129" name="TextBox 9"/>
          <p:cNvSpPr txBox="1">
            <a:spLocks noChangeArrowheads="1"/>
          </p:cNvSpPr>
          <p:nvPr/>
        </p:nvSpPr>
        <p:spPr bwMode="auto">
          <a:xfrm>
            <a:off x="2814638" y="4130675"/>
            <a:ext cx="1597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200" b="1">
                <a:solidFill>
                  <a:srgbClr val="0033CC"/>
                </a:solidFill>
              </a:rPr>
              <a:t>for free</a:t>
            </a:r>
            <a:endParaRPr lang="zh-CN" altLang="en-US" sz="3200" b="1">
              <a:solidFill>
                <a:srgbClr val="0033CC"/>
              </a:solidFill>
            </a:endParaRPr>
          </a:p>
        </p:txBody>
      </p:sp>
      <p:sp>
        <p:nvSpPr>
          <p:cNvPr id="5130" name="TextBox 10"/>
          <p:cNvSpPr txBox="1">
            <a:spLocks noChangeArrowheads="1"/>
          </p:cNvSpPr>
          <p:nvPr/>
        </p:nvSpPr>
        <p:spPr bwMode="auto">
          <a:xfrm>
            <a:off x="3613150" y="4714875"/>
            <a:ext cx="3736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200" b="1">
                <a:solidFill>
                  <a:srgbClr val="0033CC"/>
                </a:solidFill>
              </a:rPr>
              <a:t>four times a week</a:t>
            </a:r>
            <a:endParaRPr lang="zh-CN" altLang="en-US" sz="3200" b="1">
              <a:solidFill>
                <a:srgbClr val="0033CC"/>
              </a:solidFill>
            </a:endParaRPr>
          </a:p>
        </p:txBody>
      </p:sp>
      <p:sp>
        <p:nvSpPr>
          <p:cNvPr id="5131" name="TextBox 11"/>
          <p:cNvSpPr txBox="1">
            <a:spLocks noChangeArrowheads="1"/>
          </p:cNvSpPr>
          <p:nvPr/>
        </p:nvSpPr>
        <p:spPr bwMode="auto">
          <a:xfrm>
            <a:off x="3857625" y="5316538"/>
            <a:ext cx="2687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200" b="1">
                <a:solidFill>
                  <a:srgbClr val="0033CC"/>
                </a:solidFill>
              </a:rPr>
              <a:t>be nice to sb</a:t>
            </a:r>
            <a:endParaRPr lang="zh-CN" altLang="en-US" sz="3200" b="1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内容占位符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1.ARG</a:t>
            </a:r>
            <a:r>
              <a:rPr lang="zh-CN" altLang="en-US" dirty="0" smtClean="0"/>
              <a:t>帮助无家可归的宠物。</a:t>
            </a:r>
          </a:p>
          <a:p>
            <a:pPr>
              <a:buFontTx/>
              <a:buNone/>
            </a:pPr>
            <a:r>
              <a:rPr lang="en-US" altLang="zh-CN" dirty="0" smtClean="0"/>
              <a:t>               </a:t>
            </a:r>
          </a:p>
          <a:p>
            <a:pPr>
              <a:buFontTx/>
              <a:buNone/>
            </a:pPr>
            <a:r>
              <a:rPr lang="en-US" altLang="zh-CN" dirty="0" smtClean="0"/>
              <a:t>2.</a:t>
            </a:r>
            <a:r>
              <a:rPr lang="zh-CN" altLang="en-US" dirty="0" smtClean="0"/>
              <a:t>有时候，人们搬走了，却不能带走他们的宠物。</a:t>
            </a:r>
          </a:p>
          <a:p>
            <a:pPr>
              <a:buFontTx/>
              <a:buNone/>
            </a:pPr>
            <a:r>
              <a:rPr lang="en-US" altLang="zh-CN" dirty="0" smtClean="0"/>
              <a:t>              </a:t>
            </a:r>
          </a:p>
          <a:p>
            <a:endParaRPr lang="en-US" altLang="zh-CN" dirty="0" smtClean="0"/>
          </a:p>
          <a:p>
            <a:pPr>
              <a:buFontTx/>
              <a:buNone/>
            </a:pPr>
            <a:r>
              <a:rPr lang="en-US" altLang="zh-CN" dirty="0" smtClean="0"/>
              <a:t>3.</a:t>
            </a:r>
            <a:r>
              <a:rPr lang="zh-CN" altLang="en-US" dirty="0" smtClean="0"/>
              <a:t>他的家人把它单独留在了田野上。</a:t>
            </a:r>
          </a:p>
          <a:p>
            <a:endParaRPr lang="zh-CN" altLang="en-US" dirty="0" smtClean="0"/>
          </a:p>
        </p:txBody>
      </p:sp>
      <p:sp>
        <p:nvSpPr>
          <p:cNvPr id="6148" name="矩形 4"/>
          <p:cNvSpPr>
            <a:spLocks noChangeArrowheads="1"/>
          </p:cNvSpPr>
          <p:nvPr/>
        </p:nvSpPr>
        <p:spPr bwMode="auto">
          <a:xfrm>
            <a:off x="357188" y="2071688"/>
            <a:ext cx="8215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b="1" dirty="0">
                <a:solidFill>
                  <a:srgbClr val="0033CC"/>
                </a:solidFill>
              </a:rPr>
              <a:t>ARG takes care of pets without a home.</a:t>
            </a:r>
            <a:endParaRPr lang="zh-CN" altLang="en-US" sz="3200" b="1" dirty="0">
              <a:solidFill>
                <a:srgbClr val="0033CC"/>
              </a:solidFill>
            </a:endParaRPr>
          </a:p>
        </p:txBody>
      </p:sp>
      <p:sp>
        <p:nvSpPr>
          <p:cNvPr id="6149" name="矩形 5"/>
          <p:cNvSpPr>
            <a:spLocks noChangeArrowheads="1"/>
          </p:cNvSpPr>
          <p:nvPr/>
        </p:nvSpPr>
        <p:spPr bwMode="auto">
          <a:xfrm>
            <a:off x="382588" y="3357563"/>
            <a:ext cx="82153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b="1" dirty="0">
                <a:solidFill>
                  <a:srgbClr val="0033CC"/>
                </a:solidFill>
              </a:rPr>
              <a:t>Sometimes, people move away and they can’t take their pets with them.</a:t>
            </a:r>
            <a:endParaRPr lang="zh-CN" altLang="en-US" sz="3200" b="1" dirty="0">
              <a:solidFill>
                <a:srgbClr val="0033CC"/>
              </a:solidFill>
            </a:endParaRPr>
          </a:p>
        </p:txBody>
      </p:sp>
      <p:sp>
        <p:nvSpPr>
          <p:cNvPr id="6150" name="矩形 6"/>
          <p:cNvSpPr>
            <a:spLocks noChangeArrowheads="1"/>
          </p:cNvSpPr>
          <p:nvPr/>
        </p:nvSpPr>
        <p:spPr bwMode="auto">
          <a:xfrm>
            <a:off x="382588" y="5249863"/>
            <a:ext cx="8215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b="1" dirty="0">
                <a:solidFill>
                  <a:srgbClr val="0033CC"/>
                </a:solidFill>
              </a:rPr>
              <a:t>His family left him alone in a field.</a:t>
            </a:r>
            <a:endParaRPr lang="zh-CN" altLang="en-US" sz="3200" b="1" dirty="0">
              <a:solidFill>
                <a:srgbClr val="0033CC"/>
              </a:solidFill>
            </a:endParaRPr>
          </a:p>
        </p:txBody>
      </p:sp>
      <p:sp>
        <p:nvSpPr>
          <p:cNvPr id="2" name="标题 1"/>
          <p:cNvSpPr txBox="1">
            <a:spLocks noChangeArrowheads="1"/>
          </p:cNvSpPr>
          <p:nvPr/>
        </p:nvSpPr>
        <p:spPr bwMode="auto">
          <a:xfrm>
            <a:off x="500063" y="500063"/>
            <a:ext cx="77676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7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CN" sz="5400" b="1" dirty="0">
                <a:solidFill>
                  <a:srgbClr val="FF0000"/>
                </a:solidFill>
              </a:rPr>
              <a:t>Show the preview.</a:t>
            </a:r>
            <a:endParaRPr lang="zh-CN" altLang="en-US" sz="5400" b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15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内容占位符 2"/>
          <p:cNvSpPr>
            <a:spLocks noGrp="1"/>
          </p:cNvSpPr>
          <p:nvPr>
            <p:ph idx="4294967295"/>
          </p:nvPr>
        </p:nvSpPr>
        <p:spPr>
          <a:xfrm>
            <a:off x="0" y="500063"/>
            <a:ext cx="9144000" cy="60007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4.Other times, people are too old or sick and they can’t take care of their pets.</a:t>
            </a:r>
          </a:p>
          <a:p>
            <a:pPr>
              <a:buFontTx/>
              <a:buNone/>
            </a:pPr>
            <a:r>
              <a:rPr lang="en-US" altLang="zh-CN" b="1" dirty="0" smtClean="0">
                <a:solidFill>
                  <a:srgbClr val="0000CC"/>
                </a:solidFill>
              </a:rPr>
              <a:t>   </a:t>
            </a:r>
            <a:r>
              <a:rPr lang="zh-CN" altLang="en-US" b="1" dirty="0" smtClean="0">
                <a:solidFill>
                  <a:srgbClr val="0000CC"/>
                </a:solidFill>
              </a:rPr>
              <a:t>有时，人们年龄太大或有病，</a:t>
            </a:r>
            <a:r>
              <a:rPr lang="en-US" altLang="zh-CN" b="1" dirty="0" smtClean="0">
                <a:solidFill>
                  <a:srgbClr val="0000CC"/>
                </a:solidFill>
              </a:rPr>
              <a:t> </a:t>
            </a:r>
            <a:r>
              <a:rPr lang="zh-CN" altLang="en-US" b="1" dirty="0" smtClean="0">
                <a:solidFill>
                  <a:srgbClr val="0000CC"/>
                </a:solidFill>
              </a:rPr>
              <a:t>他们不能照顾他们的宠物。</a:t>
            </a:r>
            <a:endParaRPr lang="en-US" altLang="zh-CN" b="1" dirty="0" smtClean="0">
              <a:solidFill>
                <a:srgbClr val="0000CC"/>
              </a:solidFill>
            </a:endParaRPr>
          </a:p>
          <a:p>
            <a:pPr>
              <a:buFontTx/>
              <a:buNone/>
            </a:pPr>
            <a:r>
              <a:rPr lang="en-US" altLang="zh-CN" dirty="0" smtClean="0"/>
              <a:t>5.Or sometimes, people are not nice to their pets. </a:t>
            </a:r>
          </a:p>
          <a:p>
            <a:pPr>
              <a:buFontTx/>
              <a:buNone/>
            </a:pPr>
            <a:r>
              <a:rPr lang="en-US" altLang="zh-CN" dirty="0" smtClean="0"/>
              <a:t>   </a:t>
            </a:r>
            <a:r>
              <a:rPr lang="zh-CN" altLang="en-US" b="1" dirty="0" smtClean="0">
                <a:solidFill>
                  <a:srgbClr val="0000CC"/>
                </a:solidFill>
              </a:rPr>
              <a:t>或者有时候，人们对他们的宠物不好。</a:t>
            </a:r>
            <a:endParaRPr lang="en-US" altLang="zh-CN" b="1" dirty="0" smtClean="0">
              <a:solidFill>
                <a:srgbClr val="0000CC"/>
              </a:solidFill>
            </a:endParaRPr>
          </a:p>
          <a:p>
            <a:pPr>
              <a:buFontTx/>
              <a:buNone/>
            </a:pPr>
            <a:r>
              <a:rPr lang="en-US" altLang="zh-CN" dirty="0" smtClean="0"/>
              <a:t>6.See this puppy? </a:t>
            </a:r>
          </a:p>
          <a:p>
            <a:pPr>
              <a:buFontTx/>
              <a:buNone/>
            </a:pPr>
            <a:r>
              <a:rPr lang="en-US" altLang="zh-CN" b="1" dirty="0" smtClean="0">
                <a:solidFill>
                  <a:srgbClr val="0000CC"/>
                </a:solidFill>
              </a:rPr>
              <a:t>   </a:t>
            </a:r>
            <a:r>
              <a:rPr lang="zh-CN" altLang="en-US" b="1" dirty="0" smtClean="0">
                <a:solidFill>
                  <a:srgbClr val="0000CC"/>
                </a:solidFill>
              </a:rPr>
              <a:t>看见这只小狗了吗？</a:t>
            </a:r>
            <a:r>
              <a:rPr lang="en-US" altLang="zh-CN" b="1" dirty="0" smtClean="0">
                <a:solidFill>
                  <a:srgbClr val="0000CC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zh-CN" dirty="0" smtClean="0"/>
              <a:t>7.His name is Rocket.</a:t>
            </a:r>
          </a:p>
          <a:p>
            <a:pPr>
              <a:buFontTx/>
              <a:buNone/>
            </a:pPr>
            <a:r>
              <a:rPr lang="en-US" altLang="zh-CN" dirty="0" smtClean="0"/>
              <a:t>   </a:t>
            </a:r>
            <a:r>
              <a:rPr lang="zh-CN" altLang="en-US" b="1" dirty="0" smtClean="0">
                <a:solidFill>
                  <a:srgbClr val="0000CC"/>
                </a:solidFill>
              </a:rPr>
              <a:t>他的名字叫</a:t>
            </a:r>
            <a:r>
              <a:rPr lang="en-US" altLang="zh-CN" b="1" dirty="0" smtClean="0">
                <a:solidFill>
                  <a:srgbClr val="0000CC"/>
                </a:solidFill>
              </a:rPr>
              <a:t>“</a:t>
            </a:r>
            <a:r>
              <a:rPr lang="zh-CN" altLang="en-US" b="1" dirty="0" smtClean="0">
                <a:solidFill>
                  <a:srgbClr val="0000CC"/>
                </a:solidFill>
              </a:rPr>
              <a:t>火箭</a:t>
            </a:r>
            <a:r>
              <a:rPr lang="en-US" altLang="zh-CN" b="1" dirty="0" smtClean="0">
                <a:solidFill>
                  <a:srgbClr val="0000CC"/>
                </a:solidFill>
              </a:rPr>
              <a:t>”</a:t>
            </a:r>
            <a:r>
              <a:rPr lang="zh-CN" altLang="en-US" b="1" dirty="0" smtClean="0">
                <a:solidFill>
                  <a:srgbClr val="0000CC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 idx="4294967295"/>
          </p:nvPr>
        </p:nvSpPr>
        <p:spPr>
          <a:xfrm>
            <a:off x="428625" y="0"/>
            <a:ext cx="8229600" cy="1714500"/>
          </a:xfrm>
        </p:spPr>
        <p:txBody>
          <a:bodyPr/>
          <a:lstStyle/>
          <a:p>
            <a:r>
              <a:rPr lang="en-US" altLang="zh-CN" smtClean="0">
                <a:solidFill>
                  <a:schemeClr val="tx1"/>
                </a:solidFill>
              </a:rPr>
              <a:t>Read the lesson and answer the questions. </a:t>
            </a:r>
            <a:endParaRPr lang="zh-CN" altLang="en-US" smtClean="0"/>
          </a:p>
        </p:txBody>
      </p:sp>
      <p:sp>
        <p:nvSpPr>
          <p:cNvPr id="8195" name="内容占位符 2"/>
          <p:cNvSpPr>
            <a:spLocks noGrp="1"/>
          </p:cNvSpPr>
          <p:nvPr>
            <p:ph idx="4294967295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zh-CN" dirty="0" smtClean="0"/>
              <a:t>1. What do the letters “ARG” stand for? </a:t>
            </a:r>
          </a:p>
          <a:p>
            <a:pPr marL="0" indent="0">
              <a:buFontTx/>
              <a:buNone/>
              <a:defRPr/>
            </a:pPr>
            <a:r>
              <a:rPr lang="en-US" altLang="zh-CN" dirty="0" smtClean="0"/>
              <a:t>    </a:t>
            </a:r>
            <a:r>
              <a:rPr lang="en-US" altLang="zh-CN" dirty="0" smtClean="0">
                <a:solidFill>
                  <a:srgbClr val="FF0000"/>
                </a:solidFill>
              </a:rPr>
              <a:t>They stand for “Animal Rights Group”.</a:t>
            </a:r>
            <a:endParaRPr lang="en-US" altLang="zh-CN" dirty="0" smtClean="0"/>
          </a:p>
          <a:p>
            <a:pPr marL="0" indent="0">
              <a:buFontTx/>
              <a:buNone/>
              <a:defRPr/>
            </a:pPr>
            <a:r>
              <a:rPr lang="en-US" altLang="zh-CN" dirty="0" smtClean="0"/>
              <a:t>2. What does ARG do for pets without a home?</a:t>
            </a:r>
          </a:p>
          <a:p>
            <a:pPr>
              <a:buFontTx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</a:rPr>
              <a:t>    It takes care of them. </a:t>
            </a:r>
          </a:p>
          <a:p>
            <a:pPr>
              <a:buFontTx/>
              <a:buNone/>
              <a:defRPr/>
            </a:pPr>
            <a:r>
              <a:rPr lang="en-US" altLang="zh-CN" dirty="0" smtClean="0"/>
              <a:t>3. What happened to Rocket? </a:t>
            </a:r>
          </a:p>
          <a:p>
            <a:pPr>
              <a:buFontTx/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</a:rPr>
              <a:t>    His family left him alone in a field.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28750"/>
            <a:ext cx="9144000" cy="4568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33CC"/>
                </a:solidFill>
              </a:rPr>
              <a:t>1. </a:t>
            </a:r>
            <a:r>
              <a:rPr lang="zh-CN" altLang="en-US" b="1" dirty="0" smtClean="0">
                <a:solidFill>
                  <a:srgbClr val="0033CC"/>
                </a:solidFill>
              </a:rPr>
              <a:t>动物权益组织照料没有家的宠物。</a:t>
            </a:r>
            <a:endParaRPr lang="en-US" altLang="zh-CN" b="1" dirty="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endParaRPr lang="en-US" altLang="zh-CN" dirty="0" smtClean="0"/>
          </a:p>
          <a:p>
            <a:pPr eaLnBrk="1" hangingPunct="1">
              <a:buFontTx/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探究</a:t>
            </a:r>
            <a:r>
              <a:rPr lang="en-US" altLang="zh-CN" dirty="0" smtClean="0"/>
              <a:t>】</a:t>
            </a:r>
            <a:r>
              <a:rPr lang="en-US" altLang="zh-CN" b="1" dirty="0" smtClean="0">
                <a:solidFill>
                  <a:srgbClr val="0033CC"/>
                </a:solidFill>
              </a:rPr>
              <a:t>1).</a:t>
            </a:r>
            <a:r>
              <a:rPr lang="zh-CN" altLang="en-US" b="1" dirty="0" smtClean="0">
                <a:solidFill>
                  <a:srgbClr val="0033CC"/>
                </a:solidFill>
              </a:rPr>
              <a:t>照顾、保管、保护：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33CC"/>
                </a:solidFill>
              </a:rPr>
              <a:t>               2).</a:t>
            </a:r>
            <a:r>
              <a:rPr lang="zh-CN" altLang="en-US" b="1" dirty="0" smtClean="0">
                <a:solidFill>
                  <a:srgbClr val="0033CC"/>
                </a:solidFill>
              </a:rPr>
              <a:t>同义词组：</a:t>
            </a:r>
            <a:endParaRPr lang="en-US" altLang="zh-CN" b="1" dirty="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33CC"/>
                </a:solidFill>
              </a:rPr>
              <a:t>               3).</a:t>
            </a:r>
            <a:r>
              <a:rPr lang="zh-CN" altLang="en-US" b="1" dirty="0" smtClean="0">
                <a:solidFill>
                  <a:srgbClr val="0033CC"/>
                </a:solidFill>
              </a:rPr>
              <a:t>两者的差别：</a:t>
            </a:r>
            <a:r>
              <a:rPr lang="en-US" altLang="zh-CN" dirty="0" smtClean="0"/>
              <a:t>                   </a:t>
            </a:r>
            <a:r>
              <a:rPr lang="zh-CN" altLang="en-US" dirty="0" smtClean="0"/>
              <a:t>有“保护、保管”的意思，</a:t>
            </a:r>
            <a:endParaRPr lang="en-US" altLang="zh-CN" b="1" dirty="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33CC"/>
                </a:solidFill>
              </a:rPr>
              <a:t>4).</a:t>
            </a:r>
            <a:r>
              <a:rPr lang="zh-CN" altLang="en-US" b="1" dirty="0" smtClean="0">
                <a:solidFill>
                  <a:srgbClr val="800080"/>
                </a:solidFill>
              </a:rPr>
              <a:t>好好照顾</a:t>
            </a:r>
            <a:r>
              <a:rPr lang="en-US" altLang="zh-CN" b="1" dirty="0" smtClean="0">
                <a:solidFill>
                  <a:srgbClr val="800080"/>
                </a:solidFill>
              </a:rPr>
              <a:t>:</a:t>
            </a:r>
            <a:endParaRPr lang="zh-CN" altLang="en-US" b="1" dirty="0" smtClean="0">
              <a:solidFill>
                <a:srgbClr val="80008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b="1" dirty="0" err="1" smtClean="0">
                <a:solidFill>
                  <a:srgbClr val="0033CC"/>
                </a:solidFill>
              </a:rPr>
              <a:t>Eg</a:t>
            </a:r>
            <a:r>
              <a:rPr lang="zh-CN" altLang="en-US" b="1" dirty="0" smtClean="0">
                <a:solidFill>
                  <a:srgbClr val="0033CC"/>
                </a:solidFill>
              </a:rPr>
              <a:t>：这个男孩很小，不能照顾自己。</a:t>
            </a:r>
            <a:endParaRPr lang="en-US" altLang="zh-CN" b="1" dirty="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endParaRPr lang="zh-CN" altLang="en-US" sz="3600" dirty="0" smtClean="0"/>
          </a:p>
        </p:txBody>
      </p:sp>
      <p:sp>
        <p:nvSpPr>
          <p:cNvPr id="9219" name="矩形 6"/>
          <p:cNvSpPr>
            <a:spLocks noChangeArrowheads="1"/>
          </p:cNvSpPr>
          <p:nvPr/>
        </p:nvSpPr>
        <p:spPr bwMode="auto">
          <a:xfrm>
            <a:off x="214313" y="1928813"/>
            <a:ext cx="8143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b="1" dirty="0">
                <a:solidFill>
                  <a:srgbClr val="800080"/>
                </a:solidFill>
              </a:rPr>
              <a:t>ARG takes care of pets without a home</a:t>
            </a:r>
            <a:endParaRPr lang="zh-CN" altLang="en-US" sz="3200" b="1" dirty="0">
              <a:solidFill>
                <a:srgbClr val="800080"/>
              </a:solidFill>
            </a:endParaRPr>
          </a:p>
        </p:txBody>
      </p:sp>
      <p:pic>
        <p:nvPicPr>
          <p:cNvPr id="9220" name="WordArt 4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338" y="847725"/>
            <a:ext cx="2646362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矩形 8"/>
          <p:cNvSpPr>
            <a:spLocks noChangeArrowheads="1"/>
          </p:cNvSpPr>
          <p:nvPr/>
        </p:nvSpPr>
        <p:spPr bwMode="auto">
          <a:xfrm>
            <a:off x="5676900" y="2636838"/>
            <a:ext cx="257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b="1" dirty="0">
                <a:solidFill>
                  <a:srgbClr val="800080"/>
                </a:solidFill>
              </a:rPr>
              <a:t>take care of </a:t>
            </a:r>
            <a:endParaRPr lang="zh-CN" altLang="en-US" sz="3200" b="1" dirty="0">
              <a:solidFill>
                <a:srgbClr val="800080"/>
              </a:solidFill>
            </a:endParaRPr>
          </a:p>
        </p:txBody>
      </p:sp>
      <p:sp>
        <p:nvSpPr>
          <p:cNvPr id="9222" name="矩形 9"/>
          <p:cNvSpPr>
            <a:spLocks noChangeArrowheads="1"/>
          </p:cNvSpPr>
          <p:nvPr/>
        </p:nvSpPr>
        <p:spPr bwMode="auto">
          <a:xfrm>
            <a:off x="4140200" y="3216275"/>
            <a:ext cx="2141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b="1" dirty="0">
                <a:solidFill>
                  <a:srgbClr val="800080"/>
                </a:solidFill>
              </a:rPr>
              <a:t>look after </a:t>
            </a:r>
            <a:endParaRPr lang="zh-CN" altLang="en-US" sz="3200" dirty="0">
              <a:solidFill>
                <a:srgbClr val="800080"/>
              </a:solidFill>
            </a:endParaRPr>
          </a:p>
        </p:txBody>
      </p:sp>
      <p:sp>
        <p:nvSpPr>
          <p:cNvPr id="9223" name="矩形 10"/>
          <p:cNvSpPr>
            <a:spLocks noChangeArrowheads="1"/>
          </p:cNvSpPr>
          <p:nvPr/>
        </p:nvSpPr>
        <p:spPr bwMode="auto">
          <a:xfrm>
            <a:off x="4429125" y="3786188"/>
            <a:ext cx="2857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b="1" dirty="0">
                <a:solidFill>
                  <a:srgbClr val="800080"/>
                </a:solidFill>
              </a:rPr>
              <a:t>take care of </a:t>
            </a:r>
            <a:endParaRPr lang="zh-CN" altLang="en-US" sz="3200" b="1" dirty="0">
              <a:solidFill>
                <a:srgbClr val="800080"/>
              </a:solidFill>
            </a:endParaRPr>
          </a:p>
        </p:txBody>
      </p:sp>
      <p:sp>
        <p:nvSpPr>
          <p:cNvPr id="9224" name="矩形 11"/>
          <p:cNvSpPr>
            <a:spLocks noChangeArrowheads="1"/>
          </p:cNvSpPr>
          <p:nvPr/>
        </p:nvSpPr>
        <p:spPr bwMode="auto">
          <a:xfrm>
            <a:off x="3143250" y="4214813"/>
            <a:ext cx="342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b="1" dirty="0">
                <a:solidFill>
                  <a:srgbClr val="800080"/>
                </a:solidFill>
              </a:rPr>
              <a:t>look after</a:t>
            </a:r>
            <a:r>
              <a:rPr lang="zh-CN" altLang="en-US" sz="3200" dirty="0"/>
              <a:t>没有。</a:t>
            </a:r>
          </a:p>
        </p:txBody>
      </p:sp>
      <p:sp>
        <p:nvSpPr>
          <p:cNvPr id="9225" name="矩形 13"/>
          <p:cNvSpPr>
            <a:spLocks noChangeArrowheads="1"/>
          </p:cNvSpPr>
          <p:nvPr/>
        </p:nvSpPr>
        <p:spPr bwMode="auto">
          <a:xfrm>
            <a:off x="2344738" y="4837113"/>
            <a:ext cx="7143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b="1" dirty="0">
                <a:solidFill>
                  <a:srgbClr val="800080"/>
                </a:solidFill>
              </a:rPr>
              <a:t>take good care of/ look after…well</a:t>
            </a:r>
            <a:endParaRPr lang="zh-CN" altLang="en-US" sz="3200" b="1" dirty="0">
              <a:solidFill>
                <a:srgbClr val="800080"/>
              </a:solidFill>
            </a:endParaRPr>
          </a:p>
        </p:txBody>
      </p:sp>
      <p:sp>
        <p:nvSpPr>
          <p:cNvPr id="9226" name="矩形 14"/>
          <p:cNvSpPr>
            <a:spLocks noChangeArrowheads="1"/>
          </p:cNvSpPr>
          <p:nvPr/>
        </p:nvSpPr>
        <p:spPr bwMode="auto">
          <a:xfrm>
            <a:off x="0" y="5500688"/>
            <a:ext cx="9144000" cy="15700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b="1" dirty="0">
                <a:solidFill>
                  <a:srgbClr val="0033CC"/>
                </a:solidFill>
              </a:rPr>
              <a:t>The boy is very young. He can’t take care of himself =The boy is very young, he can’t  look</a:t>
            </a:r>
          </a:p>
          <a:p>
            <a:pPr>
              <a:buFontTx/>
              <a:buNone/>
            </a:pPr>
            <a:r>
              <a:rPr lang="en-US" altLang="zh-CN" sz="3200" b="1" dirty="0">
                <a:solidFill>
                  <a:srgbClr val="0033CC"/>
                </a:solidFill>
              </a:rPr>
              <a:t>after himself.</a:t>
            </a:r>
            <a:endParaRPr lang="zh-CN" altLang="en-US" sz="3200" b="1" dirty="0">
              <a:solidFill>
                <a:srgbClr val="800080"/>
              </a:solidFill>
            </a:endParaRPr>
          </a:p>
        </p:txBody>
      </p:sp>
      <p:sp>
        <p:nvSpPr>
          <p:cNvPr id="9227" name="标题 1"/>
          <p:cNvSpPr>
            <a:spLocks noGrp="1"/>
          </p:cNvSpPr>
          <p:nvPr>
            <p:ph type="title" idx="4294967295"/>
          </p:nvPr>
        </p:nvSpPr>
        <p:spPr>
          <a:xfrm>
            <a:off x="2209800" y="0"/>
            <a:ext cx="4191000" cy="990600"/>
          </a:xfrm>
        </p:spPr>
        <p:txBody>
          <a:bodyPr/>
          <a:lstStyle/>
          <a:p>
            <a:pPr eaLnBrk="1" hangingPunct="1"/>
            <a:r>
              <a:rPr lang="zh-CN" altLang="zh-CN" sz="6000" b="1" dirty="0" smtClean="0">
                <a:solidFill>
                  <a:srgbClr val="FF3399"/>
                </a:solidFill>
              </a:rPr>
              <a:t>合作探究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71500"/>
            <a:ext cx="9144000" cy="1571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smtClean="0"/>
              <a:t>2. </a:t>
            </a:r>
            <a:r>
              <a:rPr lang="en-US" altLang="zh-CN" sz="2800" smtClean="0">
                <a:solidFill>
                  <a:srgbClr val="0033CC"/>
                </a:solidFill>
              </a:rPr>
              <a:t>See   this   puppy? His name is Rocket.</a:t>
            </a:r>
          </a:p>
          <a:p>
            <a:pPr eaLnBrk="1" hangingPunct="1">
              <a:buFontTx/>
              <a:buNone/>
            </a:pPr>
            <a:r>
              <a:rPr lang="en-US" altLang="zh-CN" sz="2800" smtClean="0">
                <a:solidFill>
                  <a:srgbClr val="0033CC"/>
                </a:solidFill>
              </a:rPr>
              <a:t>【</a:t>
            </a:r>
            <a:r>
              <a:rPr lang="zh-CN" altLang="en-US" sz="2800" smtClean="0">
                <a:solidFill>
                  <a:srgbClr val="0033CC"/>
                </a:solidFill>
              </a:rPr>
              <a:t>探究</a:t>
            </a:r>
            <a:r>
              <a:rPr lang="en-US" altLang="zh-CN" sz="2800" smtClean="0">
                <a:solidFill>
                  <a:srgbClr val="0033CC"/>
                </a:solidFill>
              </a:rPr>
              <a:t>】puppy </a:t>
            </a:r>
            <a:r>
              <a:rPr lang="zh-CN" altLang="en-US" sz="2800" smtClean="0">
                <a:solidFill>
                  <a:srgbClr val="0033CC"/>
                </a:solidFill>
              </a:rPr>
              <a:t>与</a:t>
            </a:r>
            <a:r>
              <a:rPr lang="en-US" altLang="zh-CN" sz="2800" smtClean="0">
                <a:solidFill>
                  <a:srgbClr val="0033CC"/>
                </a:solidFill>
              </a:rPr>
              <a:t>dog </a:t>
            </a:r>
            <a:r>
              <a:rPr lang="zh-CN" altLang="en-US" sz="2800" smtClean="0">
                <a:solidFill>
                  <a:srgbClr val="0033CC"/>
                </a:solidFill>
              </a:rPr>
              <a:t>的不同</a:t>
            </a:r>
          </a:p>
          <a:p>
            <a:pPr eaLnBrk="1" hangingPunct="1">
              <a:buFontTx/>
              <a:buNone/>
            </a:pPr>
            <a:r>
              <a:rPr lang="en-US" altLang="zh-CN" sz="2800" smtClean="0">
                <a:solidFill>
                  <a:srgbClr val="0033CC"/>
                </a:solidFill>
              </a:rPr>
              <a:t>Puppy </a:t>
            </a:r>
            <a:r>
              <a:rPr lang="zh-CN" altLang="en-US" sz="2800" smtClean="0">
                <a:solidFill>
                  <a:srgbClr val="0033CC"/>
                </a:solidFill>
              </a:rPr>
              <a:t>意为“小狗、幼犬”，长大以后叫</a:t>
            </a:r>
            <a:r>
              <a:rPr lang="en-US" altLang="zh-CN" sz="2800" smtClean="0">
                <a:solidFill>
                  <a:srgbClr val="0033CC"/>
                </a:solidFill>
              </a:rPr>
              <a:t>dog </a:t>
            </a:r>
            <a:r>
              <a:rPr lang="zh-CN" altLang="en-US" sz="2800" smtClean="0">
                <a:solidFill>
                  <a:srgbClr val="0033CC"/>
                </a:solidFill>
              </a:rPr>
              <a:t>。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3284538"/>
            <a:ext cx="9144000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endParaRPr lang="zh-CN" altLang="en-US" sz="3200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5929313"/>
            <a:ext cx="8964613" cy="6429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000"/>
              <a:t>英语中一些表示动物的单词，小时候与长大名称不同。</a:t>
            </a:r>
          </a:p>
        </p:txBody>
      </p:sp>
      <p:graphicFrame>
        <p:nvGraphicFramePr>
          <p:cNvPr id="10245" name="Group 5"/>
          <p:cNvGraphicFramePr>
            <a:graphicFrameLocks noGrp="1"/>
          </p:cNvGraphicFramePr>
          <p:nvPr>
            <p:ph sz="half" idx="4294967295"/>
          </p:nvPr>
        </p:nvGraphicFramePr>
        <p:xfrm>
          <a:off x="571500" y="2143125"/>
          <a:ext cx="7775575" cy="3759202"/>
        </p:xfrm>
        <a:graphic>
          <a:graphicData uri="http://schemas.openxmlformats.org/drawingml/2006/table">
            <a:tbl>
              <a:tblPr/>
              <a:tblGrid>
                <a:gridCol w="3357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小时候的名称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长大后的名称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puppy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小狗，幼犬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dog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狗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75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chick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小鸡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cock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公鸡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hen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母鸡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kitty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小猫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cat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猫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5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bunny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小兔子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rabbit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兔子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piggy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小猪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pig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猪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270" name="WordArt 4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3725" y="-12700"/>
            <a:ext cx="262096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1370</Words>
  <Application>Microsoft Office PowerPoint</Application>
  <PresentationFormat>全屏显示(4:3)</PresentationFormat>
  <Paragraphs>206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Gungsuh</vt:lpstr>
      <vt:lpstr>宋体</vt:lpstr>
      <vt:lpstr>微软雅黑</vt:lpstr>
      <vt:lpstr>Arial</vt:lpstr>
      <vt:lpstr>Calibri</vt:lpstr>
      <vt:lpstr>Comic Sans MS</vt:lpstr>
      <vt:lpstr>Times New Roman</vt:lpstr>
      <vt:lpstr>Verdana</vt:lpstr>
      <vt:lpstr>WWW.2PPT.COM</vt:lpstr>
      <vt:lpstr>PowerPoint 演示文稿</vt:lpstr>
      <vt:lpstr>PowerPoint 演示文稿</vt:lpstr>
      <vt:lpstr>Volunteers Wanted</vt:lpstr>
      <vt:lpstr>PowerPoint 演示文稿</vt:lpstr>
      <vt:lpstr>PowerPoint 演示文稿</vt:lpstr>
      <vt:lpstr>PowerPoint 演示文稿</vt:lpstr>
      <vt:lpstr>Read the lesson and answer the questions. </vt:lpstr>
      <vt:lpstr>合作探究</vt:lpstr>
      <vt:lpstr>PowerPoint 演示文稿</vt:lpstr>
      <vt:lpstr>PowerPoint 演示文稿</vt:lpstr>
      <vt:lpstr>【辨析】alone与lonely</vt:lpstr>
      <vt:lpstr>1、Luckily, ARG found Rocket and took him to the animal centre. 幸运的是，ARG发现了火箭,把他带到了动物中心。 2、 ARG needs a lot of volunteers.  a lot of= lots of= many = quite a few 名词复数 ARG需要很多志愿者。 3、 ARG takes care of pets without a home. ARG照顾无家可归的宠物。 </vt:lpstr>
      <vt:lpstr>Important sentences</vt:lpstr>
      <vt:lpstr>Practice</vt:lpstr>
      <vt:lpstr>巩固练习：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2013-06-06T12:21:00Z</dcterms:created>
  <dcterms:modified xsi:type="dcterms:W3CDTF">2023-01-16T19:08:01Z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260E139EEADB4A8BBF24834D5895FD28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