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96" r:id="rId3"/>
    <p:sldId id="358" r:id="rId4"/>
    <p:sldId id="394" r:id="rId5"/>
    <p:sldId id="397" r:id="rId6"/>
    <p:sldId id="365" r:id="rId7"/>
    <p:sldId id="369" r:id="rId8"/>
    <p:sldId id="370" r:id="rId9"/>
    <p:sldId id="371" r:id="rId10"/>
    <p:sldId id="372" r:id="rId11"/>
    <p:sldId id="373" r:id="rId12"/>
    <p:sldId id="395" r:id="rId13"/>
    <p:sldId id="374" r:id="rId14"/>
    <p:sldId id="398" r:id="rId15"/>
  </p:sldIdLst>
  <p:sldSz cx="9144000" cy="6858000" type="screen4x3"/>
  <p:notesSz cx="6858000" cy="9144000"/>
  <p:defaultTextStyle>
    <a:defPPr>
      <a:defRPr lang="zh-CN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CC00"/>
    <a:srgbClr val="0000FF"/>
    <a:srgbClr val="339966"/>
    <a:srgbClr val="00CC66"/>
    <a:srgbClr val="D9EFF5"/>
    <a:srgbClr val="BCE2EE"/>
    <a:srgbClr val="CC2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14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52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72C1CF2-965C-42A4-BA6B-554FB9C2878E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084164C-3630-4FA8-BC21-1E95CA4ADD3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1E363E9-2B4C-4728-9787-0479A178BDE0}" type="slidenum">
              <a:rPr lang="zh-CN" altLang="en-US" smtClean="0"/>
              <a:t>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84164C-3630-4FA8-BC21-1E95CA4ADD3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B4501-3767-415F-90B7-E8B6FD0B546D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DE87E-4C80-4150-BEBD-415F9E3EB4C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28D92-6393-4716-877E-1CD84F535A98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0164-3E47-49A9-BD20-9B283BD46AA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0F719-CAD0-49DC-AEAA-698903B1A1CB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81154-4FA2-4CE3-B45F-3C402179219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6BE1-6A02-4CEE-BFD8-022E94BA345F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2257A-7F03-433E-8F27-8647CB6AFD1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C8B1-DA44-464F-967F-F3A8B3175DDD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E4EE3-BC76-4592-8824-5D47D484516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1B592-B0BC-4702-BF2A-582FDA9AD080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87EA1-2013-4234-99A1-60E9240AB00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0A039-CBE8-46D7-9386-BF6E9B2A7AF4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8FD57-81BD-4CF7-8721-4291B630E57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6340D-84CE-44B6-B662-4079D64AFB36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D0735-AF77-40CB-9849-CA0ABEBB828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44B02-54C3-4319-8278-64EA67CBD927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92182-C2EC-4792-9BEC-65F0B5AD2FC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1313D-24C9-4E57-A5A4-903317249E2A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C850C-A001-4E12-9A96-499D4341A75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A985C-9377-411F-976B-41BE65A86F21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A51D8-8A5F-40D5-A26B-2C0651C727B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2DD543-7D9B-4489-A660-E96179C69F2E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52574C9-4689-4715-A2AF-5B9D8F9CF000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770731" y="3066873"/>
            <a:ext cx="4501913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266700" eaLnBrk="0" hangingPunct="0">
              <a:lnSpc>
                <a:spcPct val="150000"/>
              </a:lnSpc>
            </a:pPr>
            <a:r>
              <a:rPr kumimoji="1" lang="en-US" altLang="zh-CN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dobe 黑体 Std R"/>
                <a:cs typeface="Times New Roman" panose="02020603050405020304" pitchFamily="18" charset="0"/>
              </a:rPr>
              <a:t>Unit   </a:t>
            </a:r>
            <a:r>
              <a:rPr kumimoji="1" lang="en-US" altLang="zh-CN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dobe 黑体 Std R"/>
                <a:cs typeface="Times New Roman" panose="02020603050405020304" pitchFamily="18" charset="0"/>
              </a:rPr>
              <a:t>Review</a:t>
            </a:r>
            <a:endParaRPr kumimoji="1" lang="en-US" altLang="zh-CN" sz="4400" b="1" dirty="0">
              <a:solidFill>
                <a:srgbClr val="FFFF00"/>
              </a:solidFill>
              <a:latin typeface="Times New Roman" panose="02020603050405020304" pitchFamily="18" charset="0"/>
              <a:ea typeface="Adobe 黑体 Std R"/>
              <a:cs typeface="Times New Roman" panose="02020603050405020304" pitchFamily="18" charset="0"/>
            </a:endParaRPr>
          </a:p>
        </p:txBody>
      </p:sp>
      <p:sp>
        <p:nvSpPr>
          <p:cNvPr id="2052" name="TextBox 19"/>
          <p:cNvSpPr txBox="1">
            <a:spLocks noChangeArrowheads="1"/>
          </p:cNvSpPr>
          <p:nvPr/>
        </p:nvSpPr>
        <p:spPr bwMode="auto">
          <a:xfrm>
            <a:off x="2198688" y="1204913"/>
            <a:ext cx="4237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Days and Months</a:t>
            </a:r>
            <a:endParaRPr lang="zh-C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Box 17"/>
          <p:cNvSpPr txBox="1">
            <a:spLocks noChangeArrowheads="1"/>
          </p:cNvSpPr>
          <p:nvPr/>
        </p:nvSpPr>
        <p:spPr bwMode="auto">
          <a:xfrm>
            <a:off x="752475" y="1216025"/>
            <a:ext cx="1670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Unit 7</a:t>
            </a:r>
            <a:endParaRPr lang="zh-C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96143" y="5939238"/>
            <a:ext cx="329449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WWW.PPT818.COM</a:t>
            </a:r>
            <a:endParaRPr lang="en-US" altLang="zh-CN" sz="24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2" descr="笔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2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24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8725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文本框 26"/>
          <p:cNvSpPr txBox="1">
            <a:spLocks noChangeArrowheads="1"/>
          </p:cNvSpPr>
          <p:nvPr/>
        </p:nvSpPr>
        <p:spPr bwMode="auto">
          <a:xfrm>
            <a:off x="620713" y="1563688"/>
            <a:ext cx="49371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700"/>
              </a:lnSpc>
            </a:pPr>
            <a:r>
              <a:rPr kumimoji="1" lang="en-US" altLang="zh-CN" sz="2400" b="1">
                <a:cs typeface="Arial" panose="020B0604020202020204" pitchFamily="34" charset="0"/>
              </a:rPr>
              <a:t>Ⅱ</a:t>
            </a:r>
          </a:p>
        </p:txBody>
      </p:sp>
      <p:sp>
        <p:nvSpPr>
          <p:cNvPr id="11271" name="TextBox 15"/>
          <p:cNvSpPr txBox="1">
            <a:spLocks noChangeArrowheads="1"/>
          </p:cNvSpPr>
          <p:nvPr/>
        </p:nvSpPr>
        <p:spPr bwMode="auto">
          <a:xfrm>
            <a:off x="998538" y="1541463"/>
            <a:ext cx="647065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Talking about Days and Months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What day is it?</a:t>
            </a:r>
          </a:p>
        </p:txBody>
      </p:sp>
      <p:grpSp>
        <p:nvGrpSpPr>
          <p:cNvPr id="11272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17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73" name="矩形 30"/>
          <p:cNvSpPr>
            <a:spLocks noChangeArrowheads="1"/>
          </p:cNvSpPr>
          <p:nvPr/>
        </p:nvSpPr>
        <p:spPr bwMode="auto">
          <a:xfrm>
            <a:off x="960438" y="3121025"/>
            <a:ext cx="6278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_______________________________________</a:t>
            </a:r>
          </a:p>
        </p:txBody>
      </p:sp>
      <p:pic>
        <p:nvPicPr>
          <p:cNvPr id="11274" name="图片 30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18088" y="6330950"/>
            <a:ext cx="30908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矩形 30"/>
          <p:cNvSpPr>
            <a:spLocks noChangeArrowheads="1"/>
          </p:cNvSpPr>
          <p:nvPr/>
        </p:nvSpPr>
        <p:spPr bwMode="auto">
          <a:xfrm>
            <a:off x="1042988" y="1997075"/>
            <a:ext cx="6278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_______________________________________</a:t>
            </a:r>
          </a:p>
        </p:txBody>
      </p:sp>
      <p:sp>
        <p:nvSpPr>
          <p:cNvPr id="20" name="矩形 19"/>
          <p:cNvSpPr/>
          <p:nvPr/>
        </p:nvSpPr>
        <p:spPr>
          <a:xfrm>
            <a:off x="947738" y="3871913"/>
            <a:ext cx="6105525" cy="1052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 can talk about dates in English.,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☆   ☆   ☆   ☆   ☆</a:t>
            </a:r>
          </a:p>
        </p:txBody>
      </p:sp>
      <p:sp>
        <p:nvSpPr>
          <p:cNvPr id="11277" name="矩形 20"/>
          <p:cNvSpPr>
            <a:spLocks noChangeArrowheads="1"/>
          </p:cNvSpPr>
          <p:nvPr/>
        </p:nvSpPr>
        <p:spPr bwMode="auto">
          <a:xfrm>
            <a:off x="1042988" y="2781300"/>
            <a:ext cx="64262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______________________________________________________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09650" y="2717800"/>
            <a:ext cx="2770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date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995363" y="3209925"/>
            <a:ext cx="3494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 his birthday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32" descr="笔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图片 2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图片 24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81450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15"/>
          <p:cNvSpPr txBox="1">
            <a:spLocks noChangeArrowheads="1"/>
          </p:cNvSpPr>
          <p:nvPr/>
        </p:nvSpPr>
        <p:spPr bwMode="auto">
          <a:xfrm>
            <a:off x="1009650" y="1544638"/>
            <a:ext cx="29718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Numerals</a:t>
            </a:r>
          </a:p>
        </p:txBody>
      </p:sp>
      <p:sp>
        <p:nvSpPr>
          <p:cNvPr id="12295" name="文本框 26"/>
          <p:cNvSpPr txBox="1">
            <a:spLocks noChangeArrowheads="1"/>
          </p:cNvSpPr>
          <p:nvPr/>
        </p:nvSpPr>
        <p:spPr bwMode="auto">
          <a:xfrm>
            <a:off x="585788" y="1454150"/>
            <a:ext cx="4937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700"/>
              </a:lnSpc>
            </a:pPr>
            <a:r>
              <a:rPr kumimoji="1" lang="en-US" altLang="zh-CN" sz="2400" b="1">
                <a:cs typeface="Arial" panose="020B0604020202020204" pitchFamily="34" charset="0"/>
              </a:rPr>
              <a:t>Ⅲ</a:t>
            </a:r>
          </a:p>
        </p:txBody>
      </p:sp>
      <p:sp>
        <p:nvSpPr>
          <p:cNvPr id="12296" name="矩形 24"/>
          <p:cNvSpPr>
            <a:spLocks noChangeArrowheads="1"/>
          </p:cNvSpPr>
          <p:nvPr/>
        </p:nvSpPr>
        <p:spPr bwMode="auto">
          <a:xfrm>
            <a:off x="1031875" y="2043113"/>
            <a:ext cx="6176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</a:t>
            </a:r>
          </a:p>
        </p:txBody>
      </p:sp>
      <p:sp>
        <p:nvSpPr>
          <p:cNvPr id="27" name="矩形 26"/>
          <p:cNvSpPr/>
          <p:nvPr/>
        </p:nvSpPr>
        <p:spPr>
          <a:xfrm>
            <a:off x="941388" y="3908425"/>
            <a:ext cx="69913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 can use ordinal and cardinal numbers properly.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☆   ☆   ☆   ☆   ☆</a:t>
            </a:r>
          </a:p>
        </p:txBody>
      </p:sp>
      <p:grpSp>
        <p:nvGrpSpPr>
          <p:cNvPr id="12298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30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19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9" name="Picture 18" descr="E:\初中资料包\上册资料包\冀教\八年级\U1\资料包\图片\教材图片\Unit Review 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30950" y="4760913"/>
            <a:ext cx="1778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矩形 19"/>
          <p:cNvSpPr>
            <a:spLocks noChangeArrowheads="1"/>
          </p:cNvSpPr>
          <p:nvPr/>
        </p:nvSpPr>
        <p:spPr bwMode="auto">
          <a:xfrm>
            <a:off x="1020763" y="3133725"/>
            <a:ext cx="6032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</a:t>
            </a:r>
          </a:p>
        </p:txBody>
      </p:sp>
      <p:sp>
        <p:nvSpPr>
          <p:cNvPr id="12301" name="矩形 25"/>
          <p:cNvSpPr>
            <a:spLocks noChangeArrowheads="1"/>
          </p:cNvSpPr>
          <p:nvPr/>
        </p:nvSpPr>
        <p:spPr bwMode="auto">
          <a:xfrm>
            <a:off x="1031875" y="2570163"/>
            <a:ext cx="625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20763" y="2576513"/>
            <a:ext cx="4691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three—third    four—fourth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five—fifth        six—sixth</a:t>
            </a:r>
          </a:p>
        </p:txBody>
      </p:sp>
      <p:pic>
        <p:nvPicPr>
          <p:cNvPr id="12303" name="图片 14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91075" y="6316663"/>
            <a:ext cx="32591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Box 15"/>
          <p:cNvSpPr txBox="1">
            <a:spLocks noChangeArrowheads="1"/>
          </p:cNvSpPr>
          <p:nvPr/>
        </p:nvSpPr>
        <p:spPr bwMode="auto">
          <a:xfrm>
            <a:off x="1079500" y="2120900"/>
            <a:ext cx="43957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one—first     two—second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32" descr="笔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图片 2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图片 24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81450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5"/>
          <p:cNvSpPr txBox="1">
            <a:spLocks noChangeArrowheads="1"/>
          </p:cNvSpPr>
          <p:nvPr/>
        </p:nvSpPr>
        <p:spPr bwMode="auto">
          <a:xfrm>
            <a:off x="1009650" y="1698625"/>
            <a:ext cx="19716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Using “it”</a:t>
            </a:r>
          </a:p>
        </p:txBody>
      </p:sp>
      <p:sp>
        <p:nvSpPr>
          <p:cNvPr id="13319" name="文本框 26"/>
          <p:cNvSpPr txBox="1">
            <a:spLocks noChangeArrowheads="1"/>
          </p:cNvSpPr>
          <p:nvPr/>
        </p:nvSpPr>
        <p:spPr bwMode="auto">
          <a:xfrm>
            <a:off x="585788" y="1608138"/>
            <a:ext cx="49371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700"/>
              </a:lnSpc>
            </a:pPr>
            <a:r>
              <a:rPr kumimoji="1"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Ⅳ</a:t>
            </a:r>
          </a:p>
        </p:txBody>
      </p:sp>
      <p:sp>
        <p:nvSpPr>
          <p:cNvPr id="13320" name="矩形 24"/>
          <p:cNvSpPr>
            <a:spLocks noChangeArrowheads="1"/>
          </p:cNvSpPr>
          <p:nvPr/>
        </p:nvSpPr>
        <p:spPr bwMode="auto">
          <a:xfrm>
            <a:off x="1001713" y="2157413"/>
            <a:ext cx="6259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</a:t>
            </a:r>
          </a:p>
        </p:txBody>
      </p:sp>
      <p:sp>
        <p:nvSpPr>
          <p:cNvPr id="27" name="矩形 26"/>
          <p:cNvSpPr/>
          <p:nvPr/>
        </p:nvSpPr>
        <p:spPr>
          <a:xfrm>
            <a:off x="984250" y="3668713"/>
            <a:ext cx="38131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 can use “it” properly.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☆   ☆   ☆   ☆   ☆</a:t>
            </a:r>
          </a:p>
        </p:txBody>
      </p:sp>
      <p:grpSp>
        <p:nvGrpSpPr>
          <p:cNvPr id="13322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30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19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23" name="图片 30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18088" y="6330950"/>
            <a:ext cx="30908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矩形 19"/>
          <p:cNvSpPr>
            <a:spLocks noChangeArrowheads="1"/>
          </p:cNvSpPr>
          <p:nvPr/>
        </p:nvSpPr>
        <p:spPr bwMode="auto">
          <a:xfrm>
            <a:off x="1006475" y="3130550"/>
            <a:ext cx="6032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</a:t>
            </a:r>
          </a:p>
        </p:txBody>
      </p:sp>
      <p:sp>
        <p:nvSpPr>
          <p:cNvPr id="13325" name="矩形 25"/>
          <p:cNvSpPr>
            <a:spLocks noChangeArrowheads="1"/>
          </p:cNvSpPr>
          <p:nvPr/>
        </p:nvSpPr>
        <p:spPr bwMode="auto">
          <a:xfrm>
            <a:off x="1006475" y="2627313"/>
            <a:ext cx="625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1009650" y="2595563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a calendar.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 March 11</a:t>
            </a:r>
          </a:p>
        </p:txBody>
      </p:sp>
      <p:sp>
        <p:nvSpPr>
          <p:cNvPr id="13327" name="TextBox 15"/>
          <p:cNvSpPr txBox="1">
            <a:spLocks noChangeArrowheads="1"/>
          </p:cNvSpPr>
          <p:nvPr/>
        </p:nvSpPr>
        <p:spPr bwMode="auto">
          <a:xfrm>
            <a:off x="1004888" y="2241550"/>
            <a:ext cx="31400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It is warm and rainy.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2" descr="笔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22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24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11538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5"/>
          <p:cNvSpPr txBox="1">
            <a:spLocks noChangeArrowheads="1"/>
          </p:cNvSpPr>
          <p:nvPr/>
        </p:nvSpPr>
        <p:spPr bwMode="auto">
          <a:xfrm>
            <a:off x="2024063" y="1849438"/>
            <a:ext cx="57388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January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January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ice and cold.</a:t>
            </a:r>
          </a:p>
          <a:p>
            <a:pPr eaLnBrk="1" hangingPunct="1"/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Brrrr brrr brrrr! Wear your coat.</a:t>
            </a:r>
          </a:p>
          <a:p>
            <a:pPr eaLnBrk="1" hangingPunct="1"/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February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February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snow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snow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snow.</a:t>
            </a:r>
          </a:p>
          <a:p>
            <a:pPr eaLnBrk="1" hangingPunct="1"/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Let's make a snowman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！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 man of snow!</a:t>
            </a:r>
          </a:p>
        </p:txBody>
      </p:sp>
      <p:sp>
        <p:nvSpPr>
          <p:cNvPr id="14343" name="矩形 16"/>
          <p:cNvSpPr>
            <a:spLocks noChangeArrowheads="1"/>
          </p:cNvSpPr>
          <p:nvPr/>
        </p:nvSpPr>
        <p:spPr bwMode="auto">
          <a:xfrm>
            <a:off x="3505200" y="1274763"/>
            <a:ext cx="2443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Month by Month</a:t>
            </a:r>
          </a:p>
        </p:txBody>
      </p:sp>
      <p:pic>
        <p:nvPicPr>
          <p:cNvPr id="14344" name="Picture 1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-4570388">
            <a:off x="1516856" y="1480345"/>
            <a:ext cx="44767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97888" y="3960813"/>
            <a:ext cx="2857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8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685213" y="4149725"/>
            <a:ext cx="1952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7" name="组合 13"/>
          <p:cNvGrpSpPr/>
          <p:nvPr/>
        </p:nvGrpSpPr>
        <p:grpSpPr bwMode="auto">
          <a:xfrm>
            <a:off x="-26988" y="5837238"/>
            <a:ext cx="8262938" cy="806450"/>
            <a:chOff x="-26988" y="5837238"/>
            <a:chExt cx="8262938" cy="806450"/>
          </a:xfrm>
        </p:grpSpPr>
        <p:cxnSp>
          <p:nvCxnSpPr>
            <p:cNvPr id="20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57" name="图片 14"/>
            <p:cNvPicPr>
              <a:picLocks noChangeAspect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4791075" y="6316663"/>
              <a:ext cx="3259138" cy="32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8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56525" y="4695825"/>
            <a:ext cx="2857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8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43850" y="4884738"/>
            <a:ext cx="195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矩形 21"/>
          <p:cNvSpPr>
            <a:spLocks noChangeArrowheads="1"/>
          </p:cNvSpPr>
          <p:nvPr/>
        </p:nvSpPr>
        <p:spPr bwMode="auto">
          <a:xfrm>
            <a:off x="1081088" y="3379788"/>
            <a:ext cx="5129212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March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March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March, the sun is high.</a:t>
            </a:r>
          </a:p>
          <a:p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 love March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but I don't know why.</a:t>
            </a:r>
          </a:p>
          <a:p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April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April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grass starts to grow</a:t>
            </a:r>
          </a:p>
          <a:p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Hurray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！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Hurray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！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No more snow!</a:t>
            </a:r>
          </a:p>
          <a:p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May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get your garden in. </a:t>
            </a:r>
          </a:p>
          <a:p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June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June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June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let's go for a swim.</a:t>
            </a:r>
          </a:p>
          <a:p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July is summer</a:t>
            </a:r>
            <a:r>
              <a:rPr lang="zh-CN" altLang="en-US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August is too.</a:t>
            </a:r>
          </a:p>
          <a:p>
            <a:r>
              <a:rPr lang="en-US" altLang="zh-CN" sz="23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Sit in the shade and stay real cool.</a:t>
            </a:r>
          </a:p>
        </p:txBody>
      </p:sp>
      <p:pic>
        <p:nvPicPr>
          <p:cNvPr id="14351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8300" y="2025650"/>
            <a:ext cx="13430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1"/>
          <p:cNvPicPr>
            <a:picLocks noChangeAspect="1" noChangeArrowheads="1"/>
          </p:cNvPicPr>
          <p:nvPr/>
        </p:nvPicPr>
        <p:blipFill>
          <a:blip r:embed="rId12">
            <a:lum contrast="40000"/>
          </a:blip>
          <a:srcRect/>
          <a:stretch>
            <a:fillRect/>
          </a:stretch>
        </p:blipFill>
        <p:spPr bwMode="auto">
          <a:xfrm>
            <a:off x="7434263" y="1443038"/>
            <a:ext cx="1590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Revi41.wav">
            <a:hlinkClick r:id="" action="ppaction://media"/>
          </p:cNvPr>
          <p:cNvPicPr>
            <a:picLocks noRot="1" noChangeAspect="1"/>
          </p:cNvPicPr>
          <p:nvPr>
            <a:wavAudioFile r:embed="rId1" name="Review 7 Song.wav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954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45200" y="5422900"/>
            <a:ext cx="20288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9"/>
          <p:cNvPicPr>
            <a:picLocks noChangeAspect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图片 32" descr="笔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5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12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6" name="矩形 10"/>
          <p:cNvSpPr>
            <a:spLocks noChangeArrowheads="1"/>
          </p:cNvSpPr>
          <p:nvPr/>
        </p:nvSpPr>
        <p:spPr bwMode="auto">
          <a:xfrm>
            <a:off x="1636136" y="1162050"/>
            <a:ext cx="50736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September and October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The leaves will fall.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It's back to school with our soccer ball.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November and December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And the weather is clear.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That's 12 whole months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And it makes one year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. 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0475" y="4651375"/>
            <a:ext cx="28067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图片 30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18088" y="6330950"/>
            <a:ext cx="30908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32" descr="笔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3437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39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21100" y="515938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16"/>
          <p:cNvSpPr>
            <a:spLocks noChangeArrowheads="1"/>
          </p:cNvSpPr>
          <p:nvPr/>
        </p:nvSpPr>
        <p:spPr bwMode="auto">
          <a:xfrm>
            <a:off x="754063" y="1177925"/>
            <a:ext cx="4127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400" b="1" dirty="0">
                <a:solidFill>
                  <a:srgbClr val="339966"/>
                </a:solidFill>
                <a:cs typeface="Arial" panose="020B0604020202020204" pitchFamily="34" charset="0"/>
              </a:rPr>
              <a:t>Building Your Vocabulary</a:t>
            </a:r>
          </a:p>
        </p:txBody>
      </p:sp>
      <p:grpSp>
        <p:nvGrpSpPr>
          <p:cNvPr id="3079" name="组合 19"/>
          <p:cNvGrpSpPr/>
          <p:nvPr/>
        </p:nvGrpSpPr>
        <p:grpSpPr bwMode="auto">
          <a:xfrm>
            <a:off x="-26988" y="5837238"/>
            <a:ext cx="8361363" cy="741362"/>
            <a:chOff x="-26988" y="5837238"/>
            <a:chExt cx="8361113" cy="741362"/>
          </a:xfrm>
        </p:grpSpPr>
        <p:cxnSp>
          <p:nvCxnSpPr>
            <p:cNvPr id="26" name="直接连接符 12"/>
            <p:cNvCxnSpPr/>
            <p:nvPr/>
          </p:nvCxnSpPr>
          <p:spPr>
            <a:xfrm>
              <a:off x="-26988" y="5837238"/>
              <a:ext cx="904849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19"/>
            <p:cNvCxnSpPr/>
            <p:nvPr/>
          </p:nvCxnSpPr>
          <p:spPr>
            <a:xfrm>
              <a:off x="863573" y="6303963"/>
              <a:ext cx="7470552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06" name="图片 30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018088" y="6330950"/>
              <a:ext cx="3090862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0" name="矩形 26"/>
          <p:cNvSpPr>
            <a:spLocks noChangeArrowheads="1"/>
          </p:cNvSpPr>
          <p:nvPr/>
        </p:nvSpPr>
        <p:spPr bwMode="auto">
          <a:xfrm>
            <a:off x="758825" y="1668463"/>
            <a:ext cx="677068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200" b="1" dirty="0" err="1"/>
              <a:t>Unjumble</a:t>
            </a:r>
            <a:r>
              <a:rPr lang="en-US" altLang="zh-CN" sz="2200" b="1" dirty="0"/>
              <a:t> the words and discover the answer to the riddle.</a:t>
            </a:r>
          </a:p>
        </p:txBody>
      </p:sp>
      <p:sp>
        <p:nvSpPr>
          <p:cNvPr id="3081" name="TextBox 43"/>
          <p:cNvSpPr txBox="1">
            <a:spLocks noChangeArrowheads="1"/>
          </p:cNvSpPr>
          <p:nvPr/>
        </p:nvSpPr>
        <p:spPr bwMode="auto">
          <a:xfrm>
            <a:off x="806450" y="2476500"/>
            <a:ext cx="5292725" cy="378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c  m e b e r d e           __ __ __ __  ___ __ __  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p l i r a            __ __  __       __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t o b c r e o            __        __ __ __ ___ __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y s a d u r t a        __ __        __ __ __ ___ __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i f d r y a              __ __         __ __ __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o n a d y m           __       __ __ __ __       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e j n u                    __ __       __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a m y                      __       __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r b u f e r y a      __  __ __       __ __ ___ __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zh-CN" sz="2200">
                <a:latin typeface="Times New Roman" panose="02020603050405020304" pitchFamily="18" charset="0"/>
                <a:cs typeface="Times New Roman" panose="02020603050405020304" pitchFamily="18" charset="0"/>
              </a:rPr>
              <a:t>u l j y                    __ __  __</a:t>
            </a:r>
          </a:p>
        </p:txBody>
      </p:sp>
      <p:sp>
        <p:nvSpPr>
          <p:cNvPr id="45" name="椭圆 44"/>
          <p:cNvSpPr/>
          <p:nvPr/>
        </p:nvSpPr>
        <p:spPr>
          <a:xfrm>
            <a:off x="2849563" y="2565400"/>
            <a:ext cx="431800" cy="2889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3598863" y="2898775"/>
            <a:ext cx="431800" cy="2889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3351213" y="3316288"/>
            <a:ext cx="431800" cy="28733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3600450" y="3675063"/>
            <a:ext cx="433388" cy="2889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3625850" y="4038600"/>
            <a:ext cx="431800" cy="2889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230563" y="4397375"/>
            <a:ext cx="431800" cy="2889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3817938" y="5526088"/>
            <a:ext cx="431800" cy="28733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89" name="TextBox 53"/>
          <p:cNvSpPr txBox="1">
            <a:spLocks noChangeArrowheads="1"/>
          </p:cNvSpPr>
          <p:nvPr/>
        </p:nvSpPr>
        <p:spPr bwMode="auto">
          <a:xfrm>
            <a:off x="6099175" y="2681288"/>
            <a:ext cx="290195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Riddle: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 calendar</a:t>
            </a:r>
            <a:r>
              <a: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Sunday comes before Monday. Where can you find Monday before Sunday</a:t>
            </a:r>
            <a:r>
              <a: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r>
              <a:rPr lang="zh-C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a_____________.</a:t>
            </a:r>
          </a:p>
        </p:txBody>
      </p:sp>
      <p:sp>
        <p:nvSpPr>
          <p:cNvPr id="55" name="TextBox 29"/>
          <p:cNvSpPr txBox="1">
            <a:spLocks noChangeArrowheads="1"/>
          </p:cNvSpPr>
          <p:nvPr/>
        </p:nvSpPr>
        <p:spPr bwMode="auto">
          <a:xfrm>
            <a:off x="2873375" y="2462213"/>
            <a:ext cx="322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 e   c  e  m    b    e  r</a:t>
            </a:r>
          </a:p>
        </p:txBody>
      </p:sp>
      <p:sp>
        <p:nvSpPr>
          <p:cNvPr id="56" name="TextBox 29"/>
          <p:cNvSpPr txBox="1">
            <a:spLocks noChangeArrowheads="1"/>
          </p:cNvSpPr>
          <p:nvPr/>
        </p:nvSpPr>
        <p:spPr bwMode="auto">
          <a:xfrm>
            <a:off x="2470150" y="2819400"/>
            <a:ext cx="1995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p   r   i    l</a:t>
            </a:r>
          </a:p>
        </p:txBody>
      </p:sp>
      <p:sp>
        <p:nvSpPr>
          <p:cNvPr id="58" name="TextBox 29"/>
          <p:cNvSpPr txBox="1">
            <a:spLocks noChangeArrowheads="1"/>
          </p:cNvSpPr>
          <p:nvPr/>
        </p:nvSpPr>
        <p:spPr bwMode="auto">
          <a:xfrm>
            <a:off x="2908300" y="3200400"/>
            <a:ext cx="2886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  c   t   o   b   e    r</a:t>
            </a:r>
          </a:p>
        </p:txBody>
      </p:sp>
      <p:sp>
        <p:nvSpPr>
          <p:cNvPr id="62" name="TextBox 29"/>
          <p:cNvSpPr txBox="1">
            <a:spLocks noChangeArrowheads="1"/>
          </p:cNvSpPr>
          <p:nvPr/>
        </p:nvSpPr>
        <p:spPr bwMode="auto">
          <a:xfrm>
            <a:off x="6696075" y="5154613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dictionary</a:t>
            </a:r>
          </a:p>
        </p:txBody>
      </p:sp>
      <p:sp>
        <p:nvSpPr>
          <p:cNvPr id="31" name="椭圆 30"/>
          <p:cNvSpPr/>
          <p:nvPr/>
        </p:nvSpPr>
        <p:spPr>
          <a:xfrm>
            <a:off x="4033838" y="5870575"/>
            <a:ext cx="431800" cy="28733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351213" y="5119688"/>
            <a:ext cx="431800" cy="2889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638550" y="4772025"/>
            <a:ext cx="431800" cy="28892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852738" y="3567113"/>
            <a:ext cx="3246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  a    t   u   r   d   a   y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871788" y="3937000"/>
            <a:ext cx="2400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 r    i    d  a   y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819400" y="4295775"/>
            <a:ext cx="2452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 o    n  d  a   y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67038" y="4665663"/>
            <a:ext cx="1652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 u   n   e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943225" y="5018088"/>
            <a:ext cx="130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 a    y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720975" y="5384800"/>
            <a:ext cx="3246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  e   b  r   u   a    r    y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925763" y="5749925"/>
            <a:ext cx="195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 u    l    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8" grpId="0"/>
      <p:bldP spid="62" grpId="0"/>
      <p:bldP spid="30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2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24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02038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12"/>
          <p:cNvSpPr txBox="1">
            <a:spLocks noChangeArrowheads="1"/>
          </p:cNvSpPr>
          <p:nvPr/>
        </p:nvSpPr>
        <p:spPr bwMode="auto">
          <a:xfrm>
            <a:off x="747713" y="1684338"/>
            <a:ext cx="820578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cs typeface="Arial" panose="020B0604020202020204" pitchFamily="34" charset="0"/>
              </a:rPr>
              <a:t>Fill in the blanks with the correct forms of the given words. Then complete the chart.</a:t>
            </a:r>
          </a:p>
        </p:txBody>
      </p:sp>
      <p:sp>
        <p:nvSpPr>
          <p:cNvPr id="4102" name="Rectangle 16"/>
          <p:cNvSpPr>
            <a:spLocks noChangeArrowheads="1"/>
          </p:cNvSpPr>
          <p:nvPr/>
        </p:nvSpPr>
        <p:spPr bwMode="auto">
          <a:xfrm>
            <a:off x="730250" y="1249363"/>
            <a:ext cx="31115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400" b="1" dirty="0">
                <a:solidFill>
                  <a:srgbClr val="339966"/>
                </a:solidFill>
                <a:cs typeface="Arial" panose="020B0604020202020204" pitchFamily="34" charset="0"/>
              </a:rPr>
              <a:t>Grammar in Use</a:t>
            </a:r>
          </a:p>
        </p:txBody>
      </p:sp>
      <p:grpSp>
        <p:nvGrpSpPr>
          <p:cNvPr id="4103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25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19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04" name="TextBox 41"/>
          <p:cNvSpPr txBox="1">
            <a:spLocks noChangeArrowheads="1"/>
          </p:cNvSpPr>
          <p:nvPr/>
        </p:nvSpPr>
        <p:spPr bwMode="auto">
          <a:xfrm>
            <a:off x="742950" y="2740025"/>
            <a:ext cx="76215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1.Mr.Liu loves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summer.But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his________(two)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favourite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season is winter.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2.The______(one)month of the year is January.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3.Saturday is the________(seven)day of the week.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4.March the________(eight)is Women's Day.</a:t>
            </a:r>
          </a:p>
        </p:txBody>
      </p:sp>
      <p:pic>
        <p:nvPicPr>
          <p:cNvPr id="4105" name="图片 32" descr="笔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1619250" y="4002088"/>
            <a:ext cx="7556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</a:p>
        </p:txBody>
      </p:sp>
      <p:sp>
        <p:nvSpPr>
          <p:cNvPr id="58" name="TextBox 1"/>
          <p:cNvSpPr txBox="1">
            <a:spLocks noChangeArrowheads="1"/>
          </p:cNvSpPr>
          <p:nvPr/>
        </p:nvSpPr>
        <p:spPr bwMode="auto">
          <a:xfrm>
            <a:off x="2478088" y="5045075"/>
            <a:ext cx="10525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eighth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4700588" y="2874963"/>
            <a:ext cx="12128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2873375" y="4543425"/>
            <a:ext cx="116363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seventh</a:t>
            </a:r>
          </a:p>
        </p:txBody>
      </p:sp>
      <p:sp>
        <p:nvSpPr>
          <p:cNvPr id="4110" name="文本框 22"/>
          <p:cNvSpPr txBox="1">
            <a:spLocks noChangeArrowheads="1"/>
          </p:cNvSpPr>
          <p:nvPr/>
        </p:nvSpPr>
        <p:spPr bwMode="auto">
          <a:xfrm>
            <a:off x="479425" y="1751013"/>
            <a:ext cx="4937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700"/>
              </a:lnSpc>
            </a:pPr>
            <a:r>
              <a:rPr kumimoji="1" lang="en-US" altLang="zh-CN" sz="2400" b="1">
                <a:cs typeface="Arial" panose="020B0604020202020204" pitchFamily="34" charset="0"/>
              </a:rPr>
              <a:t>Ⅰ</a:t>
            </a:r>
          </a:p>
        </p:txBody>
      </p:sp>
      <p:pic>
        <p:nvPicPr>
          <p:cNvPr id="4111" name="图片 14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91075" y="6316663"/>
            <a:ext cx="32591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8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9"/>
          <p:cNvPicPr>
            <a:picLocks noChangeAspect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32" descr="笔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12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877888" y="928688"/>
          <a:ext cx="6010274" cy="5121276"/>
        </p:xfrm>
        <a:graphic>
          <a:graphicData uri="http://schemas.openxmlformats.org/drawingml/2006/table">
            <a:tbl>
              <a:tblPr/>
              <a:tblGrid>
                <a:gridCol w="1096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200" kern="100" dirty="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one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first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January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second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March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four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fifth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six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 dirty="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June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seventh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eight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September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 dirty="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eleventh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twelve</a:t>
                      </a: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200" kern="100" dirty="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45726" marB="4572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352675" y="1385888"/>
            <a:ext cx="7556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760788" y="1797050"/>
            <a:ext cx="10509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5337175" y="1327150"/>
            <a:ext cx="15621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352675" y="1831975"/>
            <a:ext cx="9080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2409825" y="2689225"/>
            <a:ext cx="7556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5570538" y="2627313"/>
            <a:ext cx="8524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2352675" y="4791075"/>
            <a:ext cx="7556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5218113" y="4791075"/>
            <a:ext cx="12128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2232025" y="5203825"/>
            <a:ext cx="10922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eleven</a:t>
            </a: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5227638" y="5203825"/>
            <a:ext cx="17430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</a:t>
            </a:r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2268538" y="3495675"/>
            <a:ext cx="10223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514975" y="3495675"/>
            <a:ext cx="7905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5372100" y="3871913"/>
            <a:ext cx="12350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</a:p>
        </p:txBody>
      </p:sp>
      <p:sp>
        <p:nvSpPr>
          <p:cNvPr id="35" name="TextBox 1"/>
          <p:cNvSpPr txBox="1">
            <a:spLocks noChangeArrowheads="1"/>
          </p:cNvSpPr>
          <p:nvPr/>
        </p:nvSpPr>
        <p:spPr bwMode="auto">
          <a:xfrm>
            <a:off x="3692525" y="3943350"/>
            <a:ext cx="11191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eighth</a:t>
            </a:r>
          </a:p>
        </p:txBody>
      </p:sp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5337175" y="5603875"/>
            <a:ext cx="15621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</a:p>
        </p:txBody>
      </p:sp>
      <p:sp>
        <p:nvSpPr>
          <p:cNvPr id="37" name="TextBox 1"/>
          <p:cNvSpPr txBox="1">
            <a:spLocks noChangeArrowheads="1"/>
          </p:cNvSpPr>
          <p:nvPr/>
        </p:nvSpPr>
        <p:spPr bwMode="auto">
          <a:xfrm>
            <a:off x="3668713" y="5603875"/>
            <a:ext cx="113823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twelfth</a:t>
            </a: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3736975" y="4311650"/>
            <a:ext cx="9572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ninth</a:t>
            </a: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3856038" y="4757738"/>
            <a:ext cx="9779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tenth</a:t>
            </a:r>
          </a:p>
        </p:txBody>
      </p:sp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3711575" y="2243138"/>
            <a:ext cx="1214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fourth</a:t>
            </a:r>
          </a:p>
        </p:txBody>
      </p: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3808413" y="3049588"/>
            <a:ext cx="811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sixth</a:t>
            </a:r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2349500" y="4311650"/>
            <a:ext cx="8651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</a:t>
            </a:r>
          </a:p>
        </p:txBody>
      </p:sp>
      <p:pic>
        <p:nvPicPr>
          <p:cNvPr id="5214" name="图片 30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18088" y="6330950"/>
            <a:ext cx="30908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5" name="Picture 98" descr="E:\初中资料包\上册资料包\冀教\七年级\U7\资料包\图片\课本图片\unit review grammar use 1.png"/>
          <p:cNvPicPr>
            <a:picLocks noChangeAspect="1" noChangeArrowheads="1"/>
          </p:cNvPicPr>
          <p:nvPr/>
        </p:nvPicPr>
        <p:blipFill>
          <a:blip r:embed="rId6">
            <a:lum bright="20000"/>
          </a:blip>
          <a:srcRect/>
          <a:stretch>
            <a:fillRect/>
          </a:stretch>
        </p:blipFill>
        <p:spPr bwMode="auto">
          <a:xfrm>
            <a:off x="7285038" y="3043238"/>
            <a:ext cx="12954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3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32" descr="笔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2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图片 24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98900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15"/>
          <p:cNvSpPr txBox="1">
            <a:spLocks noChangeArrowheads="1"/>
          </p:cNvSpPr>
          <p:nvPr/>
        </p:nvSpPr>
        <p:spPr bwMode="auto">
          <a:xfrm>
            <a:off x="844550" y="1365250"/>
            <a:ext cx="76342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zh-CN" sz="2400" b="1" dirty="0"/>
              <a:t>Fill in the </a:t>
            </a:r>
            <a:r>
              <a:rPr lang="en-US" altLang="zh-CN" sz="2400" b="1" dirty="0" err="1"/>
              <a:t>blanks.Then</a:t>
            </a:r>
            <a:r>
              <a:rPr lang="en-US" altLang="zh-CN" sz="2400" b="1" dirty="0"/>
              <a:t> circle what “it” means in each dialogue.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1.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What's this ?       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___is a hotel.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2.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What's that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？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____is a calendar.,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3.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What's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the______today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？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It is January 15.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4. A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Look at my new jacket !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B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_____is very beautiful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！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5.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How's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the________today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?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It is nice and cool.,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Is May your </a:t>
            </a: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favourite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month?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 B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Yes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_____is.,</a:t>
            </a:r>
          </a:p>
        </p:txBody>
      </p:sp>
      <p:sp>
        <p:nvSpPr>
          <p:cNvPr id="6151" name="文本框 26"/>
          <p:cNvSpPr txBox="1">
            <a:spLocks noChangeArrowheads="1"/>
          </p:cNvSpPr>
          <p:nvPr/>
        </p:nvSpPr>
        <p:spPr bwMode="auto">
          <a:xfrm>
            <a:off x="477838" y="1352550"/>
            <a:ext cx="4937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700"/>
              </a:lnSpc>
            </a:pPr>
            <a:r>
              <a:rPr kumimoji="1" lang="en-US" altLang="zh-CN" sz="2400" b="1" dirty="0">
                <a:cs typeface="Arial" panose="020B0604020202020204" pitchFamily="34" charset="0"/>
              </a:rPr>
              <a:t>Ⅱ</a:t>
            </a:r>
          </a:p>
        </p:txBody>
      </p:sp>
      <p:grpSp>
        <p:nvGrpSpPr>
          <p:cNvPr id="6152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21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492625" y="2892425"/>
            <a:ext cx="59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35288" y="4778375"/>
            <a:ext cx="1220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4471988" y="2411413"/>
            <a:ext cx="617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178175" y="3354388"/>
            <a:ext cx="871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970088" y="4316413"/>
            <a:ext cx="566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20" name="椭圆 19"/>
          <p:cNvSpPr/>
          <p:nvPr/>
        </p:nvSpPr>
        <p:spPr>
          <a:xfrm>
            <a:off x="2536825" y="2916238"/>
            <a:ext cx="622300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144838" y="3413125"/>
            <a:ext cx="798512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702050" y="3897313"/>
            <a:ext cx="904875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935288" y="4832350"/>
            <a:ext cx="1220787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2898775" y="5732463"/>
            <a:ext cx="566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28" name="椭圆 27"/>
          <p:cNvSpPr/>
          <p:nvPr/>
        </p:nvSpPr>
        <p:spPr>
          <a:xfrm>
            <a:off x="2132013" y="5302250"/>
            <a:ext cx="766762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2522538" y="2457450"/>
            <a:ext cx="622300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6165" name="图片 14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91075" y="6316663"/>
            <a:ext cx="32591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 animBg="1"/>
      <p:bldP spid="24" grpId="0" animBg="1"/>
      <p:bldP spid="25" grpId="0" animBg="1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笔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22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4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44913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15"/>
          <p:cNvSpPr txBox="1">
            <a:spLocks noChangeArrowheads="1"/>
          </p:cNvSpPr>
          <p:nvPr/>
        </p:nvSpPr>
        <p:spPr bwMode="auto">
          <a:xfrm>
            <a:off x="714375" y="1846263"/>
            <a:ext cx="3554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400" b="1" dirty="0"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7175" name="文本框 22"/>
          <p:cNvSpPr txBox="1">
            <a:spLocks noChangeArrowheads="1"/>
          </p:cNvSpPr>
          <p:nvPr/>
        </p:nvSpPr>
        <p:spPr bwMode="auto">
          <a:xfrm>
            <a:off x="384175" y="1905000"/>
            <a:ext cx="4937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700"/>
              </a:lnSpc>
            </a:pPr>
            <a:r>
              <a:rPr kumimoji="1" lang="en-US" altLang="zh-CN" sz="2400" b="1">
                <a:cs typeface="Arial" panose="020B0604020202020204" pitchFamily="34" charset="0"/>
              </a:rPr>
              <a:t>Ⅰ</a:t>
            </a:r>
          </a:p>
        </p:txBody>
      </p:sp>
      <p:sp>
        <p:nvSpPr>
          <p:cNvPr id="7176" name="Rectangle 16"/>
          <p:cNvSpPr>
            <a:spLocks noChangeArrowheads="1"/>
          </p:cNvSpPr>
          <p:nvPr/>
        </p:nvSpPr>
        <p:spPr bwMode="auto">
          <a:xfrm>
            <a:off x="754063" y="1403350"/>
            <a:ext cx="428783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400" b="1" dirty="0">
                <a:solidFill>
                  <a:srgbClr val="339966"/>
                </a:solidFill>
                <a:cs typeface="Arial" panose="020B0604020202020204" pitchFamily="34" charset="0"/>
              </a:rPr>
              <a:t>Listening and Speaking</a:t>
            </a:r>
          </a:p>
        </p:txBody>
      </p:sp>
      <p:grpSp>
        <p:nvGrpSpPr>
          <p:cNvPr id="7177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19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8" name="图片 30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18088" y="6330950"/>
            <a:ext cx="30908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81050" y="2459038"/>
            <a:ext cx="7721600" cy="2862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ʊə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/         Febr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ua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ry        us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ua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lly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/            ho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            le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 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       ska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e              righ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/         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o                 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ay          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own              col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k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/           li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k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e                 loo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k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Ch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ristmas    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alendar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/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ɡ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/         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g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reen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        g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rass          for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g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et             a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g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ainst</a:t>
            </a:r>
          </a:p>
        </p:txBody>
      </p:sp>
      <p:pic>
        <p:nvPicPr>
          <p:cNvPr id="15" name="Revi4074.wav">
            <a:hlinkClick r:id="" action="ppaction://media"/>
          </p:cNvPr>
          <p:cNvPicPr>
            <a:picLocks noRot="1" noChangeAspect="1"/>
          </p:cNvPicPr>
          <p:nvPr>
            <a:wavAudioFile r:embed="rId1" name="Review 7 Listening and Speaking 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043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32" descr="笔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图片 22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图片 24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98900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15"/>
          <p:cNvSpPr txBox="1">
            <a:spLocks noChangeArrowheads="1"/>
          </p:cNvSpPr>
          <p:nvPr/>
        </p:nvSpPr>
        <p:spPr bwMode="auto">
          <a:xfrm>
            <a:off x="855663" y="1281113"/>
            <a:ext cx="72532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400" b="1" dirty="0"/>
              <a:t>Look at the calendar and answer the questions.</a:t>
            </a:r>
          </a:p>
        </p:txBody>
      </p:sp>
      <p:sp>
        <p:nvSpPr>
          <p:cNvPr id="8199" name="文本框 26"/>
          <p:cNvSpPr txBox="1">
            <a:spLocks noChangeArrowheads="1"/>
          </p:cNvSpPr>
          <p:nvPr/>
        </p:nvSpPr>
        <p:spPr bwMode="auto">
          <a:xfrm>
            <a:off x="477838" y="1339850"/>
            <a:ext cx="4937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700"/>
              </a:lnSpc>
            </a:pPr>
            <a:r>
              <a:rPr kumimoji="1" lang="en-US" altLang="zh-CN" sz="2400" b="1" dirty="0">
                <a:cs typeface="Arial" panose="020B0604020202020204" pitchFamily="34" charset="0"/>
              </a:rPr>
              <a:t>Ⅱ</a:t>
            </a:r>
          </a:p>
        </p:txBody>
      </p:sp>
      <p:grpSp>
        <p:nvGrpSpPr>
          <p:cNvPr id="8200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21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01" name="矩形 13"/>
          <p:cNvSpPr>
            <a:spLocks noChangeArrowheads="1"/>
          </p:cNvSpPr>
          <p:nvPr/>
        </p:nvSpPr>
        <p:spPr bwMode="auto">
          <a:xfrm>
            <a:off x="3817938" y="1816100"/>
            <a:ext cx="518318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1.What is the date of the first Wednesday </a:t>
            </a:r>
          </a:p>
          <a:p>
            <a:r>
              <a:rPr lang="en-US" altLang="zh-CN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in the month</a:t>
            </a:r>
            <a:r>
              <a:rPr lang="zh-CN" altLang="en-US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？</a:t>
            </a:r>
            <a:endParaRPr lang="en-US" altLang="zh-CN" sz="23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endParaRPr lang="en-US" altLang="zh-CN" sz="23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r>
              <a:rPr lang="en-US" altLang="zh-CN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2.What day of the week is January 23</a:t>
            </a:r>
            <a:r>
              <a:rPr lang="zh-CN" altLang="en-US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？</a:t>
            </a:r>
            <a:endParaRPr lang="en-US" altLang="zh-CN" sz="23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endParaRPr lang="en-US" altLang="zh-CN" sz="23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r>
              <a:rPr lang="en-US" altLang="zh-CN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3.How many Saturdays are in this month</a:t>
            </a:r>
            <a:r>
              <a:rPr lang="zh-CN" altLang="en-US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？</a:t>
            </a:r>
            <a:endParaRPr lang="en-US" altLang="zh-CN" sz="23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endParaRPr lang="en-US" altLang="zh-CN" sz="23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r>
              <a:rPr lang="en-US" altLang="zh-CN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4.What is the date of the fourth Tuesday</a:t>
            </a:r>
            <a:r>
              <a:rPr lang="zh-CN" altLang="en-US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？</a:t>
            </a:r>
            <a:endParaRPr lang="en-US" altLang="zh-CN" sz="23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endParaRPr lang="en-US" altLang="zh-CN" sz="23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r>
              <a:rPr lang="en-US" altLang="zh-CN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5.What is the date two days after the </a:t>
            </a:r>
          </a:p>
          <a:p>
            <a:r>
              <a:rPr lang="en-US" altLang="zh-CN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third Monday</a:t>
            </a:r>
            <a:r>
              <a:rPr lang="zh-CN" altLang="en-US" sz="23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8202" name="Picture 14"/>
          <p:cNvPicPr>
            <a:picLocks noChangeAspect="1" noChangeArrowheads="1"/>
          </p:cNvPicPr>
          <p:nvPr/>
        </p:nvPicPr>
        <p:blipFill>
          <a:blip r:embed="rId8">
            <a:lum contrast="10000"/>
          </a:blip>
          <a:srcRect/>
          <a:stretch>
            <a:fillRect/>
          </a:stretch>
        </p:blipFill>
        <p:spPr bwMode="auto">
          <a:xfrm>
            <a:off x="374650" y="2170113"/>
            <a:ext cx="334327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4097338" y="3243263"/>
            <a:ext cx="20177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Monday.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110038" y="2528888"/>
            <a:ext cx="23637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January 4.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4038600" y="3940175"/>
            <a:ext cx="77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Four.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4025900" y="5673725"/>
            <a:ext cx="24479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January 19.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4110038" y="4649788"/>
            <a:ext cx="26130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January 24.</a:t>
            </a:r>
          </a:p>
        </p:txBody>
      </p:sp>
      <p:pic>
        <p:nvPicPr>
          <p:cNvPr id="8208" name="图片 14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791075" y="6316663"/>
            <a:ext cx="32591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Revi4090.wav">
            <a:hlinkClick r:id="" action="ppaction://media"/>
          </p:cNvPr>
          <p:cNvPicPr>
            <a:picLocks noRot="1" noChangeAspect="1"/>
          </p:cNvPicPr>
          <p:nvPr>
            <a:wavAudioFile r:embed="rId1" name="Review 7 Listening and Speaking 2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500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32" descr="笔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39125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2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图片 24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27463" y="539750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5"/>
          <p:cNvSpPr txBox="1">
            <a:spLocks noChangeArrowheads="1"/>
          </p:cNvSpPr>
          <p:nvPr/>
        </p:nvSpPr>
        <p:spPr bwMode="auto">
          <a:xfrm>
            <a:off x="785813" y="1698625"/>
            <a:ext cx="745013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zh-CN" sz="2300" b="1" dirty="0">
                <a:cs typeface="Arial" panose="020B0604020202020204" pitchFamily="34" charset="0"/>
              </a:rPr>
              <a:t>Work in </a:t>
            </a:r>
            <a:r>
              <a:rPr lang="en-US" altLang="zh-CN" sz="2300" b="1" dirty="0" err="1">
                <a:cs typeface="Arial" panose="020B0604020202020204" pitchFamily="34" charset="0"/>
              </a:rPr>
              <a:t>groups.Interview</a:t>
            </a:r>
            <a:r>
              <a:rPr lang="en-US" altLang="zh-CN" sz="2300" b="1" dirty="0">
                <a:cs typeface="Arial" panose="020B0604020202020204" pitchFamily="34" charset="0"/>
              </a:rPr>
              <a:t> your classmates and fill in the </a:t>
            </a:r>
            <a:r>
              <a:rPr lang="en-US" altLang="zh-CN" sz="2300" b="1" dirty="0" err="1">
                <a:cs typeface="Arial" panose="020B0604020202020204" pitchFamily="34" charset="0"/>
              </a:rPr>
              <a:t>table.Then</a:t>
            </a:r>
            <a:r>
              <a:rPr lang="en-US" altLang="zh-CN" sz="2300" b="1" dirty="0">
                <a:cs typeface="Arial" panose="020B0604020202020204" pitchFamily="34" charset="0"/>
              </a:rPr>
              <a:t> use the results to write a report.</a:t>
            </a:r>
            <a:endParaRPr lang="zh-CN" altLang="en-US" sz="2300" b="1" dirty="0">
              <a:cs typeface="Arial" panose="020B0604020202020204" pitchFamily="34" charset="0"/>
            </a:endParaRPr>
          </a:p>
        </p:txBody>
      </p:sp>
      <p:sp>
        <p:nvSpPr>
          <p:cNvPr id="9223" name="Rectangle 16"/>
          <p:cNvSpPr>
            <a:spLocks noChangeArrowheads="1"/>
          </p:cNvSpPr>
          <p:nvPr/>
        </p:nvSpPr>
        <p:spPr bwMode="auto">
          <a:xfrm>
            <a:off x="788988" y="1166813"/>
            <a:ext cx="3544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b="1" dirty="0">
                <a:solidFill>
                  <a:srgbClr val="339966"/>
                </a:solidFill>
                <a:cs typeface="Arial" panose="020B0604020202020204" pitchFamily="34" charset="0"/>
              </a:rPr>
              <a:t>Putting It All Together</a:t>
            </a:r>
          </a:p>
        </p:txBody>
      </p:sp>
      <p:grpSp>
        <p:nvGrpSpPr>
          <p:cNvPr id="9224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31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19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25" name="图片 30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18088" y="6330950"/>
            <a:ext cx="30908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155700" y="2608263"/>
          <a:ext cx="7466013" cy="1901826"/>
        </p:xfrm>
        <a:graphic>
          <a:graphicData uri="http://schemas.openxmlformats.org/drawingml/2006/table">
            <a:tbl>
              <a:tblPr/>
              <a:tblGrid>
                <a:gridCol w="1435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2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Name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Favourite Season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Favourite Month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Favourite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Holiday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9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Zhang Li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summer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June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Children's </a:t>
                      </a:r>
                      <a:r>
                        <a:rPr lang="en-US" sz="2000" kern="100" baseline="0" dirty="0" smtClean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smtClean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Day</a:t>
                      </a:r>
                      <a:endParaRPr lang="en-US" sz="2000" kern="100" dirty="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Linda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winter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December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Christmas</a:t>
                      </a: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kern="10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kern="100" dirty="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000" kern="100" dirty="0"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1" marR="68581" marT="45732" marB="4573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253" name="矩形 14"/>
          <p:cNvSpPr>
            <a:spLocks noChangeArrowheads="1"/>
          </p:cNvSpPr>
          <p:nvPr/>
        </p:nvSpPr>
        <p:spPr bwMode="auto">
          <a:xfrm>
            <a:off x="941388" y="4498975"/>
            <a:ext cx="7454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200" b="1" i="1" dirty="0">
                <a:solidFill>
                  <a:srgbClr val="FF66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Example</a:t>
            </a:r>
            <a:r>
              <a:rPr lang="zh-CN" altLang="en-US" sz="2200" b="1" i="1" dirty="0">
                <a:solidFill>
                  <a:srgbClr val="FF66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：</a:t>
            </a:r>
            <a:endParaRPr lang="en-US" altLang="zh-CN" sz="2200" b="1" i="1" dirty="0">
              <a:solidFill>
                <a:srgbClr val="FF66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   My classmates like different seasons and holidays. Zhang Li likes </a:t>
            </a:r>
            <a:r>
              <a:rPr lang="en-US" altLang="zh-CN" sz="2200" b="1" dirty="0" err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summer.He</a:t>
            </a:r>
            <a:r>
              <a:rPr lang="en-US" altLang="zh-CN" sz="22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likes to go to the park on Children's Day. Children's Day is on June 1.Linda likes </a:t>
            </a:r>
            <a:r>
              <a:rPr lang="en-US" altLang="zh-CN" sz="2200" b="1" dirty="0" err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December.She</a:t>
            </a:r>
            <a:r>
              <a:rPr lang="en-US" altLang="zh-CN" sz="22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likes to look at the beautiful Christmas lights.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32" descr="笔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464550" y="5132388"/>
            <a:ext cx="785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32738" y="6194425"/>
            <a:ext cx="1219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图片 2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图片 24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79838" y="528638"/>
            <a:ext cx="2574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5"/>
          <p:cNvSpPr txBox="1">
            <a:spLocks noChangeArrowheads="1"/>
          </p:cNvSpPr>
          <p:nvPr/>
        </p:nvSpPr>
        <p:spPr bwMode="auto">
          <a:xfrm>
            <a:off x="701675" y="1744663"/>
            <a:ext cx="7991475" cy="3933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cs typeface="Arial" panose="020B0604020202020204" pitchFamily="34" charset="0"/>
              </a:rPr>
              <a:t>Find more examples from this unit. Then mark your stars.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Talking about Seasons and Weather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______________________________________________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 ______________________________________________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I can talk about seasons and weather in English.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   ☆   ☆   ☆   ☆   ☆</a:t>
            </a:r>
          </a:p>
        </p:txBody>
      </p:sp>
      <p:sp>
        <p:nvSpPr>
          <p:cNvPr id="10247" name="文本框 22"/>
          <p:cNvSpPr txBox="1">
            <a:spLocks noChangeArrowheads="1"/>
          </p:cNvSpPr>
          <p:nvPr/>
        </p:nvSpPr>
        <p:spPr bwMode="auto">
          <a:xfrm>
            <a:off x="668338" y="2695575"/>
            <a:ext cx="4953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700"/>
              </a:lnSpc>
            </a:pPr>
            <a:r>
              <a:rPr kumimoji="1" lang="en-US" altLang="zh-CN" sz="2400" b="1">
                <a:cs typeface="Arial" panose="020B0604020202020204" pitchFamily="34" charset="0"/>
              </a:rPr>
              <a:t>Ⅰ</a:t>
            </a:r>
          </a:p>
        </p:txBody>
      </p:sp>
      <p:sp>
        <p:nvSpPr>
          <p:cNvPr id="10248" name="Rectangle 16"/>
          <p:cNvSpPr>
            <a:spLocks noChangeArrowheads="1"/>
          </p:cNvSpPr>
          <p:nvPr/>
        </p:nvSpPr>
        <p:spPr bwMode="auto">
          <a:xfrm>
            <a:off x="701675" y="1328738"/>
            <a:ext cx="35448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339966"/>
                </a:solidFill>
                <a:cs typeface="Arial" panose="020B0604020202020204" pitchFamily="34" charset="0"/>
              </a:rPr>
              <a:t>Self­Evaluation</a:t>
            </a:r>
            <a:endParaRPr lang="en-US" altLang="zh-CN" sz="2400" b="1" dirty="0">
              <a:solidFill>
                <a:srgbClr val="339966"/>
              </a:solidFill>
              <a:cs typeface="Arial" panose="020B0604020202020204" pitchFamily="34" charset="0"/>
            </a:endParaRPr>
          </a:p>
        </p:txBody>
      </p:sp>
      <p:sp>
        <p:nvSpPr>
          <p:cNvPr id="10249" name="矩形 22"/>
          <p:cNvSpPr>
            <a:spLocks noChangeArrowheads="1"/>
          </p:cNvSpPr>
          <p:nvPr/>
        </p:nvSpPr>
        <p:spPr bwMode="auto">
          <a:xfrm>
            <a:off x="1066800" y="3054350"/>
            <a:ext cx="7397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_____________________________________________</a:t>
            </a:r>
          </a:p>
        </p:txBody>
      </p:sp>
      <p:grpSp>
        <p:nvGrpSpPr>
          <p:cNvPr id="10250" name="组合 13"/>
          <p:cNvGrpSpPr/>
          <p:nvPr/>
        </p:nvGrpSpPr>
        <p:grpSpPr bwMode="auto">
          <a:xfrm>
            <a:off x="-26988" y="5837238"/>
            <a:ext cx="8262938" cy="466725"/>
            <a:chOff x="-26988" y="5837238"/>
            <a:chExt cx="8262938" cy="466725"/>
          </a:xfrm>
        </p:grpSpPr>
        <p:cxnSp>
          <p:nvCxnSpPr>
            <p:cNvPr id="25" name="直接连接符 12"/>
            <p:cNvCxnSpPr/>
            <p:nvPr/>
          </p:nvCxnSpPr>
          <p:spPr>
            <a:xfrm>
              <a:off x="-26988" y="5837238"/>
              <a:ext cx="904876" cy="466725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19"/>
            <p:cNvCxnSpPr/>
            <p:nvPr/>
          </p:nvCxnSpPr>
          <p:spPr>
            <a:xfrm>
              <a:off x="863600" y="6303963"/>
              <a:ext cx="7372350" cy="0"/>
            </a:xfrm>
            <a:prstGeom prst="line">
              <a:avLst/>
            </a:prstGeom>
            <a:ln w="12700">
              <a:solidFill>
                <a:srgbClr val="532F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68388" y="3665538"/>
            <a:ext cx="3978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season do you like</a:t>
            </a:r>
            <a:r>
              <a:rPr lang="zh-CN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10252" name="TextBox 16"/>
          <p:cNvSpPr txBox="1">
            <a:spLocks noChangeArrowheads="1"/>
          </p:cNvSpPr>
          <p:nvPr/>
        </p:nvSpPr>
        <p:spPr bwMode="auto">
          <a:xfrm>
            <a:off x="1066800" y="3160713"/>
            <a:ext cx="3463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weather today?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103313" y="4146550"/>
            <a:ext cx="467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love green grass and rainy days.</a:t>
            </a:r>
          </a:p>
        </p:txBody>
      </p:sp>
      <p:pic>
        <p:nvPicPr>
          <p:cNvPr id="10254" name="图片 14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91075" y="6316663"/>
            <a:ext cx="32591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theme/theme1.xml><?xml version="1.0" encoding="utf-8"?>
<a:theme xmlns:a="http://schemas.openxmlformats.org/drawingml/2006/main" name="WWW.2PPT.COM&#10;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954</Words>
  <Application>Microsoft Office PowerPoint</Application>
  <PresentationFormat>全屏显示(4:3)</PresentationFormat>
  <Paragraphs>215</Paragraphs>
  <Slides>14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Adobe 黑体 Std R</vt:lpstr>
      <vt:lpstr>黑体</vt:lpstr>
      <vt:lpstr>宋体</vt:lpstr>
      <vt:lpstr>微软雅黑</vt:lpstr>
      <vt:lpstr>Arial</vt:lpstr>
      <vt:lpstr>Calibri</vt:lpstr>
      <vt:lpstr>Times New Roman</vt:lpstr>
      <vt:lpstr>WWW.2PPT.COM
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cp:keywords>第一PPT模板网-WWW.1PPT.COM</cp:keywords>
  <dc:description>www.ppt818.com-提供资源下载</dc:description>
  <cp:lastModifiedBy>Windows 用户</cp:lastModifiedBy>
  <cp:revision>354</cp:revision>
  <dcterms:created xsi:type="dcterms:W3CDTF">2015-12-21T09:02:00Z</dcterms:created>
  <dcterms:modified xsi:type="dcterms:W3CDTF">2023-01-16T19:08:06Z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714DB45F228C4E7C9950FFCE83D011BD</vt:lpwstr>
  </property>
  <property fmtid="{D5CDD505-2E9C-101B-9397-08002B2CF9AE}" pid="3" name="KSOProductBuildVer">
    <vt:lpwstr>2052-11.1.0.11294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