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478" r:id="rId3"/>
    <p:sldId id="599" r:id="rId4"/>
    <p:sldId id="413" r:id="rId5"/>
    <p:sldId id="410" r:id="rId6"/>
    <p:sldId id="671" r:id="rId7"/>
    <p:sldId id="31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734" r:id="rId17"/>
    <p:sldId id="404" r:id="rId18"/>
    <p:sldId id="643" r:id="rId19"/>
    <p:sldId id="737" r:id="rId20"/>
    <p:sldId id="739" r:id="rId21"/>
    <p:sldId id="740" r:id="rId22"/>
    <p:sldId id="662" r:id="rId23"/>
    <p:sldId id="743" r:id="rId24"/>
    <p:sldId id="317" r:id="rId25"/>
    <p:sldId id="657" r:id="rId26"/>
    <p:sldId id="319" r:id="rId27"/>
    <p:sldId id="359" r:id="rId28"/>
    <p:sldId id="258" r:id="rId29"/>
  </p:sldIdLst>
  <p:sldSz cx="12192000" cy="6858000"/>
  <p:notesSz cx="6858000" cy="9144000"/>
  <p:embeddedFontLst>
    <p:embeddedFont>
      <p:font typeface="庞门正道粗书体6.0" panose="02010600030101010101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等线" panose="02010600030101010101" pitchFamily="2" charset="-122"/>
      <p:regular r:id="rId34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30"/>
    <a:srgbClr val="0B0205"/>
    <a:srgbClr val="110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50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28D2A8F-09B6-416F-A0D5-AE548418FD0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B4A29EE-07BB-4D87-9B14-AA24E0918A9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/>
          <p:cNvSpPr>
            <a:spLocks noChangeArrowheads="1"/>
          </p:cNvSpPr>
          <p:nvPr userDrawn="1"/>
        </p:nvSpPr>
        <p:spPr bwMode="auto">
          <a:xfrm flipH="1">
            <a:off x="-653541" y="-584888"/>
            <a:ext cx="1307082" cy="1307796"/>
          </a:xfrm>
          <a:prstGeom prst="ellipse">
            <a:avLst/>
          </a:prstGeom>
          <a:solidFill>
            <a:srgbClr val="0B0205"/>
          </a:solidFill>
          <a:ln>
            <a:noFill/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B293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B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223849" y="917193"/>
            <a:ext cx="6625252" cy="3651983"/>
            <a:chOff x="5033349" y="1295400"/>
            <a:chExt cx="6625252" cy="3651983"/>
          </a:xfrm>
        </p:grpSpPr>
        <p:sp>
          <p:nvSpPr>
            <p:cNvPr id="9" name="文本框 8"/>
            <p:cNvSpPr txBox="1"/>
            <p:nvPr/>
          </p:nvSpPr>
          <p:spPr>
            <a:xfrm>
              <a:off x="5033349" y="1606421"/>
              <a:ext cx="1988977" cy="227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08988" y="1621692"/>
              <a:ext cx="1757444" cy="199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1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空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25525" y="1401244"/>
              <a:ext cx="1988977" cy="227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44502" y="1295400"/>
              <a:ext cx="2077180" cy="238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5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活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77749" y="3257627"/>
              <a:ext cx="5080852" cy="1689756"/>
              <a:chOff x="5711706" y="3132739"/>
              <a:chExt cx="6007082" cy="19977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525958" y="3225352"/>
                <a:ext cx="1680266" cy="1905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趣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63388" y="3202128"/>
                <a:ext cx="1680266" cy="1905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事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961344" y="3132739"/>
                <a:ext cx="1757444" cy="199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多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711706" y="3634760"/>
                <a:ext cx="1855806" cy="109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——</a:t>
                </a:r>
                <a:endParaRPr lang="zh-CN" altLang="en-US" sz="54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615111" y="5419728"/>
            <a:ext cx="3372317" cy="276999"/>
            <a:chOff x="1018050" y="5462070"/>
            <a:chExt cx="3372317" cy="276999"/>
          </a:xfrm>
        </p:grpSpPr>
        <p:sp>
          <p:nvSpPr>
            <p:cNvPr id="22" name="矩形 21"/>
            <p:cNvSpPr/>
            <p:nvPr/>
          </p:nvSpPr>
          <p:spPr>
            <a:xfrm>
              <a:off x="1018050" y="5462070"/>
              <a:ext cx="1569660" cy="27699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20707" y="5462070"/>
              <a:ext cx="1569660" cy="27699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27166" y="4629537"/>
            <a:ext cx="5864734" cy="575889"/>
            <a:chOff x="1494820" y="4545882"/>
            <a:chExt cx="5749453" cy="478220"/>
          </a:xfrm>
        </p:grpSpPr>
        <p:sp>
          <p:nvSpPr>
            <p:cNvPr id="25" name="文本框 24"/>
            <p:cNvSpPr txBox="1"/>
            <p:nvPr/>
          </p:nvSpPr>
          <p:spPr>
            <a:xfrm>
              <a:off x="1494820" y="4691849"/>
              <a:ext cx="5749453" cy="33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6.4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 rot="10800000" flipH="1" flipV="1">
              <a:off x="1568234" y="4545882"/>
              <a:ext cx="567603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bēi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杯子 水杯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妈妈给我买了新水杯。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左窄右宽，“木”的末笔捺变点，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第八笔是长点。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杯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9886" y="2370887"/>
            <a:ext cx="2726920" cy="2645180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212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失去   丢失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他在地震中失去了亲人。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第三笔横在横中线上，第四笔是竖撇，在竖中线上起笔，要写得舒展。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失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470" y="2286000"/>
            <a:ext cx="3336925" cy="3394075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240" y="139319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黑板   模板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课间，我把黑板擦得干干净净。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左窄右宽。“木”的末笔捺变点，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第五笔起笔稍低于第二笔。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板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5966" y="2390705"/>
            <a:ext cx="2604806" cy="2561094"/>
          </a:xfrm>
          <a:prstGeom prst="rect">
            <a:avLst/>
          </a:prstGeom>
        </p:spPr>
      </p:pic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211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rónɡ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容易  笑容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妈妈的脸上露出了笑容。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“宀”宽而扁，“人”撇捺舒展，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“口”小而扁。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容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4490" y="2286000"/>
            <a:ext cx="2722358" cy="2790308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容易   平易近人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这道题很容易。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“日”窄小，横折钩要宽，第三撇舒展。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易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496" y="2284782"/>
            <a:ext cx="2994358" cy="2851682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沐浴   淋浴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我们沐浴在温暖的阳光下。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 氵”呈弧形分布，“谷”的捺画舒展。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浴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1016" y="2389823"/>
            <a:ext cx="2926382" cy="2666364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教室    浴室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我们在明亮的教室里学习。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“宀”要宽，“至”竖在竖中线上，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最后一笔横稍长。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室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1810" y="2292349"/>
            <a:ext cx="3079773" cy="2808605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1184592" y="1515331"/>
            <a:ext cx="9822815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第一部分（第1自然段）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总起全文，点明太空生活很有趣。</a:t>
            </a: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第二部分（第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分别从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睡觉、喝水、走路、洗澡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个方面介绍在太空中生活的趣事。</a:t>
            </a: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第三部分（第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自然段）总结全文，照应开头，写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太空生活很有趣。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1071615" y="4722504"/>
            <a:ext cx="10133166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这是一篇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科学小品文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，语言轻松活泼，浅显易懂，介绍了太空生活中新奇有趣的现象。</a:t>
            </a:r>
          </a:p>
        </p:txBody>
      </p:sp>
      <p:sp>
        <p:nvSpPr>
          <p:cNvPr id="47" name="矩形 5"/>
          <p:cNvSpPr/>
          <p:nvPr/>
        </p:nvSpPr>
        <p:spPr>
          <a:xfrm>
            <a:off x="1071615" y="4047630"/>
            <a:ext cx="5816632" cy="5218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7021001" y="2359024"/>
            <a:ext cx="3803222" cy="821764"/>
          </a:xfrm>
          <a:prstGeom prst="cloudCallout">
            <a:avLst>
              <a:gd name="adj1" fmla="val -17102"/>
              <a:gd name="adj2" fmla="val -902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设问句，总起全文。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1855" y="1467892"/>
            <a:ext cx="9559925" cy="56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你知道航天员在太空中怎样生活吗？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说起来还挺有趣呢！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046220" y="2524482"/>
            <a:ext cx="2784190" cy="5219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太空生活挺有趣。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310975" y="2130159"/>
            <a:ext cx="2646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481261" y="2553069"/>
            <a:ext cx="2138239" cy="4648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什么挺有趣？</a:t>
            </a:r>
          </a:p>
        </p:txBody>
      </p:sp>
      <p:sp>
        <p:nvSpPr>
          <p:cNvPr id="15" name="箭头: 下 4"/>
          <p:cNvSpPr/>
          <p:nvPr/>
        </p:nvSpPr>
        <p:spPr>
          <a:xfrm rot="16200000">
            <a:off x="3697827" y="2646281"/>
            <a:ext cx="270066" cy="27839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543049" y="3672415"/>
            <a:ext cx="9171333" cy="106993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在宇宙飞船里，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站着睡觉和躺着睡觉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一样舒服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7030A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不过，要想睡上一个安稳觉，航天员必须把自己绑在睡袋里。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不然，翻一个身，就会飘到别处去了。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49" name="TextBox 5"/>
          <p:cNvSpPr txBox="1"/>
          <p:nvPr/>
        </p:nvSpPr>
        <p:spPr>
          <a:xfrm>
            <a:off x="2390140" y="5275497"/>
            <a:ext cx="1449070" cy="437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平时睡觉</a:t>
            </a:r>
          </a:p>
        </p:txBody>
      </p:sp>
      <p:sp>
        <p:nvSpPr>
          <p:cNvPr id="50" name="TextBox 6"/>
          <p:cNvSpPr txBox="1"/>
          <p:nvPr/>
        </p:nvSpPr>
        <p:spPr>
          <a:xfrm>
            <a:off x="4739875" y="5252360"/>
            <a:ext cx="2002320" cy="483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在太空睡觉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642860" y="5058642"/>
            <a:ext cx="2016125" cy="87122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绑在睡袋里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1" grpId="0" bldLvl="0" animBg="1"/>
      <p:bldP spid="15" grpId="0" bldLvl="0" animBg="1"/>
      <p:bldP spid="5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缺角矩形 8"/>
          <p:cNvSpPr/>
          <p:nvPr/>
        </p:nvSpPr>
        <p:spPr>
          <a:xfrm>
            <a:off x="1352550" y="2657089"/>
            <a:ext cx="3631565" cy="4324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8290" y="4575341"/>
            <a:ext cx="1946275" cy="132416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4508" y="1437254"/>
            <a:ext cx="9748962" cy="1835667"/>
          </a:xfrm>
          <a:prstGeom prst="snip2DiagRect">
            <a:avLst/>
          </a:prstGeom>
          <a:noFill/>
          <a:ln w="38100">
            <a:noFill/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喝水的时候，如果用普通的杯子，即使把杯子倒过来，水也不会往下流。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因为在宇宙飞船里，水失去了重量。航天员要想喝到水，得使用一种带吸管的饮水袋。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70588" y="2486972"/>
            <a:ext cx="4638675" cy="266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365333" y="5119561"/>
            <a:ext cx="2810510" cy="602369"/>
          </a:xfrm>
          <a:prstGeom prst="plaqu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鞋底带钩的鞋子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352550" y="3220244"/>
            <a:ext cx="9332015" cy="169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在宇宙飞船里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走路更有趣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。人稍一用力碰到舱体就会飘到半空中，咳嗽一声就有可能后退好几步。为了能平稳地走路，航天员都穿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鞋底带钩的鞋子，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好牢牢地钩住带网格的地板。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  <p:bldP spid="3" grpId="0" bldLvl="0" animBg="1"/>
      <p:bldP spid="48" grpId="0" bldLvl="0" animBg="1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741063" y="2629585"/>
            <a:ext cx="5080000" cy="2250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太空是个充满魅力的神奇世界，是我们人类一直向往与探索的地方。今天我们就来一起了解下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宇航员在太空到底是怎样生活的呢？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/>
          <a:srcRect r="55000"/>
          <a:stretch>
            <a:fillRect/>
          </a:stretch>
        </p:blipFill>
        <p:spPr>
          <a:xfrm>
            <a:off x="1540566" y="1518302"/>
            <a:ext cx="3578086" cy="447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3169" y="1661657"/>
            <a:ext cx="10455247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在宇宙飞船里洗澡可不是一件容易的事，从喷头喷出的水总是飘浮在空中。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751962" y="2296573"/>
            <a:ext cx="4625975" cy="2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六边形 10"/>
          <p:cNvSpPr/>
          <p:nvPr/>
        </p:nvSpPr>
        <p:spPr>
          <a:xfrm>
            <a:off x="679050" y="3799046"/>
            <a:ext cx="5553075" cy="564356"/>
          </a:xfrm>
          <a:prstGeom prst="hexagon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咳嗽一声就有可能后退好几步。</a:t>
            </a:r>
          </a:p>
        </p:txBody>
      </p:sp>
      <p:sp>
        <p:nvSpPr>
          <p:cNvPr id="9" name="六边形 8"/>
          <p:cNvSpPr/>
          <p:nvPr/>
        </p:nvSpPr>
        <p:spPr>
          <a:xfrm>
            <a:off x="579660" y="3066583"/>
            <a:ext cx="6692900" cy="559891"/>
          </a:xfrm>
          <a:prstGeom prst="hexagon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即使把杯子倒过来，水也不会往下流。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1233169" y="2430642"/>
            <a:ext cx="472313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联系前文说说，洗澡有什么困难？</a:t>
            </a:r>
          </a:p>
        </p:txBody>
      </p:sp>
      <p:sp>
        <p:nvSpPr>
          <p:cNvPr id="4" name="矩形 3"/>
          <p:cNvSpPr/>
          <p:nvPr/>
        </p:nvSpPr>
        <p:spPr>
          <a:xfrm>
            <a:off x="1143718" y="4535973"/>
            <a:ext cx="531685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因为在宇宙飞船里，水失去了重量。</a:t>
            </a:r>
          </a:p>
        </p:txBody>
      </p: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83365" y="2162030"/>
            <a:ext cx="10127974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为了解决这个难题，科学家把淋浴室做成一个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密封浴桶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，或是一个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密封浴罩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，在淋浴室下边安装吸管，它可以把喷头喷出来的水朝一个方向吸。另外，航天员还需要把双脚固定起来，否则水一冲，就得翻跟头。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　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1499" y="1616203"/>
            <a:ext cx="4484153" cy="46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用什么办法来解决洗澡难题呢？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39612" y="3916592"/>
            <a:ext cx="1964690" cy="615377"/>
          </a:xfrm>
          <a:prstGeom prst="flowChartTerminator">
            <a:avLst/>
          </a:prstGeom>
          <a:noFill/>
          <a:ln>
            <a:solidFill>
              <a:srgbClr val="2B293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特殊淋浴器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1309425" y="3916592"/>
            <a:ext cx="838200" cy="615377"/>
          </a:xfrm>
          <a:prstGeom prst="flowChartTerminator">
            <a:avLst/>
          </a:prstGeom>
          <a:noFill/>
          <a:ln w="38100">
            <a:solidFill>
              <a:srgbClr val="2B293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洗澡</a:t>
            </a:r>
          </a:p>
        </p:txBody>
      </p:sp>
      <p:sp>
        <p:nvSpPr>
          <p:cNvPr id="9" name="上箭头 8"/>
          <p:cNvSpPr/>
          <p:nvPr/>
        </p:nvSpPr>
        <p:spPr>
          <a:xfrm rot="5400000">
            <a:off x="2675032" y="3908724"/>
            <a:ext cx="237173" cy="631113"/>
          </a:xfrm>
          <a:prstGeom prst="upArrow">
            <a:avLst/>
          </a:prstGeom>
          <a:noFill/>
          <a:ln>
            <a:solidFill>
              <a:srgbClr val="2B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34740" y="3590754"/>
            <a:ext cx="810260" cy="1267052"/>
          </a:xfrm>
          <a:prstGeom prst="cloud">
            <a:avLst/>
          </a:prstGeom>
          <a:noFill/>
          <a:ln>
            <a:solidFill>
              <a:srgbClr val="2B293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有趣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60095" y="4966887"/>
            <a:ext cx="613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你看，在太空中生活，是不是很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？　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162471" y="5512128"/>
            <a:ext cx="8056880" cy="58657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你知道航天员在太空中怎样生活吗？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说起来还挺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呢！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872306" y="4966887"/>
            <a:ext cx="270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反问句，总结全文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5" grpId="0" bldLvl="0" animBg="1"/>
      <p:bldP spid="9" grpId="0" bldLvl="0" animBg="1"/>
      <p:bldP spid="10" grpId="0" bldLvl="0" animBg="1"/>
      <p:bldP spid="8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3013" y="2257286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3013" y="3004571"/>
            <a:ext cx="9798934" cy="19402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本文向我们介绍了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航天员在太空的有趣生活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，启发我们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要看到这些趣事背后的巨大作用，培养我们热爱科学、认真学习科学的精神。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6069" y="2084539"/>
            <a:ext cx="9985514" cy="3507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太空吃饭讲究多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太空餐桌是特别的，它具有磁性，能吸住刀、叉、勺、盘等餐具，桌上装有水冷却器和加热器。吃饭时，宇航员必须先把脚固定在地板上，把身体固定在座椅上，以免飘动。端碗要轻柔，动作太猛，饭会从碗里飘出去。饭菜夹住后，张嘴要快，闭嘴也要快，因为即使是放到嘴里的食物，不闭嘴它也会“飞”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5136" y="2718076"/>
            <a:ext cx="10181728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浩瀚的太空，是人类最感神秘的地方，让我们从现在起就要努力学习科学文化知识，加强体育锻炼，使自己身体更强壮，知识更丰富，头脑更灵活，为将来人类的太空探索增添一份自己的力量，为祖国的发展和繁荣做贡献，为实现自己的理想努力吧!</a:t>
            </a: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51513" y="2101814"/>
            <a:ext cx="76575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总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789961" y="2101814"/>
            <a:ext cx="2579229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太空生活很有趣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854523" y="2124510"/>
            <a:ext cx="276261" cy="3407093"/>
          </a:xfrm>
          <a:prstGeom prst="leftBrace">
            <a:avLst/>
          </a:prstGeom>
          <a:noFill/>
          <a:ln w="38100">
            <a:solidFill>
              <a:srgbClr val="2B2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51418" y="3621061"/>
            <a:ext cx="76594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分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35265" y="2806890"/>
            <a:ext cx="2925730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睡觉：绑在睡袋里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35265" y="3344953"/>
            <a:ext cx="3960609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喝水：用带吸管的饮水袋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892537" y="5085385"/>
            <a:ext cx="2630795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太空生活趣事多</a:t>
            </a:r>
          </a:p>
        </p:txBody>
      </p:sp>
      <p:sp>
        <p:nvSpPr>
          <p:cNvPr id="37" name="左大括号 36"/>
          <p:cNvSpPr/>
          <p:nvPr/>
        </p:nvSpPr>
        <p:spPr>
          <a:xfrm>
            <a:off x="5020438" y="2894713"/>
            <a:ext cx="162039" cy="1890210"/>
          </a:xfrm>
          <a:prstGeom prst="leftBrace">
            <a:avLst/>
          </a:prstGeom>
          <a:noFill/>
          <a:ln w="38100">
            <a:solidFill>
              <a:srgbClr val="2B2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5265" y="3883016"/>
            <a:ext cx="2952687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走路：穿带钩的鞋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5265" y="4421080"/>
            <a:ext cx="2916479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洗澡：用密封浴桶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56297" y="5085385"/>
            <a:ext cx="756183" cy="4375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总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3036231" y="2501224"/>
            <a:ext cx="432104" cy="26536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太空生活趣事多</a:t>
            </a:r>
          </a:p>
        </p:txBody>
      </p:sp>
      <p:sp>
        <p:nvSpPr>
          <p:cNvPr id="14" name="右箭头 13"/>
          <p:cNvSpPr/>
          <p:nvPr/>
        </p:nvSpPr>
        <p:spPr>
          <a:xfrm>
            <a:off x="5128464" y="2281115"/>
            <a:ext cx="558322" cy="78912"/>
          </a:xfrm>
          <a:prstGeom prst="rightArrow">
            <a:avLst/>
          </a:prstGeom>
          <a:noFill/>
          <a:ln>
            <a:solidFill>
              <a:srgbClr val="2B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128464" y="5250136"/>
            <a:ext cx="594143" cy="108012"/>
          </a:xfrm>
          <a:prstGeom prst="rightArrow">
            <a:avLst/>
          </a:prstGeom>
          <a:noFill/>
          <a:ln>
            <a:solidFill>
              <a:srgbClr val="2B2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5" grpId="0" bldLvl="0" animBg="1"/>
      <p:bldP spid="2" grpId="0" bldLvl="0" animBg="1"/>
      <p:bldP spid="23" grpId="0" bldLvl="0" animBg="1"/>
      <p:bldP spid="32" grpId="0" bldLvl="0" animBg="1"/>
      <p:bldP spid="33" grpId="0" bldLvl="0" animBg="1"/>
      <p:bldP spid="34" grpId="0" bldLvl="0" animBg="1"/>
      <p:bldP spid="37" grpId="0" bldLvl="0" animBg="1"/>
      <p:bldP spid="3" grpId="0" bldLvl="0" animBg="1"/>
      <p:bldP spid="6" grpId="0" bldLvl="0" animBg="1"/>
      <p:bldP spid="4" grpId="0" bldLvl="0" animBg="1"/>
      <p:bldP spid="14" grpId="0" bldLvl="0" animBg="1"/>
      <p:bldP spid="1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069216" y="1938710"/>
            <a:ext cx="854075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一、我会写同音字。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yǔ                           liàng                       shì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）宙               重（    ）              教（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）毛               漂（    ）              不（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60681" y="3952914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40803" y="480185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3027" y="3952914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3149" y="480185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35981" y="3952914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室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16103" y="480185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518313" y="1555198"/>
            <a:ext cx="9563100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二、我会把下面词语排成一句话并加上标点。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  宇航员    怎样    你    生活   知道   在太空中   吗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______________________________________________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 自己    宇航员    绑在   睡觉   把   睡袋里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______________________________________________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56868" y="3769443"/>
            <a:ext cx="5929828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你知道宇航员在太空中怎样生活吗？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56868" y="5923998"/>
            <a:ext cx="531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宇航员把自己绑在睡袋里睡觉。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223849" y="917193"/>
            <a:ext cx="6625252" cy="3651983"/>
            <a:chOff x="5033349" y="1295400"/>
            <a:chExt cx="6625252" cy="3651983"/>
          </a:xfrm>
        </p:grpSpPr>
        <p:sp>
          <p:nvSpPr>
            <p:cNvPr id="9" name="文本框 8"/>
            <p:cNvSpPr txBox="1"/>
            <p:nvPr/>
          </p:nvSpPr>
          <p:spPr>
            <a:xfrm>
              <a:off x="5033349" y="1606421"/>
              <a:ext cx="1988977" cy="227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太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08988" y="1621692"/>
              <a:ext cx="1757444" cy="199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1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空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25525" y="1401244"/>
              <a:ext cx="1988977" cy="227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944502" y="1295400"/>
              <a:ext cx="2077180" cy="2381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5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活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77749" y="3257627"/>
              <a:ext cx="5080852" cy="1689756"/>
              <a:chOff x="5711706" y="3132739"/>
              <a:chExt cx="6007082" cy="1997797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525958" y="3225352"/>
                <a:ext cx="1680266" cy="1905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趣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863388" y="3202128"/>
                <a:ext cx="1680266" cy="1905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96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事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961344" y="3132739"/>
                <a:ext cx="1757444" cy="199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1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多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711706" y="3634760"/>
                <a:ext cx="1855806" cy="109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bg1"/>
                    </a:solidFill>
                    <a:latin typeface="庞门正道粗书体6.0" panose="02010600030101010101" pitchFamily="2" charset="-122"/>
                    <a:ea typeface="庞门正道粗书体6.0" panose="02010600030101010101" pitchFamily="2" charset="-122"/>
                  </a:rPr>
                  <a:t>——</a:t>
                </a:r>
                <a:endParaRPr lang="zh-CN" altLang="en-US" sz="5400" dirty="0">
                  <a:solidFill>
                    <a:schemeClr val="bg1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615111" y="5419728"/>
            <a:ext cx="3372317" cy="276999"/>
            <a:chOff x="1018050" y="5462070"/>
            <a:chExt cx="3372317" cy="276999"/>
          </a:xfrm>
        </p:grpSpPr>
        <p:sp>
          <p:nvSpPr>
            <p:cNvPr id="22" name="矩形 21"/>
            <p:cNvSpPr/>
            <p:nvPr/>
          </p:nvSpPr>
          <p:spPr>
            <a:xfrm>
              <a:off x="1018050" y="5462070"/>
              <a:ext cx="1569660" cy="27699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20707" y="5462070"/>
              <a:ext cx="1569660" cy="27699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27166" y="4629537"/>
            <a:ext cx="5864734" cy="575889"/>
            <a:chOff x="1494820" y="4545882"/>
            <a:chExt cx="5749453" cy="478220"/>
          </a:xfrm>
        </p:grpSpPr>
        <p:sp>
          <p:nvSpPr>
            <p:cNvPr id="25" name="文本框 24"/>
            <p:cNvSpPr txBox="1"/>
            <p:nvPr/>
          </p:nvSpPr>
          <p:spPr>
            <a:xfrm>
              <a:off x="1494820" y="4691849"/>
              <a:ext cx="5749453" cy="33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6.4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 rot="10800000" flipH="1" flipV="1">
              <a:off x="1568234" y="4545882"/>
              <a:ext cx="567603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5738191" y="2212236"/>
            <a:ext cx="5135217" cy="3778672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宇宙飞船是一种运送航天员、货物到达太空并安全返回的航天器。宇宙飞船可分为一次性使用与可重复使用两种类型。用运载火箭把飞船送入地球卫星轨道运行，然后再入大气层。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58662" y="1834852"/>
            <a:ext cx="1812846" cy="59114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宇宙飞船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r="55000"/>
          <a:stretch>
            <a:fillRect/>
          </a:stretch>
        </p:blipFill>
        <p:spPr>
          <a:xfrm>
            <a:off x="1318592" y="1518302"/>
            <a:ext cx="3578086" cy="4472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0315" y="2196078"/>
            <a:ext cx="9691370" cy="34582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宙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杯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饮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稍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舱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件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题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密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50315" y="2231955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hánɡ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1270" y="223195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8720" y="2231955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zhòu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6805" y="2231955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wěn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35065" y="2231955"/>
            <a:ext cx="86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bēi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76795" y="2231955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yǐn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93150" y="2231955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shāo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93300" y="2231955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cānɡ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78890" y="4285228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79667" y="4285228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jiàn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65706" y="4285853"/>
            <a:ext cx="767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tí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73722" y="4285228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06335" y="4285228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shì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75384" y="428522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213616" y="4285853"/>
            <a:ext cx="675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41665" y="833967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13990" y="1435100"/>
            <a:ext cx="7225030" cy="4414520"/>
            <a:chOff x="4647" y="985"/>
            <a:chExt cx="6059" cy="6952"/>
          </a:xfrm>
        </p:grpSpPr>
        <p:pic>
          <p:nvPicPr>
            <p:cNvPr id="8" name="图片 7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舒服：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必须：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安稳：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航天员：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829685" y="2710180"/>
            <a:ext cx="59740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身体或精神上感到轻松愉快。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表示事理上和情理上必要。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平静，安定。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驾驶航天器，并在航天中从事科学研究的人员。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007719" y="260085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897327" y="260085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688027" y="26173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460312" y="260085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1998829" y="423026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888755" y="421883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698505" y="423026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460312" y="420994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017230" y="260786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宇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3898092" y="260590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宙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698187" y="26224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杯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460920" y="260590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失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007642" y="423531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容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894201" y="421678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易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708971" y="423968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浴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470471" y="42193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室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393252" y="260085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9402763" y="260786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板</a:t>
            </a:r>
          </a:p>
        </p:txBody>
      </p:sp>
      <p:sp>
        <p:nvSpPr>
          <p:cNvPr id="6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890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0800" y="2286000"/>
            <a:ext cx="69107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宇宙    天宇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长大了我要探索宇宙的奥秘。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“宀”宽而扁， “丶”在竖中线上，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“于”第二横长在横中线上，竖钩在竖中线上。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宇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813" y="2386584"/>
            <a:ext cx="2746650" cy="2613786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393190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zhòu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宀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宇宙   宙斯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地球是苍茫宇宙里的一颗蓝色星球。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“宀”扁而宽，“由”的竖在竖中线上。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宙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3358" y="2286000"/>
            <a:ext cx="2987993" cy="2856378"/>
          </a:xfrm>
          <a:prstGeom prst="rect">
            <a:avLst/>
          </a:prstGeom>
        </p:spPr>
      </p:pic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宽屏</PresentationFormat>
  <Paragraphs>295</Paragraphs>
  <Slides>28</Slides>
  <Notes>26</Notes>
  <HiddenSlides>0</HiddenSlides>
  <MMClips>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庞门正道粗书体6.0</vt:lpstr>
      <vt:lpstr>思源黑体 CN Light</vt:lpstr>
      <vt:lpstr>思源黑体 CN Bold</vt:lpstr>
      <vt:lpstr>微软雅黑</vt:lpstr>
      <vt:lpstr>Wingdings</vt:lpstr>
      <vt:lpstr>宋体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2021-05-08T00:45:03Z</dcterms:created>
  <dcterms:modified xsi:type="dcterms:W3CDTF">2023-01-13T19:23:57Z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9DA2EB0900E149878BEAD89652C3288E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