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92" r:id="rId5"/>
    <p:sldId id="258" r:id="rId6"/>
    <p:sldId id="268" r:id="rId7"/>
    <p:sldId id="294" r:id="rId8"/>
    <p:sldId id="293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</p:sldIdLst>
  <p:sldSz cx="12192000" cy="6858000"/>
  <p:notesSz cx="7104063" cy="10234613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EA0"/>
    <a:srgbClr val="FCA423"/>
    <a:srgbClr val="F673B7"/>
    <a:srgbClr val="FF75D0"/>
    <a:srgbClr val="F893C7"/>
    <a:srgbClr val="FF00AA"/>
    <a:srgbClr val="F23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>
        <p:scale>
          <a:sx n="75" d="100"/>
          <a:sy n="75" d="100"/>
        </p:scale>
        <p:origin x="-1842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3D621-3641-45E1-BB5A-1D4F15645B4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06D6C-A4B7-4C78-8A8B-65230B37F7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06D6C-A4B7-4C78-8A8B-65230B37F78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300766"/>
            <a:ext cx="12192000" cy="8474424"/>
            <a:chOff x="0" y="-1300766"/>
            <a:chExt cx="12192000" cy="847442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300766"/>
              <a:ext cx="12192000" cy="818690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44683"/>
              <a:ext cx="12192000" cy="3228975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" b="100000" l="0" r="100000">
                        <a14:foregroundMark x1="84938" y1="8879" x2="89581" y2="76168"/>
                        <a14:foregroundMark x1="72367" y1="64019" x2="86863" y2="86449"/>
                        <a14:foregroundMark x1="67157" y1="81308" x2="78256" y2="76636"/>
                        <a14:foregroundMark x1="79615" y1="31308" x2="80294" y2="357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35522" y="5301184"/>
            <a:ext cx="3671588" cy="1781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0" y1="12363" x2="11725" y2="18132"/>
                        <a14:foregroundMark x1="37062" y1="15659" x2="29111" y2="29670"/>
                        <a14:foregroundMark x1="41240" y1="32692" x2="41644" y2="34341"/>
                        <a14:foregroundMark x1="44070" y1="18407" x2="45822" y2="24176"/>
                        <a14:foregroundMark x1="29784" y1="18132" x2="32615" y2="16209"/>
                        <a14:foregroundMark x1="44340" y1="17033" x2="44609" y2="19780"/>
                        <a14:foregroundMark x1="8760" y1="2473" x2="8625" y2="5220"/>
                        <a14:foregroundMark x1="83962" y1="21154" x2="82210" y2="75000"/>
                        <a14:foregroundMark x1="80997" y1="24176" x2="80997" y2="25824"/>
                        <a14:foregroundMark x1="82615" y1="9615" x2="94744" y2="23352"/>
                        <a14:foregroundMark x1="85310" y1="3297" x2="90162" y2="13736"/>
                        <a14:foregroundMark x1="95822" y1="64286" x2="87601" y2="70604"/>
                        <a14:foregroundMark x1="90431" y1="33516" x2="91779" y2="70330"/>
                        <a14:foregroundMark x1="11456" y1="20604" x2="13342" y2="24176"/>
                        <a14:foregroundMark x1="1348" y1="13462" x2="3369" y2="16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54835" y="5619426"/>
            <a:ext cx="3083815" cy="15146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9732135" y="-19097"/>
            <a:ext cx="2459865" cy="142646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295262" y="2021983"/>
            <a:ext cx="6660107" cy="10601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zh-CN" altLang="en-US" sz="6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小学生网络安全</a:t>
            </a:r>
            <a:endParaRPr lang="zh-CN" altLang="en-US" sz="6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005922" y="3180222"/>
            <a:ext cx="2180156" cy="1530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8806"/>
            <a:ext cx="12192000" cy="3228975"/>
          </a:xfrm>
          <a:prstGeom prst="rect">
            <a:avLst/>
          </a:prstGeom>
        </p:spPr>
      </p:pic>
      <p:sp>
        <p:nvSpPr>
          <p:cNvPr id="135" name="矩形 17"/>
          <p:cNvSpPr>
            <a:spLocks noChangeArrowheads="1"/>
          </p:cNvSpPr>
          <p:nvPr/>
        </p:nvSpPr>
        <p:spPr bwMode="auto">
          <a:xfrm>
            <a:off x="2823226" y="1335770"/>
            <a:ext cx="5625316" cy="6606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3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6" name="矩形 17"/>
          <p:cNvSpPr>
            <a:spLocks noChangeArrowheads="1"/>
          </p:cNvSpPr>
          <p:nvPr/>
        </p:nvSpPr>
        <p:spPr bwMode="auto">
          <a:xfrm>
            <a:off x="2799413" y="2640845"/>
            <a:ext cx="6668505" cy="660695"/>
          </a:xfrm>
          <a:prstGeom prst="rect">
            <a:avLst/>
          </a:prstGeom>
          <a:solidFill>
            <a:srgbClr val="F34EA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3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37" name="矩形 17"/>
          <p:cNvSpPr>
            <a:spLocks noChangeArrowheads="1"/>
          </p:cNvSpPr>
          <p:nvPr/>
        </p:nvSpPr>
        <p:spPr bwMode="auto">
          <a:xfrm>
            <a:off x="2799413" y="3886931"/>
            <a:ext cx="7495421" cy="66069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 sz="135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2768" y="356616"/>
            <a:ext cx="352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b="1" dirty="0" smtClean="0">
                <a:solidFill>
                  <a:srgbClr val="F34E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密码常识安全</a:t>
            </a:r>
            <a:endParaRPr lang="zh-CN" altLang="en-US" b="1" dirty="0">
              <a:solidFill>
                <a:srgbClr val="F34E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0"/>
            <a:ext cx="1229932" cy="713233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/>
        </p:nvSpPr>
        <p:spPr>
          <a:xfrm>
            <a:off x="2305318" y="4299319"/>
            <a:ext cx="8207375" cy="48275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65463" y="1554183"/>
            <a:ext cx="57025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设置足够长的密码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最好使用大小写混合加数字和特殊符号。</a:t>
            </a:r>
          </a:p>
        </p:txBody>
      </p:sp>
      <p:sp>
        <p:nvSpPr>
          <p:cNvPr id="4" name="矩形 3"/>
          <p:cNvSpPr/>
          <p:nvPr/>
        </p:nvSpPr>
        <p:spPr>
          <a:xfrm>
            <a:off x="3041651" y="2699736"/>
            <a:ext cx="5325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不要使用与自己相关的资料作为个人密码，如自己的生日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电话号码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身份证号码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门牌号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姓名简写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这样很容易被熟悉你的人猜出。</a:t>
            </a:r>
          </a:p>
        </p:txBody>
      </p:sp>
      <p:sp>
        <p:nvSpPr>
          <p:cNvPr id="5" name="矩形 4"/>
          <p:cNvSpPr/>
          <p:nvPr/>
        </p:nvSpPr>
        <p:spPr>
          <a:xfrm>
            <a:off x="2909660" y="3946614"/>
            <a:ext cx="72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不要使用有特殊含义的英文单词做密码，如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software,hello,hongkong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等等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最好不用单词做密码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如果要用，可以在后面加复数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或者符号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这样可以减小被字典档猜出的机会。</a:t>
            </a:r>
          </a:p>
          <a:p>
            <a:pPr lvl="0" algn="r"/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1009510" y="1419680"/>
            <a:ext cx="576622" cy="576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0" name="直接连接符 129"/>
          <p:cNvCxnSpPr/>
          <p:nvPr/>
        </p:nvCxnSpPr>
        <p:spPr>
          <a:xfrm>
            <a:off x="1573948" y="1686412"/>
            <a:ext cx="100703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椭圆 130"/>
          <p:cNvSpPr/>
          <p:nvPr/>
        </p:nvSpPr>
        <p:spPr>
          <a:xfrm>
            <a:off x="970343" y="2685626"/>
            <a:ext cx="576622" cy="576785"/>
          </a:xfrm>
          <a:prstGeom prst="ellipse">
            <a:avLst/>
          </a:prstGeom>
          <a:solidFill>
            <a:srgbClr val="F34E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2" name="直接连接符 131"/>
          <p:cNvCxnSpPr/>
          <p:nvPr/>
        </p:nvCxnSpPr>
        <p:spPr>
          <a:xfrm>
            <a:off x="1534781" y="2952358"/>
            <a:ext cx="100703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椭圆 132"/>
          <p:cNvSpPr/>
          <p:nvPr/>
        </p:nvSpPr>
        <p:spPr>
          <a:xfrm>
            <a:off x="944055" y="3921769"/>
            <a:ext cx="576622" cy="576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4" name="直接连接符 133"/>
          <p:cNvCxnSpPr/>
          <p:nvPr/>
        </p:nvCxnSpPr>
        <p:spPr>
          <a:xfrm>
            <a:off x="1508493" y="4188501"/>
            <a:ext cx="100703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图片 13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41610" y="453054"/>
            <a:ext cx="2588548" cy="1294274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51447" y="1741079"/>
            <a:ext cx="2588548" cy="1294274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38341" y="3032221"/>
            <a:ext cx="2588548" cy="1294274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0" y1="12363" x2="11725" y2="18132"/>
                        <a14:foregroundMark x1="37062" y1="15659" x2="29111" y2="29670"/>
                        <a14:foregroundMark x1="41240" y1="32692" x2="41644" y2="34341"/>
                        <a14:foregroundMark x1="44070" y1="18407" x2="45822" y2="24176"/>
                        <a14:foregroundMark x1="29784" y1="18132" x2="32615" y2="16209"/>
                        <a14:foregroundMark x1="44340" y1="17033" x2="44609" y2="19780"/>
                        <a14:foregroundMark x1="8760" y1="2473" x2="8625" y2="5220"/>
                        <a14:foregroundMark x1="83962" y1="21154" x2="82210" y2="75000"/>
                        <a14:foregroundMark x1="80997" y1="24176" x2="80997" y2="25824"/>
                        <a14:foregroundMark x1="82615" y1="9615" x2="94744" y2="23352"/>
                        <a14:foregroundMark x1="85310" y1="3297" x2="90162" y2="13736"/>
                        <a14:foregroundMark x1="95822" y1="64286" x2="87601" y2="70604"/>
                        <a14:foregroundMark x1="90431" y1="33516" x2="91779" y2="70330"/>
                        <a14:foregroundMark x1="11456" y1="20604" x2="13342" y2="24176"/>
                        <a14:foregroundMark x1="1348" y1="13462" x2="3369" y2="16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73384" y="5791995"/>
            <a:ext cx="2309752" cy="11344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2" grpId="0"/>
      <p:bldP spid="3" grpId="0"/>
      <p:bldP spid="4" grpId="0"/>
      <p:bldP spid="5" grpId="0"/>
      <p:bldP spid="129" grpId="0" animBg="1"/>
      <p:bldP spid="131" grpId="0" animBg="1"/>
      <p:bldP spid="1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300766"/>
            <a:ext cx="12192000" cy="8474424"/>
            <a:chOff x="0" y="-1300766"/>
            <a:chExt cx="12192000" cy="84744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300766"/>
              <a:ext cx="12192000" cy="818690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44683"/>
              <a:ext cx="12192000" cy="3228975"/>
            </a:xfrm>
            <a:prstGeom prst="rect">
              <a:avLst/>
            </a:prstGeom>
          </p:spPr>
        </p:pic>
      </p:grpSp>
      <p:pic>
        <p:nvPicPr>
          <p:cNvPr id="12" name="图片 11" descr="丝带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764" y="868642"/>
            <a:ext cx="5593715" cy="9950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46751" y="999806"/>
            <a:ext cx="291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04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白板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428310">
            <a:off x="4720975" y="1598390"/>
            <a:ext cx="2634547" cy="30393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00421" y="3483018"/>
            <a:ext cx="216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冲浪知识安全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4" b="100000" l="0" r="100000">
                        <a14:foregroundMark x1="84938" y1="8879" x2="89581" y2="76168"/>
                        <a14:foregroundMark x1="72367" y1="64019" x2="86863" y2="86449"/>
                        <a14:foregroundMark x1="67157" y1="81308" x2="78256" y2="76636"/>
                        <a14:foregroundMark x1="79615" y1="31308" x2="80294" y2="357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72335" y="5316615"/>
            <a:ext cx="3531823" cy="17132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9732135" y="-19097"/>
            <a:ext cx="2459865" cy="142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5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8806"/>
            <a:ext cx="12192000" cy="3228975"/>
          </a:xfrm>
          <a:prstGeom prst="rect">
            <a:avLst/>
          </a:prstGeom>
        </p:spPr>
      </p:pic>
      <p:pic>
        <p:nvPicPr>
          <p:cNvPr id="50" name="图片 49" descr="白板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428310">
            <a:off x="1140994" y="2013180"/>
            <a:ext cx="2634547" cy="303938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2768" y="356616"/>
            <a:ext cx="352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b="1" dirty="0" smtClean="0">
                <a:solidFill>
                  <a:srgbClr val="F34E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冲浪常识安全</a:t>
            </a:r>
            <a:endParaRPr lang="zh-CN" altLang="en-US" b="1" dirty="0">
              <a:solidFill>
                <a:srgbClr val="F34E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" name="图片 50" descr="白板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428310">
            <a:off x="4553895" y="2013180"/>
            <a:ext cx="2634547" cy="3039383"/>
          </a:xfrm>
          <a:prstGeom prst="rect">
            <a:avLst/>
          </a:prstGeom>
        </p:spPr>
      </p:pic>
      <p:pic>
        <p:nvPicPr>
          <p:cNvPr id="52" name="图片 51" descr="白板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428310">
            <a:off x="7966796" y="1968899"/>
            <a:ext cx="2634547" cy="303938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0" y="0"/>
            <a:ext cx="1229932" cy="7132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81314" y="3532871"/>
            <a:ext cx="2242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尽量不要网站的程序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因为这个程序有可能感染了病毒，或者带有后门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6982" y="3507112"/>
            <a:ext cx="2028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不要运行不熟悉的看起来很有趣的小游戏，它们很可能带有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病毒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66537" y="3368613"/>
            <a:ext cx="2164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不要随便将陌生人的 加入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等的好友列表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不要随便接受他们的聊天请求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防止电脑被攻击。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988627" y="1021067"/>
            <a:ext cx="1118267" cy="212857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336651" y="1069849"/>
            <a:ext cx="1118267" cy="2128575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749552" y="1032722"/>
            <a:ext cx="1118267" cy="2128575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0" y1="12363" x2="11725" y2="18132"/>
                        <a14:foregroundMark x1="37062" y1="15659" x2="29111" y2="29670"/>
                        <a14:foregroundMark x1="41240" y1="32692" x2="41644" y2="34341"/>
                        <a14:foregroundMark x1="44070" y1="18407" x2="45822" y2="24176"/>
                        <a14:foregroundMark x1="29784" y1="18132" x2="32615" y2="16209"/>
                        <a14:foregroundMark x1="44340" y1="17033" x2="44609" y2="19780"/>
                        <a14:foregroundMark x1="8760" y1="2473" x2="8625" y2="5220"/>
                        <a14:foregroundMark x1="83962" y1="21154" x2="82210" y2="75000"/>
                        <a14:foregroundMark x1="80997" y1="24176" x2="80997" y2="25824"/>
                        <a14:foregroundMark x1="82615" y1="9615" x2="94744" y2="23352"/>
                        <a14:foregroundMark x1="85310" y1="3297" x2="90162" y2="13736"/>
                        <a14:foregroundMark x1="95822" y1="64286" x2="87601" y2="70604"/>
                        <a14:foregroundMark x1="90431" y1="33516" x2="91779" y2="70330"/>
                        <a14:foregroundMark x1="11456" y1="20604" x2="13342" y2="24176"/>
                        <a14:foregroundMark x1="1348" y1="13462" x2="3369" y2="16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73384" y="5791995"/>
            <a:ext cx="2309752" cy="11344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8806"/>
            <a:ext cx="12192000" cy="3228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2768" y="356616"/>
            <a:ext cx="352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b="1" dirty="0" smtClean="0">
                <a:solidFill>
                  <a:srgbClr val="F34E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冲浪常识安全</a:t>
            </a:r>
            <a:endParaRPr lang="zh-CN" altLang="en-US" b="1" dirty="0">
              <a:solidFill>
                <a:srgbClr val="F34E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334" y="3029308"/>
            <a:ext cx="4029563" cy="272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0" y="0"/>
            <a:ext cx="1229932" cy="71323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76605" y="2385097"/>
            <a:ext cx="2374373" cy="1848375"/>
            <a:chOff x="4848331" y="3350960"/>
            <a:chExt cx="1728657" cy="1345705"/>
          </a:xfrm>
        </p:grpSpPr>
        <p:sp>
          <p:nvSpPr>
            <p:cNvPr id="16" name="矩形 15"/>
            <p:cNvSpPr/>
            <p:nvPr/>
          </p:nvSpPr>
          <p:spPr>
            <a:xfrm rot="20966380">
              <a:off x="4848331" y="3633160"/>
              <a:ext cx="1728657" cy="1063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34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580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839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5161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1419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7741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4000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90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516747" y="3350960"/>
              <a:ext cx="195913" cy="433251"/>
            </a:xfrm>
            <a:prstGeom prst="rect">
              <a:avLst/>
            </a:prstGeom>
            <a:solidFill>
              <a:srgbClr val="00B0F0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580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839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5161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1419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7741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4000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90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539370" y="1878480"/>
            <a:ext cx="2374373" cy="1848375"/>
            <a:chOff x="4848331" y="3350960"/>
            <a:chExt cx="1728657" cy="1345705"/>
          </a:xfrm>
        </p:grpSpPr>
        <p:sp>
          <p:nvSpPr>
            <p:cNvPr id="22" name="矩形 21"/>
            <p:cNvSpPr/>
            <p:nvPr/>
          </p:nvSpPr>
          <p:spPr>
            <a:xfrm rot="20966380">
              <a:off x="4848331" y="3633160"/>
              <a:ext cx="1728657" cy="1063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34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580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839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5161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1419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7741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4000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90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516747" y="3350960"/>
              <a:ext cx="195913" cy="433251"/>
            </a:xfrm>
            <a:prstGeom prst="rect">
              <a:avLst/>
            </a:prstGeom>
            <a:solidFill>
              <a:srgbClr val="00B0F0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580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839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5161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1419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7741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4000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90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72635" y="903099"/>
            <a:ext cx="2374373" cy="1848375"/>
            <a:chOff x="4848331" y="3350960"/>
            <a:chExt cx="1728657" cy="1345705"/>
          </a:xfrm>
        </p:grpSpPr>
        <p:sp>
          <p:nvSpPr>
            <p:cNvPr id="25" name="矩形 24"/>
            <p:cNvSpPr/>
            <p:nvPr/>
          </p:nvSpPr>
          <p:spPr>
            <a:xfrm rot="20966380">
              <a:off x="4848331" y="3633160"/>
              <a:ext cx="1728657" cy="1063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34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580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839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5161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1419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7741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4000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90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516747" y="3350960"/>
              <a:ext cx="195913" cy="433251"/>
            </a:xfrm>
            <a:prstGeom prst="rect">
              <a:avLst/>
            </a:prstGeom>
            <a:solidFill>
              <a:srgbClr val="00B0F0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580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839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5161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1419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7741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4000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90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95874" y="1391663"/>
            <a:ext cx="2374373" cy="1848375"/>
            <a:chOff x="4848331" y="3350960"/>
            <a:chExt cx="1728657" cy="1345705"/>
          </a:xfrm>
        </p:grpSpPr>
        <p:sp>
          <p:nvSpPr>
            <p:cNvPr id="28" name="矩形 27"/>
            <p:cNvSpPr/>
            <p:nvPr/>
          </p:nvSpPr>
          <p:spPr>
            <a:xfrm rot="20966380">
              <a:off x="4848331" y="3633160"/>
              <a:ext cx="1728657" cy="10635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34E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580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839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5161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1419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7741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4000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90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516747" y="3350960"/>
              <a:ext cx="195913" cy="433251"/>
            </a:xfrm>
            <a:prstGeom prst="rect">
              <a:avLst/>
            </a:prstGeom>
            <a:solidFill>
              <a:srgbClr val="00B0F0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6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2580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8839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45161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81419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17741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540000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902585" algn="l" defTabSz="725170" rtl="0" eaLnBrk="1" latinLnBrk="0" hangingPunct="1">
                <a:defRPr sz="14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7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 rot="20966899">
            <a:off x="1149951" y="3054839"/>
            <a:ext cx="2111681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不要将所有的口令都设置为相同的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可以为每一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种加上前缀。</a:t>
            </a:r>
          </a:p>
        </p:txBody>
      </p:sp>
      <p:sp>
        <p:nvSpPr>
          <p:cNvPr id="5" name="矩形 4"/>
          <p:cNvSpPr/>
          <p:nvPr/>
        </p:nvSpPr>
        <p:spPr>
          <a:xfrm rot="21013500">
            <a:off x="3643329" y="2361695"/>
            <a:ext cx="2302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不要为了防止忘记而将密码记下来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将密码记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以外的任何地方都是愚蠢的行为。</a:t>
            </a:r>
          </a:p>
        </p:txBody>
      </p:sp>
      <p:sp>
        <p:nvSpPr>
          <p:cNvPr id="7" name="矩形 6"/>
          <p:cNvSpPr/>
          <p:nvPr/>
        </p:nvSpPr>
        <p:spPr>
          <a:xfrm rot="20993400">
            <a:off x="6322582" y="2126976"/>
            <a:ext cx="1986583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要经常更换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特别是遇到可疑情况的时候。</a:t>
            </a:r>
          </a:p>
        </p:txBody>
      </p:sp>
      <p:sp>
        <p:nvSpPr>
          <p:cNvPr id="11" name="矩形 10"/>
          <p:cNvSpPr/>
          <p:nvPr/>
        </p:nvSpPr>
        <p:spPr>
          <a:xfrm rot="20948468">
            <a:off x="8892732" y="1501039"/>
            <a:ext cx="200274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不要让网站自动保存密码，因为很容易被盗取，造成账号丢失。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75039" y="1766921"/>
            <a:ext cx="789289" cy="77837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0" y1="12363" x2="11725" y2="18132"/>
                        <a14:foregroundMark x1="37062" y1="15659" x2="29111" y2="29670"/>
                        <a14:foregroundMark x1="41240" y1="32692" x2="41644" y2="34341"/>
                        <a14:foregroundMark x1="44070" y1="18407" x2="45822" y2="24176"/>
                        <a14:foregroundMark x1="29784" y1="18132" x2="32615" y2="16209"/>
                        <a14:foregroundMark x1="44340" y1="17033" x2="44609" y2="19780"/>
                        <a14:foregroundMark x1="8760" y1="2473" x2="8625" y2="5220"/>
                        <a14:foregroundMark x1="83962" y1="21154" x2="82210" y2="75000"/>
                        <a14:foregroundMark x1="80997" y1="24176" x2="80997" y2="25824"/>
                        <a14:foregroundMark x1="82615" y1="9615" x2="94744" y2="23352"/>
                        <a14:foregroundMark x1="85310" y1="3297" x2="90162" y2="13736"/>
                        <a14:foregroundMark x1="95822" y1="64286" x2="87601" y2="70604"/>
                        <a14:foregroundMark x1="90431" y1="33516" x2="91779" y2="70330"/>
                        <a14:foregroundMark x1="11456" y1="20604" x2="13342" y2="24176"/>
                        <a14:foregroundMark x1="1348" y1="13462" x2="3369" y2="16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73384" y="5791995"/>
            <a:ext cx="2309752" cy="11344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05301" y="1296654"/>
            <a:ext cx="789289" cy="77837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661805" y="879266"/>
            <a:ext cx="789289" cy="77837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36046" y="371890"/>
            <a:ext cx="789289" cy="778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8806"/>
            <a:ext cx="12192000" cy="3228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2768" y="356616"/>
            <a:ext cx="352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b="1" dirty="0" smtClean="0">
                <a:solidFill>
                  <a:srgbClr val="F34E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冲浪常识安全</a:t>
            </a:r>
            <a:endParaRPr lang="zh-CN" altLang="en-US" b="1" dirty="0">
              <a:solidFill>
                <a:srgbClr val="F34E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0"/>
            <a:ext cx="1229932" cy="7132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00" y1="12363" x2="11725" y2="18132"/>
                        <a14:foregroundMark x1="37062" y1="15659" x2="29111" y2="29670"/>
                        <a14:foregroundMark x1="41240" y1="32692" x2="41644" y2="34341"/>
                        <a14:foregroundMark x1="44070" y1="18407" x2="45822" y2="24176"/>
                        <a14:foregroundMark x1="29784" y1="18132" x2="32615" y2="16209"/>
                        <a14:foregroundMark x1="44340" y1="17033" x2="44609" y2="19780"/>
                        <a14:foregroundMark x1="8760" y1="2473" x2="8625" y2="5220"/>
                        <a14:foregroundMark x1="83962" y1="21154" x2="82210" y2="75000"/>
                        <a14:foregroundMark x1="80997" y1="24176" x2="80997" y2="25824"/>
                        <a14:foregroundMark x1="82615" y1="9615" x2="94744" y2="23352"/>
                        <a14:foregroundMark x1="85310" y1="3297" x2="90162" y2="13736"/>
                        <a14:foregroundMark x1="95822" y1="64286" x2="87601" y2="70604"/>
                        <a14:foregroundMark x1="90431" y1="33516" x2="91779" y2="70330"/>
                        <a14:foregroundMark x1="11456" y1="20604" x2="13342" y2="24176"/>
                        <a14:foregroundMark x1="1348" y1="13462" x2="3369" y2="16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73384" y="5791995"/>
            <a:ext cx="2309752" cy="11344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1" name="圆角矩形标注 30"/>
          <p:cNvSpPr/>
          <p:nvPr/>
        </p:nvSpPr>
        <p:spPr>
          <a:xfrm flipH="1">
            <a:off x="603974" y="1813821"/>
            <a:ext cx="3612708" cy="1789944"/>
          </a:xfrm>
          <a:prstGeom prst="wedgeRoundRectCallout">
            <a:avLst>
              <a:gd name="adj1" fmla="val -49084"/>
              <a:gd name="adj2" fmla="val 85593"/>
              <a:gd name="adj3" fmla="val 16667"/>
            </a:avLst>
          </a:prstGeom>
          <a:noFill/>
          <a:ln w="38100">
            <a:solidFill>
              <a:srgbClr val="F34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258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2580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8390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51610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1419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7741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40000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0258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44594" y="1984226"/>
            <a:ext cx="32121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不要随便打开陌生人的邮件附件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因为它可能是病毒或木马，会导致电脑被破坏不能使用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圆角矩形标注 31"/>
          <p:cNvSpPr/>
          <p:nvPr/>
        </p:nvSpPr>
        <p:spPr>
          <a:xfrm>
            <a:off x="7957635" y="1119781"/>
            <a:ext cx="3621980" cy="1936268"/>
          </a:xfrm>
          <a:prstGeom prst="wedgeRoundRectCallout">
            <a:avLst>
              <a:gd name="adj1" fmla="val -49084"/>
              <a:gd name="adj2" fmla="val 85593"/>
              <a:gd name="adj3" fmla="val 16667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72" tIns="36286" rIns="72572" bIns="36286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6258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2580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8390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51610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1419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17741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40000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02585" algn="l" defTabSz="725170" rtl="0" eaLnBrk="1" latinLnBrk="0" hangingPunct="1">
              <a:defRPr sz="14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7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54206" y="1210752"/>
            <a:ext cx="3046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不要逛一些可疑或者另类的站点，因为网络的许多漏洞可以让罪犯进入你的电脑，导致信息被盗取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7413" y="1390919"/>
            <a:ext cx="3157005" cy="4206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 animBg="1"/>
      <p:bldP spid="6" grpId="0"/>
      <p:bldP spid="32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300766"/>
            <a:ext cx="12192000" cy="8474424"/>
            <a:chOff x="0" y="-1300766"/>
            <a:chExt cx="12192000" cy="847442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300766"/>
              <a:ext cx="12192000" cy="818690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44683"/>
              <a:ext cx="12192000" cy="3228975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" b="100000" l="0" r="100000">
                        <a14:foregroundMark x1="84938" y1="8879" x2="89581" y2="76168"/>
                        <a14:foregroundMark x1="72367" y1="64019" x2="86863" y2="86449"/>
                        <a14:foregroundMark x1="67157" y1="81308" x2="78256" y2="76636"/>
                        <a14:foregroundMark x1="79615" y1="31308" x2="80294" y2="357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235522" y="5301184"/>
            <a:ext cx="3671588" cy="1781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0" y1="12363" x2="11725" y2="18132"/>
                        <a14:foregroundMark x1="37062" y1="15659" x2="29111" y2="29670"/>
                        <a14:foregroundMark x1="41240" y1="32692" x2="41644" y2="34341"/>
                        <a14:foregroundMark x1="44070" y1="18407" x2="45822" y2="24176"/>
                        <a14:foregroundMark x1="29784" y1="18132" x2="32615" y2="16209"/>
                        <a14:foregroundMark x1="44340" y1="17033" x2="44609" y2="19780"/>
                        <a14:foregroundMark x1="8760" y1="2473" x2="8625" y2="5220"/>
                        <a14:foregroundMark x1="83962" y1="21154" x2="82210" y2="75000"/>
                        <a14:foregroundMark x1="80997" y1="24176" x2="80997" y2="25824"/>
                        <a14:foregroundMark x1="82615" y1="9615" x2="94744" y2="23352"/>
                        <a14:foregroundMark x1="85310" y1="3297" x2="90162" y2="13736"/>
                        <a14:foregroundMark x1="95822" y1="64286" x2="87601" y2="70604"/>
                        <a14:foregroundMark x1="90431" y1="33516" x2="91779" y2="70330"/>
                        <a14:foregroundMark x1="11456" y1="20604" x2="13342" y2="24176"/>
                        <a14:foregroundMark x1="1348" y1="13462" x2="3369" y2="16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54835" y="5619426"/>
            <a:ext cx="3083815" cy="15146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9732135" y="-19097"/>
            <a:ext cx="2459865" cy="142646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90950" y="1790228"/>
            <a:ext cx="6660107" cy="106013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zh-CN" altLang="en-US" sz="6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小学生网络安全</a:t>
            </a:r>
            <a:endParaRPr lang="zh-CN" altLang="en-US" sz="60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5164757" y="3092284"/>
            <a:ext cx="2180156" cy="1530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35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36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7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38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9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40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41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42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300766"/>
            <a:ext cx="12192000" cy="8329945"/>
            <a:chOff x="0" y="-1300766"/>
            <a:chExt cx="12192000" cy="832994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300766"/>
              <a:ext cx="12192000" cy="8186901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800204"/>
              <a:ext cx="12192000" cy="3228975"/>
            </a:xfrm>
            <a:prstGeom prst="rect">
              <a:avLst/>
            </a:prstGeom>
          </p:spPr>
        </p:pic>
      </p:grpSp>
      <p:pic>
        <p:nvPicPr>
          <p:cNvPr id="10" name="图片 9" descr="丝带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3949" y="988680"/>
            <a:ext cx="5593715" cy="9950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00747" y="1100823"/>
            <a:ext cx="323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  <a:endParaRPr lang="en-US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33207" y="2428328"/>
            <a:ext cx="7975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spcBef>
                <a:spcPct val="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长期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电脑屏幕前工作，不仅会影响人的视力，还会改变脑电波，给身体带来不利影响。美国学者穆蒂曾作过研究，认为这种不利影响首先是对脑电波的影响，会形成两种有害的脑电波，一神是睡眠性的脑电波，还有一种是快速锯齿脑电波，都会使人失去判断能力，容易使儿童患上痴呆症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" b="100000" l="0" r="100000">
                        <a14:foregroundMark x1="84938" y1="8879" x2="89581" y2="76168"/>
                        <a14:foregroundMark x1="72367" y1="64019" x2="86863" y2="86449"/>
                        <a14:foregroundMark x1="67157" y1="81308" x2="78256" y2="76636"/>
                        <a14:foregroundMark x1="79615" y1="31308" x2="80294" y2="357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581867" y="5321917"/>
            <a:ext cx="3531823" cy="17132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9732135" y="-19097"/>
            <a:ext cx="2459865" cy="142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4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00766"/>
            <a:ext cx="12192000" cy="8186901"/>
          </a:xfrm>
          <a:prstGeom prst="rect">
            <a:avLst/>
          </a:prstGeom>
        </p:spPr>
      </p:pic>
      <p:pic>
        <p:nvPicPr>
          <p:cNvPr id="2" name="图片 1" descr="白板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0918" y="1942148"/>
            <a:ext cx="2148840" cy="2479040"/>
          </a:xfrm>
          <a:prstGeom prst="rect">
            <a:avLst/>
          </a:prstGeom>
        </p:spPr>
      </p:pic>
      <p:pic>
        <p:nvPicPr>
          <p:cNvPr id="4" name="图片 3" descr="白板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20000">
            <a:off x="4478751" y="1942146"/>
            <a:ext cx="2148840" cy="2479040"/>
          </a:xfrm>
          <a:prstGeom prst="rect">
            <a:avLst/>
          </a:prstGeom>
        </p:spPr>
      </p:pic>
      <p:pic>
        <p:nvPicPr>
          <p:cNvPr id="5" name="图片 4" descr="白板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26584" y="2023267"/>
            <a:ext cx="2148840" cy="2479040"/>
          </a:xfrm>
          <a:prstGeom prst="rect">
            <a:avLst/>
          </a:prstGeom>
        </p:spPr>
      </p:pic>
      <p:pic>
        <p:nvPicPr>
          <p:cNvPr id="6" name="图片 5" descr="白板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20000">
            <a:off x="9374417" y="2079615"/>
            <a:ext cx="2148840" cy="2479040"/>
          </a:xfrm>
          <a:prstGeom prst="rect">
            <a:avLst/>
          </a:prstGeom>
        </p:spPr>
      </p:pic>
      <p:pic>
        <p:nvPicPr>
          <p:cNvPr id="10" name="图片 9" descr="丝带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9460" y="675640"/>
            <a:ext cx="5593715" cy="9950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479290" y="765175"/>
            <a:ext cx="32340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12" name="文本框 11"/>
          <p:cNvSpPr txBox="1"/>
          <p:nvPr/>
        </p:nvSpPr>
        <p:spPr>
          <a:xfrm rot="240000">
            <a:off x="2187707" y="3389357"/>
            <a:ext cx="203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上网查阅信息时，请注意</a:t>
            </a:r>
          </a:p>
        </p:txBody>
      </p:sp>
      <p:sp>
        <p:nvSpPr>
          <p:cNvPr id="14" name="文本框 13"/>
          <p:cNvSpPr txBox="1"/>
          <p:nvPr/>
        </p:nvSpPr>
        <p:spPr>
          <a:xfrm rot="21420000">
            <a:off x="4644669" y="3356023"/>
            <a:ext cx="214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学生网上交友时，请你特别注意</a:t>
            </a:r>
          </a:p>
        </p:txBody>
      </p:sp>
      <p:sp>
        <p:nvSpPr>
          <p:cNvPr id="16" name="文本框 15"/>
          <p:cNvSpPr txBox="1"/>
          <p:nvPr/>
        </p:nvSpPr>
        <p:spPr>
          <a:xfrm rot="240000">
            <a:off x="7126369" y="3543245"/>
            <a:ext cx="1837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密码安全常识</a:t>
            </a:r>
            <a:endParaRPr lang="en-US" altLang="zh-CN" sz="20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 rot="21420000">
            <a:off x="9654843" y="3543245"/>
            <a:ext cx="1834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冲浪安全常识</a:t>
            </a:r>
            <a:endParaRPr lang="en-US" altLang="zh-CN" sz="20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" b="100000" l="0" r="100000">
                        <a14:foregroundMark x1="84938" y1="8879" x2="89581" y2="76168"/>
                        <a14:foregroundMark x1="72367" y1="64019" x2="86863" y2="86449"/>
                        <a14:foregroundMark x1="67157" y1="81308" x2="78256" y2="76636"/>
                        <a14:foregroundMark x1="79615" y1="31308" x2="80294" y2="357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814308" y="4931844"/>
            <a:ext cx="3899037" cy="189141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9732135" y="-19097"/>
            <a:ext cx="2459865" cy="142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99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9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99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99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99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99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99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99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300766"/>
            <a:ext cx="12192000" cy="8474424"/>
            <a:chOff x="0" y="-1300766"/>
            <a:chExt cx="12192000" cy="84744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300766"/>
              <a:ext cx="12192000" cy="818690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44683"/>
              <a:ext cx="12192000" cy="3228975"/>
            </a:xfrm>
            <a:prstGeom prst="rect">
              <a:avLst/>
            </a:prstGeom>
          </p:spPr>
        </p:pic>
      </p:grpSp>
      <p:pic>
        <p:nvPicPr>
          <p:cNvPr id="12" name="图片 11" descr="丝带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764" y="868642"/>
            <a:ext cx="5593715" cy="9950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46751" y="999806"/>
            <a:ext cx="291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01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白板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428310">
            <a:off x="4720975" y="1598390"/>
            <a:ext cx="2634547" cy="30393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057669" y="3202098"/>
            <a:ext cx="1961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上网查阅信息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时请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4" b="100000" l="0" r="100000">
                        <a14:foregroundMark x1="84938" y1="8879" x2="89581" y2="76168"/>
                        <a14:foregroundMark x1="72367" y1="64019" x2="86863" y2="86449"/>
                        <a14:foregroundMark x1="67157" y1="81308" x2="78256" y2="76636"/>
                        <a14:foregroundMark x1="79615" y1="31308" x2="80294" y2="357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72335" y="5316615"/>
            <a:ext cx="3531823" cy="17132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9732135" y="-19097"/>
            <a:ext cx="2459865" cy="142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5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8806"/>
            <a:ext cx="12192000" cy="32289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1281" y="344933"/>
            <a:ext cx="2992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b="1" dirty="0">
                <a:solidFill>
                  <a:srgbClr val="F34E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上网查阅信息时，请注意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461824" y="1236857"/>
            <a:ext cx="606853" cy="616506"/>
            <a:chOff x="5594" y="7152"/>
            <a:chExt cx="1446" cy="1469"/>
          </a:xfrm>
        </p:grpSpPr>
        <p:sp>
          <p:nvSpPr>
            <p:cNvPr id="16" name="椭圆 15"/>
            <p:cNvSpPr/>
            <p:nvPr/>
          </p:nvSpPr>
          <p:spPr>
            <a:xfrm>
              <a:off x="5594" y="7152"/>
              <a:ext cx="1446" cy="14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492" tIns="48746" rIns="97492" bIns="48746" rtlCol="0" anchor="ctr"/>
            <a:lstStyle/>
            <a:p>
              <a:pPr algn="ctr" defTabSz="685800">
                <a:lnSpc>
                  <a:spcPct val="120000"/>
                </a:lnSpc>
                <a:defRPr/>
              </a:pPr>
              <a:endParaRPr lang="zh-CN" altLang="en-US" sz="160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07" y="7481"/>
              <a:ext cx="1390" cy="939"/>
            </a:xfrm>
            <a:prstGeom prst="rect">
              <a:avLst/>
            </a:prstGeom>
            <a:noFill/>
          </p:spPr>
          <p:txBody>
            <a:bodyPr wrap="square" lIns="97492" tIns="48746" rIns="97492" bIns="48746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6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48801" y="1972189"/>
            <a:ext cx="606853" cy="616505"/>
            <a:chOff x="6489" y="4825"/>
            <a:chExt cx="1446" cy="1469"/>
          </a:xfrm>
        </p:grpSpPr>
        <p:sp>
          <p:nvSpPr>
            <p:cNvPr id="24" name="椭圆 23"/>
            <p:cNvSpPr/>
            <p:nvPr/>
          </p:nvSpPr>
          <p:spPr>
            <a:xfrm>
              <a:off x="6489" y="4825"/>
              <a:ext cx="1446" cy="1469"/>
            </a:xfrm>
            <a:prstGeom prst="ellipse">
              <a:avLst/>
            </a:prstGeom>
            <a:solidFill>
              <a:srgbClr val="F34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492" tIns="48746" rIns="97492" bIns="48746" rtlCol="0" anchor="ctr"/>
            <a:lstStyle/>
            <a:p>
              <a:pPr algn="ctr" defTabSz="685800">
                <a:lnSpc>
                  <a:spcPct val="120000"/>
                </a:lnSpc>
                <a:defRPr/>
              </a:pP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02" y="5050"/>
              <a:ext cx="1390" cy="939"/>
            </a:xfrm>
            <a:prstGeom prst="rect">
              <a:avLst/>
            </a:prstGeom>
            <a:noFill/>
          </p:spPr>
          <p:txBody>
            <a:bodyPr wrap="square" lIns="97492" tIns="48746" rIns="97492" bIns="48746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6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440556" y="2698344"/>
            <a:ext cx="606853" cy="616506"/>
            <a:chOff x="8893" y="3941"/>
            <a:chExt cx="1446" cy="1469"/>
          </a:xfrm>
        </p:grpSpPr>
        <p:sp>
          <p:nvSpPr>
            <p:cNvPr id="25" name="椭圆 24"/>
            <p:cNvSpPr/>
            <p:nvPr/>
          </p:nvSpPr>
          <p:spPr>
            <a:xfrm>
              <a:off x="8893" y="3941"/>
              <a:ext cx="1446" cy="14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492" tIns="48746" rIns="97492" bIns="48746" rtlCol="0" anchor="ctr"/>
            <a:lstStyle/>
            <a:p>
              <a:pPr algn="ctr" defTabSz="685800">
                <a:lnSpc>
                  <a:spcPct val="120000"/>
                </a:lnSpc>
                <a:defRPr/>
              </a:pP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921" y="4206"/>
              <a:ext cx="1390" cy="939"/>
            </a:xfrm>
            <a:prstGeom prst="rect">
              <a:avLst/>
            </a:prstGeom>
            <a:noFill/>
          </p:spPr>
          <p:txBody>
            <a:bodyPr wrap="square" lIns="97492" tIns="48746" rIns="97492" bIns="48746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6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424315" y="3418704"/>
            <a:ext cx="606853" cy="616506"/>
            <a:chOff x="11058" y="4825"/>
            <a:chExt cx="1446" cy="1469"/>
          </a:xfrm>
        </p:grpSpPr>
        <p:sp>
          <p:nvSpPr>
            <p:cNvPr id="35" name="椭圆 34"/>
            <p:cNvSpPr/>
            <p:nvPr/>
          </p:nvSpPr>
          <p:spPr>
            <a:xfrm>
              <a:off x="11058" y="4825"/>
              <a:ext cx="1446" cy="1469"/>
            </a:xfrm>
            <a:prstGeom prst="ellipse">
              <a:avLst/>
            </a:prstGeom>
            <a:solidFill>
              <a:srgbClr val="F34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492" tIns="48746" rIns="97492" bIns="48746" rtlCol="0" anchor="ctr"/>
            <a:lstStyle/>
            <a:p>
              <a:pPr algn="ctr" defTabSz="685800">
                <a:lnSpc>
                  <a:spcPct val="120000"/>
                </a:lnSpc>
                <a:defRPr/>
              </a:pPr>
              <a:endPara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1058" y="5097"/>
              <a:ext cx="1390" cy="939"/>
            </a:xfrm>
            <a:prstGeom prst="rect">
              <a:avLst/>
            </a:prstGeom>
            <a:noFill/>
          </p:spPr>
          <p:txBody>
            <a:bodyPr wrap="square" lIns="97492" tIns="48746" rIns="97492" bIns="48746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6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00813" y="4166226"/>
            <a:ext cx="606853" cy="616506"/>
            <a:chOff x="12149" y="7152"/>
            <a:chExt cx="1446" cy="1469"/>
          </a:xfrm>
        </p:grpSpPr>
        <p:sp>
          <p:nvSpPr>
            <p:cNvPr id="36" name="椭圆 35"/>
            <p:cNvSpPr/>
            <p:nvPr/>
          </p:nvSpPr>
          <p:spPr>
            <a:xfrm>
              <a:off x="12149" y="7152"/>
              <a:ext cx="1446" cy="1469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7492" tIns="48746" rIns="97492" bIns="48746" rtlCol="0" anchor="ctr"/>
            <a:lstStyle/>
            <a:p>
              <a:pPr algn="ctr" defTabSz="685800">
                <a:lnSpc>
                  <a:spcPct val="120000"/>
                </a:lnSpc>
                <a:defRPr/>
              </a:pPr>
              <a:endParaRPr lang="zh-CN" altLang="en-US" sz="1600">
                <a:solidFill>
                  <a:srgbClr val="37988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205" y="7444"/>
              <a:ext cx="1390" cy="939"/>
            </a:xfrm>
            <a:prstGeom prst="rect">
              <a:avLst/>
            </a:prstGeom>
            <a:noFill/>
          </p:spPr>
          <p:txBody>
            <a:bodyPr wrap="square" lIns="97492" tIns="48746" rIns="97492" bIns="48746" rtlCol="0">
              <a:sp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6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2196287" y="2142498"/>
            <a:ext cx="23818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屏幕设置不要太亮或太暗。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2196287" y="1437388"/>
            <a:ext cx="380863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眼睛不要离屏幕太近，坐姿要端正。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2037608" y="2885065"/>
            <a:ext cx="3044119" cy="2800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>
              <a:lnSpc>
                <a:spcPct val="13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每次在计算机屏幕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前不要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en-US" altLang="zh-CN" sz="1400" spc="75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panose="020F0502020204030203" charset="0"/>
              <a:sym typeface="Lato Light" panose="020F0502020204030203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2196287" y="3658806"/>
            <a:ext cx="23279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适当到户外呼吸新鲜空气。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2068677" y="4422052"/>
            <a:ext cx="23368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不要随意在网上购物。</a:t>
            </a: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0"/>
            <a:ext cx="1229932" cy="71323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6428260" y="1222022"/>
            <a:ext cx="4274082" cy="388624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0" y1="12363" x2="11725" y2="18132"/>
                        <a14:foregroundMark x1="37062" y1="15659" x2="29111" y2="29670"/>
                        <a14:foregroundMark x1="41240" y1="32692" x2="41644" y2="34341"/>
                        <a14:foregroundMark x1="44070" y1="18407" x2="45822" y2="24176"/>
                        <a14:foregroundMark x1="29784" y1="18132" x2="32615" y2="16209"/>
                        <a14:foregroundMark x1="44340" y1="17033" x2="44609" y2="19780"/>
                        <a14:foregroundMark x1="8760" y1="2473" x2="8625" y2="5220"/>
                        <a14:foregroundMark x1="83962" y1="21154" x2="82210" y2="75000"/>
                        <a14:foregroundMark x1="80997" y1="24176" x2="80997" y2="25824"/>
                        <a14:foregroundMark x1="82615" y1="9615" x2="94744" y2="23352"/>
                        <a14:foregroundMark x1="85310" y1="3297" x2="90162" y2="13736"/>
                        <a14:foregroundMark x1="95822" y1="64286" x2="87601" y2="70604"/>
                        <a14:foregroundMark x1="90431" y1="33516" x2="91779" y2="70330"/>
                        <a14:foregroundMark x1="11456" y1="20604" x2="13342" y2="24176"/>
                        <a14:foregroundMark x1="1348" y1="13462" x2="3369" y2="16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73384" y="5791995"/>
            <a:ext cx="2309752" cy="11344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7" grpId="0"/>
      <p:bldP spid="29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300766"/>
            <a:ext cx="12192000" cy="8474424"/>
            <a:chOff x="0" y="-1300766"/>
            <a:chExt cx="12192000" cy="84744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300766"/>
              <a:ext cx="12192000" cy="818690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44683"/>
              <a:ext cx="12192000" cy="3228975"/>
            </a:xfrm>
            <a:prstGeom prst="rect">
              <a:avLst/>
            </a:prstGeom>
          </p:spPr>
        </p:pic>
      </p:grpSp>
      <p:pic>
        <p:nvPicPr>
          <p:cNvPr id="12" name="图片 11" descr="丝带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764" y="868642"/>
            <a:ext cx="5593715" cy="9950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46751" y="999806"/>
            <a:ext cx="291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02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白板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428310">
            <a:off x="4720975" y="1598390"/>
            <a:ext cx="2634547" cy="30393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47739" y="3125797"/>
            <a:ext cx="1781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学生网上交友时，请你特别注意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4" b="100000" l="0" r="100000">
                        <a14:foregroundMark x1="84938" y1="8879" x2="89581" y2="76168"/>
                        <a14:foregroundMark x1="72367" y1="64019" x2="86863" y2="86449"/>
                        <a14:foregroundMark x1="67157" y1="81308" x2="78256" y2="76636"/>
                        <a14:foregroundMark x1="79615" y1="31308" x2="80294" y2="357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72335" y="5316615"/>
            <a:ext cx="3531823" cy="17132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9732135" y="-19097"/>
            <a:ext cx="2459865" cy="142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49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4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280" y="344933"/>
            <a:ext cx="352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b="1" dirty="0">
                <a:solidFill>
                  <a:srgbClr val="F34E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学生网上交友时，请你特别注意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8806"/>
            <a:ext cx="12192000" cy="32289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0"/>
            <a:ext cx="1229932" cy="713233"/>
          </a:xfrm>
          <a:prstGeom prst="rect">
            <a:avLst/>
          </a:prstGeom>
        </p:spPr>
      </p:pic>
      <p:sp>
        <p:nvSpPr>
          <p:cNvPr id="34" name="内容占位符 2"/>
          <p:cNvSpPr>
            <a:spLocks noGrp="1"/>
          </p:cNvSpPr>
          <p:nvPr/>
        </p:nvSpPr>
        <p:spPr>
          <a:xfrm>
            <a:off x="4808232" y="5273293"/>
            <a:ext cx="8207375" cy="48275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5"/>
          <p:cNvSpPr/>
          <p:nvPr/>
        </p:nvSpPr>
        <p:spPr>
          <a:xfrm>
            <a:off x="1577618" y="1317283"/>
            <a:ext cx="2206098" cy="2206098"/>
          </a:xfrm>
          <a:prstGeom prst="ellipse">
            <a:avLst/>
          </a:prstGeom>
          <a:noFill/>
          <a:ln w="50800">
            <a:solidFill>
              <a:srgbClr val="F34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: Rounded Corners 8"/>
          <p:cNvSpPr/>
          <p:nvPr/>
        </p:nvSpPr>
        <p:spPr>
          <a:xfrm>
            <a:off x="2025065" y="3197279"/>
            <a:ext cx="1217534" cy="461527"/>
          </a:xfrm>
          <a:prstGeom prst="round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1593542" y="3735493"/>
            <a:ext cx="2315763" cy="58277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不要说出自己的真实姓名和地址、电话号码、学校名称、密友等信息。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30849" y="1333564"/>
            <a:ext cx="1631171" cy="2173536"/>
          </a:xfrm>
          <a:prstGeom prst="rect">
            <a:avLst/>
          </a:prstGeom>
        </p:spPr>
      </p:pic>
      <p:sp>
        <p:nvSpPr>
          <p:cNvPr id="52" name="Oval 5"/>
          <p:cNvSpPr/>
          <p:nvPr/>
        </p:nvSpPr>
        <p:spPr>
          <a:xfrm>
            <a:off x="5042467" y="1276607"/>
            <a:ext cx="2206098" cy="2206098"/>
          </a:xfrm>
          <a:prstGeom prst="ellipse">
            <a:avLst/>
          </a:prstGeom>
          <a:noFill/>
          <a:ln w="50800">
            <a:solidFill>
              <a:srgbClr val="F34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Rectangle: Rounded Corners 8"/>
          <p:cNvSpPr/>
          <p:nvPr/>
        </p:nvSpPr>
        <p:spPr>
          <a:xfrm>
            <a:off x="5489914" y="3156603"/>
            <a:ext cx="1217534" cy="461527"/>
          </a:xfrm>
          <a:prstGeom prst="round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5525664" y="3794231"/>
            <a:ext cx="1722901" cy="345064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不与网友会面。</a:t>
            </a: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95698" y="1292888"/>
            <a:ext cx="1631171" cy="2173536"/>
          </a:xfrm>
          <a:prstGeom prst="rect">
            <a:avLst/>
          </a:prstGeom>
        </p:spPr>
      </p:pic>
      <p:sp>
        <p:nvSpPr>
          <p:cNvPr id="56" name="Oval 5"/>
          <p:cNvSpPr/>
          <p:nvPr/>
        </p:nvSpPr>
        <p:spPr>
          <a:xfrm>
            <a:off x="8464473" y="1276607"/>
            <a:ext cx="2206098" cy="2206098"/>
          </a:xfrm>
          <a:prstGeom prst="ellipse">
            <a:avLst/>
          </a:prstGeom>
          <a:noFill/>
          <a:ln w="50800">
            <a:solidFill>
              <a:srgbClr val="F34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Rectangle: Rounded Corners 8"/>
          <p:cNvSpPr/>
          <p:nvPr/>
        </p:nvSpPr>
        <p:spPr>
          <a:xfrm>
            <a:off x="8911920" y="3156603"/>
            <a:ext cx="1217534" cy="461527"/>
          </a:xfrm>
          <a:prstGeom prst="roundRect">
            <a:avLst/>
          </a:prstGeom>
          <a:solidFill>
            <a:srgbClr val="00B0F0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24"/>
          <p:cNvSpPr txBox="1"/>
          <p:nvPr/>
        </p:nvSpPr>
        <p:spPr>
          <a:xfrm>
            <a:off x="8509974" y="3832129"/>
            <a:ext cx="2241831" cy="582777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对素质低下的网友，不要反驳或回答，不要理他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17704" y="1292888"/>
            <a:ext cx="1631171" cy="217353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0" y1="12363" x2="11725" y2="18132"/>
                        <a14:foregroundMark x1="37062" y1="15659" x2="29111" y2="29670"/>
                        <a14:foregroundMark x1="41240" y1="32692" x2="41644" y2="34341"/>
                        <a14:foregroundMark x1="44070" y1="18407" x2="45822" y2="24176"/>
                        <a14:foregroundMark x1="29784" y1="18132" x2="32615" y2="16209"/>
                        <a14:foregroundMark x1="44340" y1="17033" x2="44609" y2="19780"/>
                        <a14:foregroundMark x1="8760" y1="2473" x2="8625" y2="5220"/>
                        <a14:foregroundMark x1="83962" y1="21154" x2="82210" y2="75000"/>
                        <a14:foregroundMark x1="80997" y1="24176" x2="80997" y2="25824"/>
                        <a14:foregroundMark x1="82615" y1="9615" x2="94744" y2="23352"/>
                        <a14:foregroundMark x1="85310" y1="3297" x2="90162" y2="13736"/>
                        <a14:foregroundMark x1="95822" y1="64286" x2="87601" y2="70604"/>
                        <a14:foregroundMark x1="90431" y1="33516" x2="91779" y2="70330"/>
                        <a14:foregroundMark x1="11456" y1="20604" x2="13342" y2="24176"/>
                        <a14:foregroundMark x1="1348" y1="13462" x2="3369" y2="16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73384" y="5791995"/>
            <a:ext cx="2309752" cy="11344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 animBg="1"/>
      <p:bldP spid="46" grpId="0" animBg="1"/>
      <p:bldP spid="49" grpId="0"/>
      <p:bldP spid="52" grpId="0" animBg="1"/>
      <p:bldP spid="53" grpId="0" animBg="1"/>
      <p:bldP spid="54" grpId="0"/>
      <p:bldP spid="56" grpId="0" animBg="1"/>
      <p:bldP spid="57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1280" y="344933"/>
            <a:ext cx="3522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b="1" dirty="0">
                <a:solidFill>
                  <a:srgbClr val="F34E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学生网上交友时，请你特别注意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8806"/>
            <a:ext cx="12192000" cy="322897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0" y="0"/>
            <a:ext cx="1229932" cy="713233"/>
          </a:xfrm>
          <a:prstGeom prst="rect">
            <a:avLst/>
          </a:prstGeom>
        </p:spPr>
      </p:pic>
      <p:sp>
        <p:nvSpPr>
          <p:cNvPr id="18" name="内容占位符 2"/>
          <p:cNvSpPr>
            <a:spLocks noGrp="1"/>
          </p:cNvSpPr>
          <p:nvPr/>
        </p:nvSpPr>
        <p:spPr>
          <a:xfrm>
            <a:off x="2192546" y="1574208"/>
            <a:ext cx="8097838" cy="221621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lnSpc>
                <a:spcPct val="150000"/>
              </a:lnSpc>
              <a:buNone/>
            </a:pPr>
            <a:endParaRPr lang="zh-CN" altLang="en-US" sz="3600" b="1" dirty="0">
              <a:solidFill>
                <a:srgbClr val="F34E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F34E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匿名交友网上多，切莫单独去赴约，</a:t>
            </a:r>
          </a:p>
          <a:p>
            <a:pPr marL="0" lvl="0" indent="0" eaLnBrk="1" hangingPunct="1">
              <a:lnSpc>
                <a:spcPct val="150000"/>
              </a:lnSpc>
              <a:buNone/>
            </a:pPr>
            <a:r>
              <a:rPr lang="zh-CN" altLang="en-US" sz="3600" b="1" dirty="0">
                <a:solidFill>
                  <a:srgbClr val="F34EA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网上人品难区分，小心谨慎没有错。</a:t>
            </a:r>
          </a:p>
          <a:p>
            <a:pPr marL="0" lvl="0" indent="0" eaLnBrk="1" hangingPunct="1">
              <a:lnSpc>
                <a:spcPct val="150000"/>
              </a:lnSpc>
            </a:pPr>
            <a:endParaRPr lang="zh-CN" altLang="en-US" b="1" dirty="0">
              <a:solidFill>
                <a:srgbClr val="F34EA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矩形 4"/>
          <p:cNvPicPr/>
          <p:nvPr/>
        </p:nvPicPr>
        <p:blipFill>
          <a:blip r:embed="rId5"/>
          <a:stretch>
            <a:fillRect/>
          </a:stretch>
        </p:blipFill>
        <p:spPr>
          <a:xfrm>
            <a:off x="2092649" y="1200251"/>
            <a:ext cx="8607425" cy="159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00" y1="12363" x2="11725" y2="18132"/>
                        <a14:foregroundMark x1="37062" y1="15659" x2="29111" y2="29670"/>
                        <a14:foregroundMark x1="41240" y1="32692" x2="41644" y2="34341"/>
                        <a14:foregroundMark x1="44070" y1="18407" x2="45822" y2="24176"/>
                        <a14:foregroundMark x1="29784" y1="18132" x2="32615" y2="16209"/>
                        <a14:foregroundMark x1="44340" y1="17033" x2="44609" y2="19780"/>
                        <a14:foregroundMark x1="8760" y1="2473" x2="8625" y2="5220"/>
                        <a14:foregroundMark x1="83962" y1="21154" x2="82210" y2="75000"/>
                        <a14:foregroundMark x1="80997" y1="24176" x2="80997" y2="25824"/>
                        <a14:foregroundMark x1="82615" y1="9615" x2="94744" y2="23352"/>
                        <a14:foregroundMark x1="85310" y1="3297" x2="90162" y2="13736"/>
                        <a14:foregroundMark x1="95822" y1="64286" x2="87601" y2="70604"/>
                        <a14:foregroundMark x1="90431" y1="33516" x2="91779" y2="70330"/>
                        <a14:foregroundMark x1="11456" y1="20604" x2="13342" y2="24176"/>
                        <a14:foregroundMark x1="1348" y1="13462" x2="3369" y2="16209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273384" y="5791995"/>
            <a:ext cx="2309752" cy="11344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1300766"/>
            <a:ext cx="12192000" cy="8474424"/>
            <a:chOff x="0" y="-1300766"/>
            <a:chExt cx="12192000" cy="84744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300766"/>
              <a:ext cx="12192000" cy="818690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944683"/>
              <a:ext cx="12192000" cy="3228975"/>
            </a:xfrm>
            <a:prstGeom prst="rect">
              <a:avLst/>
            </a:prstGeom>
          </p:spPr>
        </p:pic>
      </p:grpSp>
      <p:pic>
        <p:nvPicPr>
          <p:cNvPr id="12" name="图片 11" descr="丝带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9764" y="868642"/>
            <a:ext cx="5593715" cy="9950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46751" y="999806"/>
            <a:ext cx="2910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 03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白板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428310">
            <a:off x="4720975" y="1598390"/>
            <a:ext cx="2634547" cy="30393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16331" y="3329707"/>
            <a:ext cx="2090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密码安全常识</a:t>
            </a:r>
            <a:endParaRPr lang="en-US" altLang="zh-CN" sz="2400" b="1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4" b="100000" l="0" r="100000">
                        <a14:foregroundMark x1="84938" y1="8879" x2="89581" y2="76168"/>
                        <a14:foregroundMark x1="72367" y1="64019" x2="86863" y2="86449"/>
                        <a14:foregroundMark x1="67157" y1="81308" x2="78256" y2="76636"/>
                        <a14:foregroundMark x1="79615" y1="31308" x2="80294" y2="3574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72335" y="5316615"/>
            <a:ext cx="3531823" cy="17132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flipH="1">
            <a:off x="9732135" y="-19097"/>
            <a:ext cx="2459865" cy="1426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49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4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 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Office PowerPoint</Application>
  <PresentationFormat>宽屏</PresentationFormat>
  <Paragraphs>74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Lato Light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www.2ppt.com   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2017-06-20T02:49:00Z</dcterms:created>
  <dcterms:modified xsi:type="dcterms:W3CDTF">2023-01-10T05:58:07Z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53D8C131797B4E56B4ECFE68F0279759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