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7" r:id="rId2"/>
    <p:sldId id="302" r:id="rId3"/>
    <p:sldId id="322" r:id="rId4"/>
    <p:sldId id="323" r:id="rId5"/>
    <p:sldId id="324" r:id="rId6"/>
    <p:sldId id="331" r:id="rId7"/>
    <p:sldId id="305" r:id="rId8"/>
    <p:sldId id="291" r:id="rId9"/>
    <p:sldId id="294" r:id="rId10"/>
    <p:sldId id="306" r:id="rId11"/>
    <p:sldId id="292" r:id="rId12"/>
    <p:sldId id="313" r:id="rId13"/>
    <p:sldId id="314" r:id="rId14"/>
    <p:sldId id="315" r:id="rId15"/>
    <p:sldId id="316" r:id="rId16"/>
    <p:sldId id="317" r:id="rId17"/>
    <p:sldId id="318" r:id="rId18"/>
    <p:sldId id="298" r:id="rId19"/>
    <p:sldId id="319" r:id="rId20"/>
    <p:sldId id="320" r:id="rId21"/>
    <p:sldId id="321" r:id="rId22"/>
    <p:sldId id="309" r:id="rId23"/>
    <p:sldId id="332" r:id="rId24"/>
    <p:sldId id="333" r:id="rId25"/>
    <p:sldId id="300" r:id="rId26"/>
    <p:sldId id="328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33FF"/>
    <a:srgbClr val="FFFFFF"/>
    <a:srgbClr val="FF0000"/>
    <a:srgbClr val="FFFFCC"/>
    <a:srgbClr val="CCFF99"/>
    <a:srgbClr val="9900CC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9102" autoAdjust="0"/>
  </p:normalViewPr>
  <p:slideViewPr>
    <p:cSldViewPr>
      <p:cViewPr>
        <p:scale>
          <a:sx n="100" d="100"/>
          <a:sy n="100" d="100"/>
        </p:scale>
        <p:origin x="-28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EA0FD95-67C0-4A0E-AE29-2FB4C6378AE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68A0F64-E294-4086-AA98-812E4B173DC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277CB-4BD9-482A-9B05-473D876C7B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84A3-EFA2-4B97-BF32-0E1305E076C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128CE-54B9-490E-8E65-8482424462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179D-C868-4A26-A03F-0DC8EEEF7C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23B6A-5BC0-4C6D-BA1B-E32621F9B6E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CF28-9412-4188-A89C-A813F942AE7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767E4-E0E6-47D5-A507-943E80DC13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1DE53-7ECE-427B-AA56-B1318A4C00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E5229-3D31-4824-8DAA-31E8BF4D1A8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26476-2708-4E02-AEEB-ACA5D7090D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A00E-F2D3-4508-B1C7-77981AE1C3C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  <p:sndAc>
      <p:stSnd>
        <p:snd r:embed="rId1" name="suctio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F77A6ABA-1750-42D4-BCA2-52577538ECF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  <p:sndAc>
      <p:stSnd>
        <p:snd r:embed="rId13" name="suction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3.jpeg"/><Relationship Id="rId4" Type="http://schemas.openxmlformats.org/officeDocument/2006/relationships/hyperlink" Target="&#38142;&#25509;&#36164;&#28304;/U2T3B-2a.mp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jpe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U2T3B-3a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11" Type="http://schemas.openxmlformats.org/officeDocument/2006/relationships/image" Target="../media/image13.jpeg"/><Relationship Id="rId5" Type="http://schemas.openxmlformats.org/officeDocument/2006/relationships/image" Target="../media/image28.jpeg"/><Relationship Id="rId10" Type="http://schemas.openxmlformats.org/officeDocument/2006/relationships/hyperlink" Target="&#38142;&#25509;&#36164;&#28304;/U2T3B-3b.mp3" TargetMode="External"/><Relationship Id="rId4" Type="http://schemas.openxmlformats.org/officeDocument/2006/relationships/image" Target="../media/image27.jpeg"/><Relationship Id="rId9" Type="http://schemas.openxmlformats.org/officeDocument/2006/relationships/image" Target="../media/image3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&#38142;&#25509;&#36164;&#28304;/P45%20U2-T3B-1a.swf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&#38142;&#25509;&#36164;&#28304;/U2T3B-1a.mp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2.jpeg"/><Relationship Id="rId7" Type="http://schemas.openxmlformats.org/officeDocument/2006/relationships/hyperlink" Target="&#38142;&#25509;&#36164;&#28304;/U2T3B-1a.mp3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382000" cy="2971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4800" b="1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2  Topic 3 </a:t>
            </a:r>
          </a:p>
          <a:p>
            <a:pPr algn="ctr" eaLnBrk="1" hangingPunct="1">
              <a:buFontTx/>
              <a:buNone/>
            </a:pPr>
            <a:r>
              <a:rPr lang="en-US" altLang="zh-CN" sz="4000" b="1" smtClean="0">
                <a:solidFill>
                  <a:srgbClr val="333399"/>
                </a:solidFill>
                <a:latin typeface="Times New Roman" panose="02020603050405020304" pitchFamily="18" charset="0"/>
              </a:rPr>
              <a:t>Must we exercise to prevent the flu?</a:t>
            </a:r>
          </a:p>
          <a:p>
            <a:pPr algn="ctr" eaLnBrk="1" hangingPunct="1">
              <a:buFontTx/>
              <a:buNone/>
            </a:pPr>
            <a:endParaRPr lang="en-US" altLang="zh-CN" sz="2400" b="1" smtClean="0">
              <a:solidFill>
                <a:srgbClr val="3333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Section B </a:t>
            </a:r>
          </a:p>
        </p:txBody>
      </p:sp>
      <p:sp>
        <p:nvSpPr>
          <p:cNvPr id="5" name="矩形 4"/>
          <p:cNvSpPr/>
          <p:nvPr/>
        </p:nvSpPr>
        <p:spPr>
          <a:xfrm>
            <a:off x="2885861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838200" y="0"/>
            <a:ext cx="2122488" cy="561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000" b="1" kern="10">
                <a:ln w="22225">
                  <a:solidFill>
                    <a:srgbClr val="0000FF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Task</a:t>
            </a:r>
            <a:endParaRPr lang="zh-CN" altLang="en-US" sz="4000" b="1" kern="10">
              <a:ln w="22225">
                <a:solidFill>
                  <a:srgbClr val="0000FF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109913" y="0"/>
            <a:ext cx="6034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Retell the dialog with the key words: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533400" y="838200"/>
            <a:ext cx="1800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533400" y="26670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Arial Narrow" panose="020B0606020202030204" pitchFamily="34" charset="0"/>
              </a:rPr>
              <a:t>(</a:t>
            </a:r>
            <a:r>
              <a:rPr lang="en-US" altLang="zh-CN" sz="2400" b="1" i="1">
                <a:latin typeface="Arial Narrow" panose="020B0606020202030204" pitchFamily="34" charset="0"/>
              </a:rPr>
              <a:t> Half an hour later. )</a:t>
            </a:r>
            <a:endParaRPr lang="en-US" altLang="zh-CN" sz="2400" b="1">
              <a:latin typeface="Arial Narrow" panose="020B0606020202030204" pitchFamily="34" charset="0"/>
            </a:endParaRP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533400" y="3151188"/>
            <a:ext cx="19431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</p:txBody>
      </p:sp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2590800" y="3151188"/>
            <a:ext cx="60960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Arial Narrow" panose="020B0606020202030204" pitchFamily="34" charset="0"/>
              </a:rPr>
              <a:t>Hello … Dr. Li Yuping.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Sorry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Oh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Sure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… Please tell my father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OK, Kangkang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Thanks. Goodbye!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Bye!</a:t>
            </a:r>
          </a:p>
        </p:txBody>
      </p:sp>
      <p:sp>
        <p:nvSpPr>
          <p:cNvPr id="23560" name="Rectangle 10"/>
          <p:cNvSpPr>
            <a:spLocks noChangeArrowheads="1"/>
          </p:cNvSpPr>
          <p:nvPr/>
        </p:nvSpPr>
        <p:spPr bwMode="auto">
          <a:xfrm>
            <a:off x="2590800" y="838200"/>
            <a:ext cx="6191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Arial Narrow" panose="020B0606020202030204" pitchFamily="34" charset="0"/>
              </a:rPr>
              <a:t>Hello! People’s Hospital.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Hello! Could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I’m afraid …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OK, I’ll …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3292475" cy="666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25400">
                  <a:solidFill>
                    <a:schemeClr val="tx1"/>
                  </a:solidFill>
                  <a:round/>
                </a:ln>
                <a:pattFill prst="sphere">
                  <a:fgClr>
                    <a:srgbClr val="FFFF66"/>
                  </a:fgClr>
                  <a:bgClr>
                    <a:srgbClr val="FFCC00"/>
                  </a:bgClr>
                </a:patt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Pair work</a:t>
            </a:r>
            <a:endParaRPr lang="zh-CN" altLang="en-US" sz="4000" b="1" kern="10">
              <a:ln w="25400">
                <a:solidFill>
                  <a:schemeClr val="tx1"/>
                </a:solidFill>
                <a:round/>
              </a:ln>
              <a:pattFill prst="sphere">
                <a:fgClr>
                  <a:srgbClr val="FFFF66"/>
                </a:fgClr>
                <a:bgClr>
                  <a:srgbClr val="FFCC00"/>
                </a:bgClr>
              </a:patt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79" name="AutoShape 8" descr="00"/>
          <p:cNvSpPr>
            <a:spLocks noChangeArrowheads="1"/>
          </p:cNvSpPr>
          <p:nvPr/>
        </p:nvSpPr>
        <p:spPr bwMode="auto">
          <a:xfrm>
            <a:off x="304800" y="1524000"/>
            <a:ext cx="609600" cy="533400"/>
          </a:xfrm>
          <a:prstGeom prst="flowChartInternalStorag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2857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PMingLiU" pitchFamily="18" charset="-120"/>
              </a:rPr>
              <a:t>1c</a:t>
            </a: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1066800" y="1143000"/>
            <a:ext cx="7467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</a:rPr>
              <a:t>Work in pairs and practice the conversation  in 1a. Then make up a new one based on the following telephone message.</a:t>
            </a:r>
          </a:p>
        </p:txBody>
      </p:sp>
      <p:sp>
        <p:nvSpPr>
          <p:cNvPr id="24581" name="AutoShape 11" descr="20"/>
          <p:cNvSpPr>
            <a:spLocks noChangeArrowheads="1"/>
          </p:cNvSpPr>
          <p:nvPr/>
        </p:nvSpPr>
        <p:spPr bwMode="auto">
          <a:xfrm>
            <a:off x="1066800" y="2438400"/>
            <a:ext cx="6858000" cy="3962400"/>
          </a:xfrm>
          <a:prstGeom prst="foldedCorner">
            <a:avLst>
              <a:gd name="adj" fmla="val 12500"/>
            </a:avLst>
          </a:prstGeom>
          <a:blipFill dpi="0" rotWithShape="1">
            <a:blip r:embed="rId4" cstate="email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From: Betty         To: Judy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Date: Oct.10th      Time: 10:00 a.m.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Message: </a:t>
            </a: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Kangkang’s father will 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give a talk at 3:00 p.m. today. 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Be on time and don’t forget to 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take your camera.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微软雅黑" panose="020B0503020204020204" pitchFamily="34" charset="-122"/>
              </a:rPr>
              <a:t>                            Mom 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533400" y="0"/>
            <a:ext cx="3292475" cy="533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25400">
                  <a:solidFill>
                    <a:schemeClr val="tx1"/>
                  </a:solidFill>
                  <a:round/>
                </a:ln>
                <a:pattFill prst="sphere">
                  <a:fgClr>
                    <a:srgbClr val="FFFFFF"/>
                  </a:fgClr>
                  <a:bgClr>
                    <a:srgbClr val="FFCC00"/>
                  </a:bgClr>
                </a:patt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Example</a:t>
            </a:r>
            <a:endParaRPr lang="zh-CN" altLang="en-US" sz="4000" b="1" kern="10">
              <a:ln w="25400">
                <a:solidFill>
                  <a:schemeClr val="tx1"/>
                </a:solidFill>
                <a:round/>
              </a:ln>
              <a:pattFill prst="sphere">
                <a:fgClr>
                  <a:srgbClr val="FFFFFF"/>
                </a:fgClr>
                <a:bgClr>
                  <a:srgbClr val="FFCC00"/>
                </a:bgClr>
              </a:patt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915400" cy="624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      M = Judy’s mother       B = Betty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M: Hello!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B: Hello! May I speak to Judy?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M: Sorry, she ____________ right now.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B: Oh. Can I ___________________?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M: Sure, ____________.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B: This is Betty speaking. Please tell Judy that Kangkang’s father will _____________ at 3:00 p.m. today. Ask her to come __________ and don’t forget to __________________.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M: OK, Betty. I’ll _____________________.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B: Thanks. Goodbye.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latin typeface="Arial Narrow" panose="020B0606020202030204" pitchFamily="34" charset="0"/>
              </a:rPr>
              <a:t>M: Bye!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2362200" y="21336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isn’t here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133600" y="2667000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leave a message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1600200" y="32004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go ahead 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1905000" y="4191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give a talk</a:t>
            </a: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228600" y="4572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on time</a:t>
            </a: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4724400" y="4572000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take her camera</a:t>
            </a:r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2590800" y="5181600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give her the message 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82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/>
      <p:bldP spid="82951" grpId="0"/>
      <p:bldP spid="82952" grpId="0"/>
      <p:bldP spid="82953" grpId="0"/>
      <p:bldP spid="82954" grpId="0"/>
      <p:bldP spid="82955" grpId="0"/>
      <p:bldP spid="829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4" descr="00"/>
          <p:cNvSpPr>
            <a:spLocks noChangeArrowheads="1"/>
          </p:cNvSpPr>
          <p:nvPr/>
        </p:nvSpPr>
        <p:spPr bwMode="auto">
          <a:xfrm>
            <a:off x="228600" y="280988"/>
            <a:ext cx="609600" cy="533400"/>
          </a:xfrm>
          <a:prstGeom prst="flowChartInternalStorag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2857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PMingLiU" pitchFamily="18" charset="-120"/>
              </a:rPr>
              <a:t>2a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914400" y="357188"/>
            <a:ext cx="708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chemeClr val="tx2"/>
                </a:solidFill>
              </a:rPr>
              <a:t>Listen to the conversation and fill in the blanks.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0" y="1042988"/>
            <a:ext cx="1295400" cy="553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Mom: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Jane: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Mom: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zh-CN" sz="20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zh-CN" sz="28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Jane: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zh-CN" sz="24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Mom: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zh-CN" sz="28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Jane: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zh-CN" sz="2800" b="1">
              <a:solidFill>
                <a:srgbClr val="0000CC"/>
              </a:solidFill>
              <a:latin typeface="Garamond" panose="02020404030301010803" pitchFamily="18" charset="0"/>
            </a:endParaRP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990600" y="966788"/>
            <a:ext cx="815340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Jane, are you still watching TV?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Yes, Mom. I need to relax.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You ______________ watch TV too much. It’s bad for your eyes. And you </a:t>
            </a:r>
            <a:r>
              <a:rPr lang="en-US" altLang="zh-CN" b="1"/>
              <a:t>______</a:t>
            </a:r>
            <a:r>
              <a:rPr lang="en-US" altLang="zh-CN" sz="2800" b="1">
                <a:latin typeface="Garamond" panose="02020404030301010803" pitchFamily="18" charset="0"/>
              </a:rPr>
              <a:t> do your homework first. 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I did, but I _________ finish it by myself.</a:t>
            </a:r>
            <a:r>
              <a:rPr lang="en-US" altLang="zh-CN" sz="2800">
                <a:latin typeface="Garamond" panose="02020404030301010803" pitchFamily="18" charset="0"/>
              </a:rPr>
              <a:t> </a:t>
            </a:r>
            <a:r>
              <a:rPr lang="en-US" altLang="zh-CN" sz="2800" b="1">
                <a:latin typeface="Garamond" panose="02020404030301010803" pitchFamily="18" charset="0"/>
              </a:rPr>
              <a:t>Can you help  me with it, Mom?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You _________ do it yourself first. I have to do some cleaning.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Is Dad free today?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1828800" y="20574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had better not</a:t>
            </a: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3048000" y="35052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can’t</a:t>
            </a:r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1981200" y="44958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should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495800" y="2438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 must</a:t>
            </a:r>
          </a:p>
        </p:txBody>
      </p:sp>
      <p:pic>
        <p:nvPicPr>
          <p:cNvPr id="26634" name="Picture 13" descr="0013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91400" y="890588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5" name="Picture 14" descr="Section B-2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53000" y="5486400"/>
            <a:ext cx="2590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6" grpId="0"/>
      <p:bldP spid="83977" grpId="0"/>
      <p:bldP spid="83978" grpId="0"/>
      <p:bldP spid="839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152400" y="914400"/>
            <a:ext cx="1447800" cy="360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Mom: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zh-CN" sz="24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Jane: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zh-CN" sz="28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endParaRPr lang="en-US" altLang="zh-CN" sz="2400" b="1">
              <a:solidFill>
                <a:srgbClr val="0000CC"/>
              </a:solidFill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Mom: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Jane: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1295400" y="838200"/>
            <a:ext cx="76200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I’m afraid he is busy. ___________ ask your classmates for help?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Good idea. But I guess they ______ have problems themselves. Aha! Mom, _____ I use your computer for help?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Sure. The computer can help with your studies.</a:t>
            </a:r>
          </a:p>
          <a:p>
            <a:pPr>
              <a:lnSpc>
                <a:spcPct val="120000"/>
              </a:lnSpc>
            </a:pPr>
            <a:r>
              <a:rPr lang="en-US" altLang="zh-CN" sz="2800" b="1">
                <a:latin typeface="Garamond" panose="02020404030301010803" pitchFamily="18" charset="0"/>
              </a:rPr>
              <a:t>You’re right, Mom. I’m sure I _____ finish my homework with the help of it.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4800600" y="838200"/>
            <a:ext cx="144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Why not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5638800" y="19050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may</a:t>
            </a:r>
          </a:p>
        </p:txBody>
      </p:sp>
      <p:sp>
        <p:nvSpPr>
          <p:cNvPr id="85001" name="Rectangle 9"/>
          <p:cNvSpPr>
            <a:spLocks noChangeArrowheads="1"/>
          </p:cNvSpPr>
          <p:nvPr/>
        </p:nvSpPr>
        <p:spPr bwMode="auto">
          <a:xfrm>
            <a:off x="6477000" y="2438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may</a:t>
            </a:r>
          </a:p>
        </p:txBody>
      </p:sp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5867400" y="3962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 can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228600" y="50292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Read 2a and find out the </a:t>
            </a:r>
            <a:r>
              <a:rPr lang="en-US" altLang="zh-CN" sz="2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reflexive pronouns.</a:t>
            </a:r>
          </a:p>
        </p:txBody>
      </p:sp>
      <p:sp>
        <p:nvSpPr>
          <p:cNvPr id="85005" name="AutoShape 13"/>
          <p:cNvSpPr/>
          <p:nvPr/>
        </p:nvSpPr>
        <p:spPr bwMode="auto">
          <a:xfrm>
            <a:off x="3657600" y="5676900"/>
            <a:ext cx="1905000" cy="609600"/>
          </a:xfrm>
          <a:prstGeom prst="borderCallout2">
            <a:avLst>
              <a:gd name="adj1" fmla="val 18750"/>
              <a:gd name="adj2" fmla="val 104000"/>
              <a:gd name="adj3" fmla="val 18750"/>
              <a:gd name="adj4" fmla="val 117750"/>
              <a:gd name="adj5" fmla="val 43750"/>
              <a:gd name="adj6" fmla="val 132000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反身代词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/>
      <p:bldP spid="85000" grpId="0"/>
      <p:bldP spid="85001" grpId="0"/>
      <p:bldP spid="85002" grpId="0"/>
      <p:bldP spid="85004" grpId="0"/>
      <p:bldP spid="850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556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reflexive pronouns in 2a: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81000" y="1981200"/>
            <a:ext cx="75438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1. I can’t finish it by </a:t>
            </a:r>
            <a:r>
              <a:rPr lang="en-US" altLang="zh-CN" sz="3200" b="1">
                <a:solidFill>
                  <a:srgbClr val="FF0000"/>
                </a:solidFill>
                <a:latin typeface="Lucida Sans Unicode" panose="020B0602030504020204" pitchFamily="34" charset="0"/>
              </a:rPr>
              <a:t>myself</a:t>
            </a: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2. You should do it </a:t>
            </a:r>
            <a:r>
              <a:rPr lang="en-US" altLang="zh-CN" sz="3200" b="1">
                <a:solidFill>
                  <a:srgbClr val="FF0000"/>
                </a:solidFill>
                <a:latin typeface="Lucida Sans Unicode" panose="020B0602030504020204" pitchFamily="34" charset="0"/>
              </a:rPr>
              <a:t>yourself</a:t>
            </a: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 first.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3. I guess they may have problems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   </a:t>
            </a:r>
            <a:r>
              <a:rPr lang="en-US" altLang="zh-CN" sz="3200" b="1">
                <a:solidFill>
                  <a:srgbClr val="FF0000"/>
                </a:solidFill>
                <a:latin typeface="Lucida Sans Unicode" panose="020B0602030504020204" pitchFamily="34" charset="0"/>
              </a:rPr>
              <a:t>themselves</a:t>
            </a:r>
            <a:r>
              <a:rPr lang="en-US" altLang="zh-CN" sz="3200" b="1">
                <a:solidFill>
                  <a:srgbClr val="6600CC"/>
                </a:solidFill>
                <a:latin typeface="Lucida Sans Unicode" panose="020B0602030504020204" pitchFamily="34" charset="0"/>
              </a:rPr>
              <a:t>.</a:t>
            </a:r>
          </a:p>
        </p:txBody>
      </p:sp>
      <p:sp>
        <p:nvSpPr>
          <p:cNvPr id="86022" name="AutoShape 6"/>
          <p:cNvSpPr/>
          <p:nvPr/>
        </p:nvSpPr>
        <p:spPr bwMode="auto">
          <a:xfrm>
            <a:off x="6400800" y="12954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37417"/>
              <a:gd name="adj5" fmla="val 134634"/>
              <a:gd name="adj6" fmla="val -72000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我自己</a:t>
            </a:r>
          </a:p>
        </p:txBody>
      </p:sp>
      <p:sp>
        <p:nvSpPr>
          <p:cNvPr id="86023" name="AutoShape 7"/>
          <p:cNvSpPr/>
          <p:nvPr/>
        </p:nvSpPr>
        <p:spPr bwMode="auto">
          <a:xfrm>
            <a:off x="6553200" y="2214563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13833"/>
              <a:gd name="adj5" fmla="val 110157"/>
              <a:gd name="adj6" fmla="val -62333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你自己</a:t>
            </a:r>
          </a:p>
        </p:txBody>
      </p:sp>
      <p:sp>
        <p:nvSpPr>
          <p:cNvPr id="86024" name="AutoShape 8"/>
          <p:cNvSpPr/>
          <p:nvPr/>
        </p:nvSpPr>
        <p:spPr bwMode="auto">
          <a:xfrm>
            <a:off x="3276600" y="4724400"/>
            <a:ext cx="1905000" cy="609600"/>
          </a:xfrm>
          <a:prstGeom prst="borderCallout2">
            <a:avLst>
              <a:gd name="adj1" fmla="val 18750"/>
              <a:gd name="adj2" fmla="val -4000"/>
              <a:gd name="adj3" fmla="val 18750"/>
              <a:gd name="adj4" fmla="val -26417"/>
              <a:gd name="adj5" fmla="val -23176"/>
              <a:gd name="adj6" fmla="val -49583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他们自己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 animBg="1"/>
      <p:bldP spid="86023" grpId="0" animBg="1"/>
      <p:bldP spid="860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4"/>
          <p:cNvSpPr/>
          <p:nvPr/>
        </p:nvSpPr>
        <p:spPr bwMode="auto">
          <a:xfrm>
            <a:off x="1295400" y="228600"/>
            <a:ext cx="6781800" cy="1219200"/>
          </a:xfrm>
          <a:prstGeom prst="borderCallout2">
            <a:avLst>
              <a:gd name="adj1" fmla="val 9375"/>
              <a:gd name="adj2" fmla="val -1125"/>
              <a:gd name="adj3" fmla="val 9375"/>
              <a:gd name="adj4" fmla="val -6556"/>
              <a:gd name="adj5" fmla="val 22657"/>
              <a:gd name="adj6" fmla="val -12218"/>
            </a:avLst>
          </a:prstGeom>
          <a:noFill/>
          <a:ln w="2857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800" b="1"/>
              <a:t>反身代词是表示或强调自身的代词，有人称和数之分。</a:t>
            </a:r>
          </a:p>
        </p:txBody>
      </p:sp>
      <p:graphicFrame>
        <p:nvGraphicFramePr>
          <p:cNvPr id="87113" name="Group 73"/>
          <p:cNvGraphicFramePr>
            <a:graphicFrameLocks noGrp="1"/>
          </p:cNvGraphicFramePr>
          <p:nvPr/>
        </p:nvGraphicFramePr>
        <p:xfrm>
          <a:off x="457200" y="1676400"/>
          <a:ext cx="8458200" cy="361193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    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数      人称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单数</a:t>
                      </a: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复数</a:t>
                      </a: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第一人称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myself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我自己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ourselves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我们自己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第二人称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yourself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你自己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yourselves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你们自己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6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第三人称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himself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他自己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themselves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他们自己</a:t>
                      </a:r>
                    </a:p>
                  </a:txBody>
                  <a:tcPr marL="90000" marR="90000" marT="46792" marB="46792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0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herself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她自己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06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  itself 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Lucida Sans Unicode" panose="020B0602030504020204" pitchFamily="34" charset="0"/>
                          <a:ea typeface="宋体" panose="02010600030101010101" pitchFamily="2" charset="-122"/>
                        </a:rPr>
                        <a:t>它自己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FF99"/>
                        </a:gs>
                        <a:gs pos="50000">
                          <a:srgbClr val="FFFFCC"/>
                        </a:gs>
                        <a:gs pos="100000">
                          <a:srgbClr val="CCFF99"/>
                        </a:gs>
                      </a:gsLst>
                      <a:lin ang="5400000" scaled="1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7087" name="Line 47"/>
          <p:cNvSpPr>
            <a:spLocks noChangeShapeType="1"/>
          </p:cNvSpPr>
          <p:nvPr/>
        </p:nvSpPr>
        <p:spPr bwMode="auto">
          <a:xfrm>
            <a:off x="533400" y="1752600"/>
            <a:ext cx="15240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7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8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0" y="457200"/>
            <a:ext cx="8991600" cy="564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  <a:ea typeface="黑体" panose="02010609060101010101" pitchFamily="49" charset="-122"/>
              </a:rPr>
              <a:t>用合适的反身代词填空。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ea typeface="黑体" panose="02010609060101010101" pitchFamily="49" charset="-122"/>
              </a:rPr>
              <a:t>1. </a:t>
            </a:r>
            <a:r>
              <a:rPr lang="zh-CN" altLang="en-US" sz="2800" b="1">
                <a:ea typeface="黑体" panose="02010609060101010101" pitchFamily="49" charset="-122"/>
              </a:rPr>
              <a:t>那是他的外衣。他会给自己穿衣服。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>
                <a:solidFill>
                  <a:srgbClr val="3333FF"/>
                </a:solidFill>
                <a:ea typeface="黑体" panose="02010609060101010101" pitchFamily="49" charset="-122"/>
              </a:rPr>
              <a:t>That’s his coat. He can dress 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ea typeface="黑体" panose="02010609060101010101" pitchFamily="49" charset="-122"/>
              </a:rPr>
              <a:t>2. </a:t>
            </a:r>
            <a:r>
              <a:rPr lang="zh-CN" altLang="en-US" sz="2800" b="1">
                <a:ea typeface="黑体" panose="02010609060101010101" pitchFamily="49" charset="-122"/>
              </a:rPr>
              <a:t>小心那把小刀，否则你会伤着你自己。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>
                <a:solidFill>
                  <a:srgbClr val="3333FF"/>
                </a:solidFill>
                <a:ea typeface="黑体" panose="02010609060101010101" pitchFamily="49" charset="-122"/>
              </a:rPr>
              <a:t>Be careful of that knife, or you’ll cut __________.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ea typeface="黑体" panose="02010609060101010101" pitchFamily="49" charset="-122"/>
              </a:rPr>
              <a:t>3. </a:t>
            </a:r>
            <a:r>
              <a:rPr lang="zh-CN" altLang="en-US" sz="2800" b="1">
                <a:ea typeface="黑体" panose="02010609060101010101" pitchFamily="49" charset="-122"/>
              </a:rPr>
              <a:t>你们必须要照顾好自己，并保持健康。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>
                <a:solidFill>
                  <a:srgbClr val="3333FF"/>
                </a:solidFill>
                <a:ea typeface="黑体" panose="02010609060101010101" pitchFamily="49" charset="-122"/>
              </a:rPr>
              <a:t>You must look after __________ and keep healthy.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ea typeface="黑体" panose="02010609060101010101" pitchFamily="49" charset="-122"/>
              </a:rPr>
              <a:t>4. </a:t>
            </a:r>
            <a:r>
              <a:rPr lang="zh-CN" altLang="en-US" sz="2800" b="1">
                <a:ea typeface="黑体" panose="02010609060101010101" pitchFamily="49" charset="-122"/>
              </a:rPr>
              <a:t>她自学英语。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3333FF"/>
                </a:solidFill>
                <a:ea typeface="黑体" panose="02010609060101010101" pitchFamily="49" charset="-122"/>
              </a:rPr>
              <a:t>    </a:t>
            </a:r>
            <a:r>
              <a:rPr lang="en-US" altLang="zh-CN" sz="2800" b="1">
                <a:solidFill>
                  <a:srgbClr val="3333FF"/>
                </a:solidFill>
                <a:ea typeface="黑体" panose="02010609060101010101" pitchFamily="49" charset="-122"/>
              </a:rPr>
              <a:t>She taught _________ English.</a:t>
            </a:r>
          </a:p>
        </p:txBody>
      </p:sp>
      <p:sp>
        <p:nvSpPr>
          <p:cNvPr id="88070" name="Rectangle 6"/>
          <p:cNvSpPr>
            <a:spLocks noChangeArrowheads="1"/>
          </p:cNvSpPr>
          <p:nvPr/>
        </p:nvSpPr>
        <p:spPr bwMode="auto">
          <a:xfrm>
            <a:off x="5715000" y="1752600"/>
            <a:ext cx="14525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Lucida Sans Unicode" panose="020B0602030504020204" pitchFamily="34" charset="0"/>
              </a:rPr>
              <a:t>himself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781800" y="3048000"/>
            <a:ext cx="1568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Lucida Sans Unicode" panose="020B0602030504020204" pitchFamily="34" charset="0"/>
              </a:rPr>
              <a:t>yourself</a:t>
            </a:r>
          </a:p>
        </p:txBody>
      </p:sp>
      <p:sp>
        <p:nvSpPr>
          <p:cNvPr id="88072" name="Rectangle 8"/>
          <p:cNvSpPr>
            <a:spLocks noChangeArrowheads="1"/>
          </p:cNvSpPr>
          <p:nvPr/>
        </p:nvSpPr>
        <p:spPr bwMode="auto">
          <a:xfrm>
            <a:off x="3962400" y="4343400"/>
            <a:ext cx="200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Lucida Sans Unicode" panose="020B0602030504020204" pitchFamily="34" charset="0"/>
              </a:rPr>
              <a:t>yourselves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514600" y="5638800"/>
            <a:ext cx="1362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Lucida Sans Unicode" panose="020B0602030504020204" pitchFamily="34" charset="0"/>
              </a:rPr>
              <a:t>herself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  <p:bldP spid="88071" grpId="0"/>
      <p:bldP spid="88072" grpId="0"/>
      <p:bldP spid="880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ChangeArrowheads="1"/>
          </p:cNvSpPr>
          <p:nvPr/>
        </p:nvSpPr>
        <p:spPr bwMode="auto">
          <a:xfrm>
            <a:off x="1447800" y="990600"/>
            <a:ext cx="6705600" cy="1901825"/>
          </a:xfrm>
          <a:prstGeom prst="rect">
            <a:avLst/>
          </a:prstGeom>
          <a:pattFill prst="lgConfetti">
            <a:fgClr>
              <a:srgbClr val="0000FF">
                <a:alpha val="5882"/>
              </a:srgbClr>
            </a:fgClr>
            <a:bgClr>
              <a:schemeClr val="bg1">
                <a:alpha val="5882"/>
              </a:schemeClr>
            </a:bgClr>
          </a:pattFill>
          <a:ln w="57150" algn="ctr">
            <a:solidFill>
              <a:srgbClr val="80008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                            MESSAGE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From</a:t>
            </a:r>
            <a:r>
              <a:rPr lang="zh-CN" altLang="en-US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：</a:t>
            </a: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Tony         To</a:t>
            </a:r>
            <a:r>
              <a:rPr lang="zh-CN" altLang="en-US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：</a:t>
            </a: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Jennie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Message</a:t>
            </a:r>
            <a:r>
              <a:rPr lang="zh-CN" altLang="en-US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：</a:t>
            </a: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Are you going roller skating tonight?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  <a:latin typeface="Microsoft Sans Serif" panose="020B0604020202020204" pitchFamily="34" charset="0"/>
              </a:rPr>
              <a:t>When will you go?     Call him back.</a:t>
            </a:r>
          </a:p>
        </p:txBody>
      </p:sp>
      <p:pic>
        <p:nvPicPr>
          <p:cNvPr id="31747" name="Picture 13" descr="A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914400"/>
            <a:ext cx="10477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14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990600"/>
            <a:ext cx="8540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95600" cy="685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34925">
                  <a:solidFill>
                    <a:srgbClr val="800080"/>
                  </a:solidFill>
                  <a:round/>
                </a:ln>
                <a:blipFill dpi="0" rotWithShape="0">
                  <a:blip r:embed="rId5"/>
                  <a:srcRect/>
                  <a:stretch>
                    <a:fillRect/>
                  </a:stretch>
                </a:blip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endParaRPr lang="zh-CN" altLang="en-US" sz="4000" b="1" kern="10">
              <a:ln w="34925">
                <a:solidFill>
                  <a:srgbClr val="800080"/>
                </a:solidFill>
                <a:round/>
              </a:ln>
              <a:blipFill dpi="0" rotWithShape="0">
                <a:blip r:embed="rId5"/>
                <a:srcRect/>
                <a:stretch>
                  <a:fillRect/>
                </a:stretch>
              </a:blip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895600" y="0"/>
            <a:ext cx="601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Arial Narrow" panose="020B0606020202030204" pitchFamily="34" charset="0"/>
                <a:ea typeface="PMingLiU" pitchFamily="18" charset="-120"/>
              </a:rPr>
              <a:t>Use the following messages to complete the phone conversations. Then act them out.</a:t>
            </a:r>
          </a:p>
        </p:txBody>
      </p:sp>
      <p:sp>
        <p:nvSpPr>
          <p:cNvPr id="67605" name="Rectangle 21" descr="16"/>
          <p:cNvSpPr>
            <a:spLocks noChangeArrowheads="1"/>
          </p:cNvSpPr>
          <p:nvPr/>
        </p:nvSpPr>
        <p:spPr bwMode="auto">
          <a:xfrm>
            <a:off x="0" y="3200400"/>
            <a:ext cx="8991600" cy="3081338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/>
              <a:t>2. A: I’d like to _________ Jennie, please.</a:t>
            </a:r>
          </a:p>
          <a:p>
            <a:r>
              <a:rPr lang="en-US" altLang="zh-CN" sz="2800"/>
              <a:t>    B: I’m afraid she isn’t in right now. Who’s _________ </a:t>
            </a:r>
          </a:p>
          <a:p>
            <a:r>
              <a:rPr lang="en-US" altLang="zh-CN" sz="2800"/>
              <a:t>         __________,  please?</a:t>
            </a:r>
          </a:p>
          <a:p>
            <a:r>
              <a:rPr lang="en-US" altLang="zh-CN" sz="2800"/>
              <a:t>    A: This is Tony. I’d like to leave a message. Is she  </a:t>
            </a:r>
          </a:p>
          <a:p>
            <a:r>
              <a:rPr lang="en-US" altLang="zh-CN" sz="2800"/>
              <a:t>         going ____________ tonight? When will she go? </a:t>
            </a:r>
          </a:p>
          <a:p>
            <a:r>
              <a:rPr lang="en-US" altLang="zh-CN" sz="2800"/>
              <a:t>         And please tell her to ____________.</a:t>
            </a:r>
          </a:p>
          <a:p>
            <a:r>
              <a:rPr lang="en-US" altLang="zh-CN" sz="2800"/>
              <a:t>    B: OK, Tony. I’ll give Jennie your message.</a:t>
            </a:r>
          </a:p>
        </p:txBody>
      </p:sp>
      <p:sp>
        <p:nvSpPr>
          <p:cNvPr id="67606" name="Text Box 22"/>
          <p:cNvSpPr txBox="1">
            <a:spLocks noChangeArrowheads="1"/>
          </p:cNvSpPr>
          <p:nvPr/>
        </p:nvSpPr>
        <p:spPr bwMode="auto">
          <a:xfrm>
            <a:off x="2590800" y="3200400"/>
            <a:ext cx="1728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speak to </a:t>
            </a:r>
          </a:p>
        </p:txBody>
      </p:sp>
      <p:sp>
        <p:nvSpPr>
          <p:cNvPr id="67607" name="Text Box 23"/>
          <p:cNvSpPr txBox="1">
            <a:spLocks noChangeArrowheads="1"/>
          </p:cNvSpPr>
          <p:nvPr/>
        </p:nvSpPr>
        <p:spPr bwMode="auto">
          <a:xfrm>
            <a:off x="6858000" y="3657600"/>
            <a:ext cx="2043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this/calling</a:t>
            </a:r>
          </a:p>
        </p:txBody>
      </p:sp>
      <p:sp>
        <p:nvSpPr>
          <p:cNvPr id="67608" name="Text Box 24"/>
          <p:cNvSpPr txBox="1">
            <a:spLocks noChangeArrowheads="1"/>
          </p:cNvSpPr>
          <p:nvPr/>
        </p:nvSpPr>
        <p:spPr bwMode="auto">
          <a:xfrm>
            <a:off x="1981200" y="4876800"/>
            <a:ext cx="2419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roller skating</a:t>
            </a:r>
          </a:p>
        </p:txBody>
      </p:sp>
      <p:sp>
        <p:nvSpPr>
          <p:cNvPr id="67609" name="Text Box 25"/>
          <p:cNvSpPr txBox="1">
            <a:spLocks noChangeArrowheads="1"/>
          </p:cNvSpPr>
          <p:nvPr/>
        </p:nvSpPr>
        <p:spPr bwMode="auto">
          <a:xfrm>
            <a:off x="4495800" y="5334000"/>
            <a:ext cx="2301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call me back</a:t>
            </a:r>
          </a:p>
        </p:txBody>
      </p:sp>
      <p:sp>
        <p:nvSpPr>
          <p:cNvPr id="67610" name="Text Box 26"/>
          <p:cNvSpPr txBox="1">
            <a:spLocks noChangeArrowheads="1"/>
          </p:cNvSpPr>
          <p:nvPr/>
        </p:nvSpPr>
        <p:spPr bwMode="auto">
          <a:xfrm>
            <a:off x="1066800" y="4038600"/>
            <a:ext cx="1827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</a:rPr>
              <a:t>/speaking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5" grpId="0" animBg="1"/>
      <p:bldP spid="67606" grpId="0"/>
      <p:bldP spid="67607" grpId="0"/>
      <p:bldP spid="67608" grpId="0"/>
      <p:bldP spid="67609" grpId="0"/>
      <p:bldP spid="676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95600" cy="685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34925">
                  <a:solidFill>
                    <a:srgbClr val="80008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Task</a:t>
            </a:r>
            <a:endParaRPr lang="zh-CN" altLang="en-US" sz="4000" b="1" kern="10">
              <a:ln w="34925">
                <a:solidFill>
                  <a:srgbClr val="80008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2895600" y="0"/>
            <a:ext cx="6019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Arial Narrow" panose="020B0606020202030204" pitchFamily="34" charset="0"/>
                <a:ea typeface="PMingLiU" pitchFamily="18" charset="-120"/>
              </a:rPr>
              <a:t>Use the following messages to complete the phone conversations. Then act them out.</a:t>
            </a:r>
          </a:p>
        </p:txBody>
      </p:sp>
      <p:sp>
        <p:nvSpPr>
          <p:cNvPr id="32772" name="Rectangle 8"/>
          <p:cNvSpPr>
            <a:spLocks noChangeArrowheads="1"/>
          </p:cNvSpPr>
          <p:nvPr/>
        </p:nvSpPr>
        <p:spPr bwMode="auto">
          <a:xfrm>
            <a:off x="1524000" y="990600"/>
            <a:ext cx="7239000" cy="1882775"/>
          </a:xfrm>
          <a:prstGeom prst="rect">
            <a:avLst/>
          </a:prstGeom>
          <a:pattFill prst="lgCheck">
            <a:fgClr>
              <a:schemeClr val="accent1">
                <a:alpha val="27843"/>
              </a:schemeClr>
            </a:fgClr>
            <a:bgClr>
              <a:schemeClr val="bg1">
                <a:alpha val="27843"/>
              </a:schemeClr>
            </a:bgClr>
          </a:pattFill>
          <a:ln w="38100" algn="ctr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</a:rPr>
              <a:t>                              MESSAGE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</a:rPr>
              <a:t>From</a:t>
            </a:r>
            <a:r>
              <a:rPr lang="zh-CN" altLang="en-US" sz="2400" b="1">
                <a:solidFill>
                  <a:srgbClr val="6600CC"/>
                </a:solidFill>
              </a:rPr>
              <a:t>：</a:t>
            </a:r>
            <a:r>
              <a:rPr lang="en-US" altLang="zh-CN" sz="2400" b="1">
                <a:solidFill>
                  <a:srgbClr val="6600CC"/>
                </a:solidFill>
              </a:rPr>
              <a:t>Sun Li                 To</a:t>
            </a:r>
            <a:r>
              <a:rPr lang="zh-CN" altLang="en-US" sz="2400" b="1">
                <a:solidFill>
                  <a:srgbClr val="6600CC"/>
                </a:solidFill>
              </a:rPr>
              <a:t>：</a:t>
            </a:r>
            <a:r>
              <a:rPr lang="en-US" altLang="zh-CN" sz="2400" b="1">
                <a:solidFill>
                  <a:srgbClr val="6600CC"/>
                </a:solidFill>
              </a:rPr>
              <a:t>Zhu Ming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</a:rPr>
              <a:t>Message: Can he use your bicycle this evening?</a:t>
            </a:r>
          </a:p>
          <a:p>
            <a:pPr>
              <a:lnSpc>
                <a:spcPct val="120000"/>
              </a:lnSpc>
            </a:pPr>
            <a:r>
              <a:rPr lang="en-US" altLang="zh-CN" sz="2400" b="1">
                <a:solidFill>
                  <a:srgbClr val="6600CC"/>
                </a:solidFill>
              </a:rPr>
              <a:t>If yes, when can he get it?</a:t>
            </a:r>
          </a:p>
        </p:txBody>
      </p:sp>
      <p:pic>
        <p:nvPicPr>
          <p:cNvPr id="32773" name="Picture 9" descr="A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0" y="990600"/>
            <a:ext cx="10477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47" name="Rectangle 11" descr="4"/>
          <p:cNvSpPr>
            <a:spLocks noChangeArrowheads="1"/>
          </p:cNvSpPr>
          <p:nvPr/>
        </p:nvSpPr>
        <p:spPr bwMode="auto">
          <a:xfrm>
            <a:off x="0" y="3200400"/>
            <a:ext cx="9144000" cy="2654300"/>
          </a:xfrm>
          <a:prstGeom prst="rect">
            <a:avLst/>
          </a:prstGeom>
          <a:blipFill dpi="0" rotWithShape="1">
            <a:blip r:embed="rId5" cstate="email">
              <a:alphaModFix amt="53000"/>
            </a:blip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1. A: Is Zhu Ming there, please?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    B: No, he isn’t here right now. Can I ______________?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    A: Yes, please. This is Sun Li. Could I ____________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         this evening? And if it’s OK, when can I have 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         it?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Gungsuh" pitchFamily="18" charset="-127"/>
              </a:rPr>
              <a:t>    B: OK, I’ll ____________________.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6172200" y="3579813"/>
            <a:ext cx="2692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Microsoft Sans Serif" panose="020B0604020202020204" pitchFamily="34" charset="0"/>
                <a:ea typeface="PMingLiU" pitchFamily="18" charset="-120"/>
              </a:rPr>
              <a:t>take a message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6400800" y="4037013"/>
            <a:ext cx="2498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Microsoft Sans Serif" panose="020B0604020202020204" pitchFamily="34" charset="0"/>
                <a:ea typeface="PMingLiU" pitchFamily="18" charset="-120"/>
              </a:rPr>
              <a:t>use his bicycle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2133600" y="5334000"/>
            <a:ext cx="464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Microsoft Sans Serif" panose="020B0604020202020204" pitchFamily="34" charset="0"/>
                <a:ea typeface="PMingLiU" pitchFamily="18" charset="-120"/>
              </a:rPr>
              <a:t>give him the message</a:t>
            </a:r>
          </a:p>
        </p:txBody>
      </p:sp>
      <p:pic>
        <p:nvPicPr>
          <p:cNvPr id="32778" name="Picture 15" descr="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8600" y="990600"/>
            <a:ext cx="8540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7" grpId="0" animBg="1"/>
      <p:bldP spid="91148" grpId="0"/>
      <p:bldP spid="91149" grpId="0"/>
      <p:bldP spid="911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2667000" y="1219200"/>
            <a:ext cx="3810000" cy="962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4400" b="1" kern="10">
                <a:ln w="28575">
                  <a:solidFill>
                    <a:srgbClr val="993366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Sylfaen" panose="010A0502050306030303"/>
              </a:rPr>
              <a:t>Review</a:t>
            </a:r>
            <a:endParaRPr lang="zh-CN" altLang="en-US" sz="4400" b="1" kern="10">
              <a:ln w="28575">
                <a:solidFill>
                  <a:srgbClr val="993366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Sylfaen" panose="010A0502050306030303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71600" y="2438400"/>
            <a:ext cx="64770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200" b="1">
                <a:latin typeface="Gungsuh" pitchFamily="18" charset="-127"/>
                <a:ea typeface="Gungsuh" pitchFamily="18" charset="-127"/>
              </a:rPr>
              <a:t>   What should we do to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200" b="1">
                <a:latin typeface="Gungsuh" pitchFamily="18" charset="-127"/>
                <a:ea typeface="Gungsuh" pitchFamily="18" charset="-127"/>
              </a:rPr>
              <a:t>   prevent the flu?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200" b="1">
                <a:latin typeface="Gungsuh" pitchFamily="18" charset="-127"/>
                <a:ea typeface="Gungsuh" pitchFamily="18" charset="-127"/>
              </a:rPr>
              <a:t>   Write down the advice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200" b="1">
                <a:latin typeface="Gungsuh" pitchFamily="18" charset="-127"/>
                <a:ea typeface="Gungsuh" pitchFamily="18" charset="-127"/>
              </a:rPr>
              <a:t>   according to the pictures.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990600" y="457200"/>
            <a:ext cx="7543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Read the following words and pay attention to the pronunciation of the underlined letters. Then add more words by yourself.</a:t>
            </a:r>
          </a:p>
        </p:txBody>
      </p:sp>
      <p:sp>
        <p:nvSpPr>
          <p:cNvPr id="33795" name="WordArt 5"/>
          <p:cNvSpPr>
            <a:spLocks noChangeArrowheads="1" noChangeShapeType="1" noTextEdit="1"/>
          </p:cNvSpPr>
          <p:nvPr/>
        </p:nvSpPr>
        <p:spPr bwMode="auto">
          <a:xfrm>
            <a:off x="228600" y="533400"/>
            <a:ext cx="533400" cy="415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3a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533400" y="2286000"/>
            <a:ext cx="8229600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/ kl /: bicy</a:t>
            </a:r>
            <a:r>
              <a:rPr lang="en-US" altLang="zh-CN" sz="2800" b="1" u="sng">
                <a:solidFill>
                  <a:srgbClr val="6600CC"/>
                </a:solidFill>
              </a:rPr>
              <a:t>cle</a:t>
            </a:r>
            <a:r>
              <a:rPr lang="en-US" altLang="zh-CN" sz="2800" b="1">
                <a:solidFill>
                  <a:srgbClr val="6600CC"/>
                </a:solidFill>
              </a:rPr>
              <a:t>                          / dl /: mi</a:t>
            </a:r>
            <a:r>
              <a:rPr lang="en-US" altLang="zh-CN" sz="2800" b="1" u="sng">
                <a:solidFill>
                  <a:srgbClr val="6600CC"/>
                </a:solidFill>
              </a:rPr>
              <a:t>ddle</a:t>
            </a:r>
          </a:p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/ pl /: peo</a:t>
            </a:r>
            <a:r>
              <a:rPr lang="en-US" altLang="zh-CN" sz="2800" b="1" u="sng">
                <a:solidFill>
                  <a:srgbClr val="6600CC"/>
                </a:solidFill>
              </a:rPr>
              <a:t>ple</a:t>
            </a:r>
            <a:r>
              <a:rPr lang="en-US" altLang="zh-CN" sz="2800" b="1">
                <a:solidFill>
                  <a:srgbClr val="6600CC"/>
                </a:solidFill>
              </a:rPr>
              <a:t>                          / bl /: ta</a:t>
            </a:r>
            <a:r>
              <a:rPr lang="en-US" altLang="zh-CN" sz="2800" b="1" u="sng">
                <a:solidFill>
                  <a:srgbClr val="6600CC"/>
                </a:solidFill>
              </a:rPr>
              <a:t>ble</a:t>
            </a:r>
          </a:p>
          <a:p>
            <a:pPr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/ fn /: o</a:t>
            </a:r>
            <a:r>
              <a:rPr lang="en-US" altLang="zh-CN" sz="2800" b="1" u="sng">
                <a:solidFill>
                  <a:srgbClr val="6600CC"/>
                </a:solidFill>
              </a:rPr>
              <a:t>ften</a:t>
            </a:r>
            <a:r>
              <a:rPr lang="en-US" altLang="zh-CN" sz="2800" b="1">
                <a:solidFill>
                  <a:srgbClr val="6600CC"/>
                </a:solidFill>
              </a:rPr>
              <a:t>                            / tl /: li</a:t>
            </a:r>
            <a:r>
              <a:rPr lang="en-US" altLang="zh-CN" sz="2800" b="1" u="sng">
                <a:solidFill>
                  <a:srgbClr val="6600CC"/>
                </a:solidFill>
              </a:rPr>
              <a:t>ttle</a:t>
            </a:r>
          </a:p>
        </p:txBody>
      </p:sp>
      <p:pic>
        <p:nvPicPr>
          <p:cNvPr id="33797" name="Picture 8" descr="0013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29200" y="129540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5"/>
          <p:cNvSpPr txBox="1">
            <a:spLocks noChangeArrowheads="1"/>
          </p:cNvSpPr>
          <p:nvPr/>
        </p:nvSpPr>
        <p:spPr bwMode="auto">
          <a:xfrm>
            <a:off x="0" y="1371600"/>
            <a:ext cx="8839200" cy="5319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  <a:p>
            <a:pPr eaLnBrk="1" hangingPunct="1">
              <a:spcBef>
                <a:spcPct val="50000"/>
              </a:spcBef>
            </a:pPr>
            <a:endParaRPr lang="en-US" altLang="zh-CN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685800" y="152400"/>
            <a:ext cx="784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Listen and pay attention to the liaison, weak form and incomplete plosion. Then read after the tape and imitate.</a:t>
            </a:r>
          </a:p>
        </p:txBody>
      </p:sp>
      <p:sp>
        <p:nvSpPr>
          <p:cNvPr id="34820" name="WordArt 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33400" cy="4159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40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3b</a:t>
            </a:r>
            <a:endParaRPr lang="zh-CN" altLang="en-US" sz="40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28600" y="1447800"/>
            <a:ext cx="8229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>
                <a:solidFill>
                  <a:srgbClr val="6600CC"/>
                </a:solidFill>
              </a:rPr>
              <a:t>   good  idea                give  up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  keep  away from      come  in</a:t>
            </a:r>
            <a:endParaRPr lang="en-US" altLang="zh-CN" sz="2800" b="1" u="sng">
              <a:solidFill>
                <a:srgbClr val="6600CC"/>
              </a:solidFill>
            </a:endParaRPr>
          </a:p>
        </p:txBody>
      </p:sp>
      <p:pic>
        <p:nvPicPr>
          <p:cNvPr id="34822" name="Picture 6" descr="连读符号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175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8229600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2. A: Is Li Ming there, please?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B: No, he isn’t here right now. Can I take a 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    message?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A: Yes, please. This is Wen Wei. Could I use 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     his bicycle this evening? And if it’s OK</a:t>
            </a:r>
            <a:r>
              <a:rPr lang="zh-CN" altLang="en-US" sz="2800" b="1">
                <a:solidFill>
                  <a:srgbClr val="6600CC"/>
                </a:solidFill>
              </a:rPr>
              <a:t>，          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6600CC"/>
                </a:solidFill>
              </a:rPr>
              <a:t>         </a:t>
            </a:r>
            <a:r>
              <a:rPr lang="en-US" altLang="zh-CN" sz="2800" b="1">
                <a:solidFill>
                  <a:srgbClr val="6600CC"/>
                </a:solidFill>
              </a:rPr>
              <a:t>when can I have it?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US" altLang="zh-CN" sz="2800" b="1">
                <a:solidFill>
                  <a:srgbClr val="6600CC"/>
                </a:solidFill>
              </a:rPr>
              <a:t>    B: I’ll tell him about it.</a:t>
            </a:r>
          </a:p>
        </p:txBody>
      </p:sp>
      <p:pic>
        <p:nvPicPr>
          <p:cNvPr id="34824" name="Picture 8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676400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5" name="Picture 9" descr="连读符号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6" name="Picture 10" descr="连读符号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286000"/>
            <a:ext cx="68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7" name="Picture 11" descr="连读符号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505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8" name="Picture 12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9" name="Picture 13" descr="连读符号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35052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0" name="Picture 14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1" name="Picture 15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28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2" name="Picture 16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791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3" name="Picture 17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86600" y="5257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4" name="Picture 18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5257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5" name="Picture 19" descr="连读符号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6477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6" name="Picture 20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6477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7" name="Picture 21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5867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38" name="Picture 22" descr="TIP6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0" y="457200"/>
            <a:ext cx="3733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6096000" y="1371600"/>
            <a:ext cx="2743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When such words like </a:t>
            </a:r>
            <a:r>
              <a:rPr lang="en-US" altLang="zh-CN" i="1"/>
              <a:t>him, her</a:t>
            </a:r>
            <a:r>
              <a:rPr lang="en-US" altLang="zh-CN"/>
              <a:t> are linked with other words, </a:t>
            </a:r>
            <a:r>
              <a:rPr lang="en-US" altLang="zh-CN" i="1"/>
              <a:t>h</a:t>
            </a:r>
            <a:r>
              <a:rPr lang="en-US" altLang="zh-CN"/>
              <a:t> is mute.</a:t>
            </a:r>
          </a:p>
        </p:txBody>
      </p:sp>
      <p:pic>
        <p:nvPicPr>
          <p:cNvPr id="34840" name="Picture 24" descr="连读符号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6477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41" name="Picture 26" descr="00132">
            <a:hlinkClick r:id="rId10" action="ppaction://hlinkfile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048000" y="83820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3581400" cy="936625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altLang="zh-CN" sz="3600" b="1" kern="10">
                <a:ln w="28575">
                  <a:solidFill>
                    <a:srgbClr val="FF6600"/>
                  </a:solidFill>
                  <a:round/>
                </a:ln>
                <a:blipFill dpi="0" rotWithShape="0">
                  <a:blip r:embed="rId3"/>
                  <a:srcRect/>
                  <a:stretch>
                    <a:fillRect/>
                  </a:stretch>
                </a:blip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ookman Old Style" panose="02050604050505020204"/>
              </a:rPr>
              <a:t>summary</a:t>
            </a:r>
            <a:endParaRPr lang="zh-CN" altLang="en-US" sz="3600" b="1" kern="10">
              <a:ln w="28575">
                <a:solidFill>
                  <a:srgbClr val="FF6600"/>
                </a:solidFill>
                <a:round/>
              </a:ln>
              <a:blipFill dpi="0" rotWithShape="0">
                <a:blip r:embed="rId3"/>
                <a:srcRect/>
                <a:stretch>
                  <a:fillRect/>
                </a:stretch>
              </a:blip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Bookman Old Style" panose="02050604050505020204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7848600" cy="3876675"/>
          </a:xfrm>
          <a:prstGeom prst="rect">
            <a:avLst/>
          </a:prstGeom>
          <a:solidFill>
            <a:srgbClr val="FFFFFF">
              <a:alpha val="9294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>
                <a:latin typeface="Lucida Sans" panose="020B0602030504020204" pitchFamily="34" charset="0"/>
              </a:rPr>
              <a:t>  1. </a:t>
            </a:r>
            <a:r>
              <a:rPr kumimoji="1" lang="en-US" altLang="zh-CN" sz="2800">
                <a:latin typeface="Lucida Sans" panose="020B0602030504020204" pitchFamily="34" charset="0"/>
              </a:rPr>
              <a:t>Learn how to give advice with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Lucida Sans" panose="020B0602030504020204" pitchFamily="34" charset="0"/>
              </a:rPr>
              <a:t>       </a:t>
            </a:r>
            <a:r>
              <a:rPr kumimoji="1" lang="en-US" altLang="zh-CN" sz="2800" i="1">
                <a:latin typeface="Lucida Sans" panose="020B0602030504020204" pitchFamily="34" charset="0"/>
              </a:rPr>
              <a:t>should/shouldn’t; had better/had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i="1">
                <a:latin typeface="Lucida Sans" panose="020B0602030504020204" pitchFamily="34" charset="0"/>
              </a:rPr>
              <a:t>       better not; must/mustn’t</a:t>
            </a:r>
            <a:r>
              <a:rPr kumimoji="1" lang="en-US" altLang="zh-CN" sz="3200">
                <a:latin typeface="Lucida Sans" panose="020B0602030504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Lucida Sans" panose="020B0602030504020204" pitchFamily="34" charset="0"/>
              </a:rPr>
              <a:t>   2. Learn how to make telephone calls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Lucida Sans" panose="020B0602030504020204" pitchFamily="34" charset="0"/>
              </a:rPr>
              <a:t>       and leave messages.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>
                <a:latin typeface="Lucida Sans" panose="020B0602030504020204" pitchFamily="34" charset="0"/>
              </a:rPr>
              <a:t>   3. Learn the reflexive pronouns.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177800" y="306388"/>
            <a:ext cx="9067800" cy="6170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1. – Hello! May I speak to Lily?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– Sorry, she isn’t in now. Can I ___ a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   message for you?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take    B. leave    C. give    D. bring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2. Dongdong’s bike is broken. He has to ___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 one ___ his uncle to ride to school.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borrow; to  		B. borrow; from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C. borrow; for 		D. want; from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3. We ____ last night and told him the news.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ring up him 		B. ring him up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C. rang him up 		D. rang up him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4. It’s autumn. The farmers are busy ____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apples. </a:t>
            </a:r>
          </a:p>
          <a:p>
            <a:pPr eaLnBrk="1" hangingPunct="1">
              <a:lnSpc>
                <a:spcPct val="95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to pick    B. pick    C. picks    D. picking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6096000" y="66675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315200" y="190500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423988" y="371475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6807200" y="504825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10445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177800" y="228600"/>
            <a:ext cx="9067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5. – Hello! I’d like to speak to Wang Fang.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– ____.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A. I am Wang Fang.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B. This is Wang Fang speaking.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C. Hello. I am her sister.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D. I am Wang Fang speaking.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6. The teacher tells us ____ her carefully in her class.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 A. to listen to  		B. to listen   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 C. listening to 		D. listen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7. – Can you take a message, please?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– Sure. I’ll tell her when she ____ back.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comes  B. will come  C. come  D. came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8. The teacher is sitting ___ the four students.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3100" b="1">
                <a:latin typeface="Times New Roman" panose="02020603050405020304" pitchFamily="18" charset="0"/>
              </a:rPr>
              <a:t>    A. between  B. among  C. on  D. among and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4167188" y="257175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017588" y="571500"/>
            <a:ext cx="711200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5638800" y="4419600"/>
            <a:ext cx="70961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4267200" y="5181600"/>
            <a:ext cx="7112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/>
      <p:bldP spid="105476" grpId="0"/>
      <p:bldP spid="105477" grpId="0"/>
      <p:bldP spid="10547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ChangeArrowheads="1"/>
          </p:cNvSpPr>
          <p:nvPr/>
        </p:nvSpPr>
        <p:spPr bwMode="auto">
          <a:xfrm>
            <a:off x="533400" y="1371600"/>
            <a:ext cx="80645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175" lvl="2" algn="just"/>
            <a:r>
              <a:rPr lang="en-US" altLang="zh-CN" sz="2800" b="1"/>
              <a:t>Make a phone conversation between Tim and John’s mother according to the telephone message.</a:t>
            </a:r>
          </a:p>
        </p:txBody>
      </p:sp>
      <p:sp>
        <p:nvSpPr>
          <p:cNvPr id="38915" name="Rectangle 9" descr="qw"/>
          <p:cNvSpPr>
            <a:spLocks noChangeArrowheads="1"/>
          </p:cNvSpPr>
          <p:nvPr/>
        </p:nvSpPr>
        <p:spPr bwMode="auto">
          <a:xfrm>
            <a:off x="914400" y="2819400"/>
            <a:ext cx="7086600" cy="3582988"/>
          </a:xfrm>
          <a:prstGeom prst="rect">
            <a:avLst/>
          </a:prstGeom>
          <a:blipFill dpi="0" rotWithShape="1">
            <a:blip r:embed="rId3">
              <a:alphaModFix amt="90000"/>
            </a:blip>
            <a:srcRect/>
            <a:stretch>
              <a:fillRect/>
            </a:stretch>
          </a:blipFill>
          <a:ln w="57150" algn="ctr">
            <a:solidFill>
              <a:schemeClr val="tx1"/>
            </a:solidFill>
            <a:miter lim="800000"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CC"/>
                </a:solidFill>
                <a:latin typeface="Georgia" panose="02040502050405020303" pitchFamily="18" charset="0"/>
              </a:rPr>
              <a:t>From: Tim                To: John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CC"/>
                </a:solidFill>
                <a:latin typeface="Georgia" panose="02040502050405020303" pitchFamily="18" charset="0"/>
              </a:rPr>
              <a:t>Date: Oct. 10th        Time: 10:00 a.m.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CC"/>
                </a:solidFill>
                <a:latin typeface="Georgia" panose="02040502050405020303" pitchFamily="18" charset="0"/>
              </a:rPr>
              <a:t>Message: There will be a  football match against Class One. Be on time and don’t forget to take your shoes.</a:t>
            </a:r>
          </a:p>
          <a:p>
            <a:pPr>
              <a:lnSpc>
                <a:spcPct val="115000"/>
              </a:lnSpc>
            </a:pPr>
            <a:r>
              <a:rPr lang="en-US" altLang="zh-CN" sz="2800" b="1">
                <a:solidFill>
                  <a:srgbClr val="6600CC"/>
                </a:solidFill>
                <a:latin typeface="Georgia" panose="02040502050405020303" pitchFamily="18" charset="0"/>
              </a:rPr>
              <a:t>                                                   Mom </a:t>
            </a:r>
          </a:p>
          <a:p>
            <a:pPr>
              <a:lnSpc>
                <a:spcPct val="115000"/>
              </a:lnSpc>
            </a:pPr>
            <a:endParaRPr lang="en-US" altLang="zh-CN" sz="2800" b="1">
              <a:solidFill>
                <a:srgbClr val="6600CC"/>
              </a:solidFill>
              <a:latin typeface="Georgia" panose="02040502050405020303" pitchFamily="18" charset="0"/>
            </a:endParaRPr>
          </a:p>
        </p:txBody>
      </p:sp>
      <p:pic>
        <p:nvPicPr>
          <p:cNvPr id="38916" name="Picture 10" descr="A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80225" y="5419725"/>
            <a:ext cx="14541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WordArt 5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3887788" cy="7826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8"/>
              </a:avLst>
            </a:prstTxWarp>
          </a:bodyPr>
          <a:lstStyle/>
          <a:p>
            <a:pPr algn="ctr"/>
            <a:r>
              <a:rPr lang="en-US" altLang="zh-CN" sz="4400" b="1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omic Sans MS" panose="030F0702030302020204"/>
              </a:rPr>
              <a:t>Homework</a:t>
            </a:r>
            <a:endParaRPr lang="zh-CN" altLang="en-US" sz="4400" b="1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 bwMode="auto">
          <a:xfrm>
            <a:off x="1447800" y="990600"/>
            <a:ext cx="6858000" cy="4751388"/>
            <a:chOff x="35" y="164"/>
            <a:chExt cx="5488" cy="4156"/>
          </a:xfrm>
        </p:grpSpPr>
        <p:pic>
          <p:nvPicPr>
            <p:cNvPr id="39939" name="Picture 4" descr="j0222814[1]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5" y="164"/>
              <a:ext cx="3875" cy="3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940" name="Picture 5" descr="SO01589_[1]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rot="767238">
              <a:off x="3288" y="336"/>
              <a:ext cx="2235" cy="3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 descr="小纸屑"/>
          <p:cNvSpPr>
            <a:spLocks noChangeArrowheads="1"/>
          </p:cNvSpPr>
          <p:nvPr/>
        </p:nvSpPr>
        <p:spPr bwMode="auto">
          <a:xfrm>
            <a:off x="0" y="2819400"/>
            <a:ext cx="4953000" cy="838200"/>
          </a:xfrm>
          <a:prstGeom prst="flowChartTerminator">
            <a:avLst/>
          </a:prstGeom>
          <a:pattFill prst="smConfetti">
            <a:fgClr>
              <a:srgbClr val="9900CC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Bookman Old Style" panose="02050604050505020204" pitchFamily="18" charset="0"/>
              </a:rPr>
              <a:t>How to prevent the flu?</a:t>
            </a:r>
          </a:p>
        </p:txBody>
      </p:sp>
      <p:pic>
        <p:nvPicPr>
          <p:cNvPr id="94220" name="Picture 12" descr="p42-2-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66800" y="4191000"/>
            <a:ext cx="25146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AutoShape 7"/>
          <p:cNvSpPr>
            <a:spLocks noChangeArrowheads="1"/>
          </p:cNvSpPr>
          <p:nvPr/>
        </p:nvSpPr>
        <p:spPr bwMode="auto">
          <a:xfrm rot="5400000">
            <a:off x="2000250" y="37147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21" name="AutoShape 13"/>
          <p:cNvSpPr/>
          <p:nvPr/>
        </p:nvSpPr>
        <p:spPr bwMode="auto">
          <a:xfrm>
            <a:off x="3581400" y="4648200"/>
            <a:ext cx="5562600" cy="1143000"/>
          </a:xfrm>
          <a:prstGeom prst="borderCallout2">
            <a:avLst>
              <a:gd name="adj1" fmla="val 10000"/>
              <a:gd name="adj2" fmla="val -1370"/>
              <a:gd name="adj3" fmla="val 10000"/>
              <a:gd name="adj4" fmla="val -4051"/>
              <a:gd name="adj5" fmla="val 36667"/>
              <a:gd name="adj6" fmla="val -6847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 shouldn’t ________________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                      ________________</a:t>
            </a:r>
          </a:p>
        </p:txBody>
      </p:sp>
      <p:sp>
        <p:nvSpPr>
          <p:cNvPr id="94222" name="Text Box 14"/>
          <p:cNvSpPr txBox="1">
            <a:spLocks noChangeArrowheads="1"/>
          </p:cNvSpPr>
          <p:nvPr/>
        </p:nvSpPr>
        <p:spPr bwMode="auto">
          <a:xfrm>
            <a:off x="5867400" y="4648200"/>
            <a:ext cx="312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go to the crowded places.</a:t>
            </a:r>
          </a:p>
        </p:txBody>
      </p:sp>
      <p:pic>
        <p:nvPicPr>
          <p:cNvPr id="94223" name="Picture 15" descr="p38-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66800" y="0"/>
            <a:ext cx="2438400" cy="235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8" name="AutoShape 10"/>
          <p:cNvSpPr/>
          <p:nvPr/>
        </p:nvSpPr>
        <p:spPr bwMode="auto">
          <a:xfrm>
            <a:off x="3581400" y="762000"/>
            <a:ext cx="5562600" cy="1143000"/>
          </a:xfrm>
          <a:prstGeom prst="borderCallout2">
            <a:avLst>
              <a:gd name="adj1" fmla="val 10000"/>
              <a:gd name="adj2" fmla="val -1370"/>
              <a:gd name="adj3" fmla="val 10000"/>
              <a:gd name="adj4" fmla="val -4051"/>
              <a:gd name="adj5" fmla="val 36667"/>
              <a:gd name="adj6" fmla="val -6847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 should _________________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                   _________________</a:t>
            </a:r>
          </a:p>
        </p:txBody>
      </p:sp>
      <p:sp>
        <p:nvSpPr>
          <p:cNvPr id="94214" name="AutoShape 6"/>
          <p:cNvSpPr>
            <a:spLocks noChangeArrowheads="1"/>
          </p:cNvSpPr>
          <p:nvPr/>
        </p:nvSpPr>
        <p:spPr bwMode="auto">
          <a:xfrm rot="-5400000">
            <a:off x="2000250" y="23431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5562600" y="762000"/>
            <a:ext cx="358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keep our rooms clean   and the air fresh.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  <p:bldP spid="94221" grpId="0" animBg="1"/>
      <p:bldP spid="94222" grpId="0"/>
      <p:bldP spid="94218" grpId="0" animBg="1"/>
      <p:bldP spid="94214" grpId="0" animBg="1"/>
      <p:bldP spid="942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45" name="Picture 13" descr="p38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19200" y="0"/>
            <a:ext cx="228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AutoShape 2" descr="小纸屑"/>
          <p:cNvSpPr>
            <a:spLocks noChangeArrowheads="1"/>
          </p:cNvSpPr>
          <p:nvPr/>
        </p:nvSpPr>
        <p:spPr bwMode="auto">
          <a:xfrm>
            <a:off x="0" y="2819400"/>
            <a:ext cx="4953000" cy="838200"/>
          </a:xfrm>
          <a:prstGeom prst="flowChartTerminator">
            <a:avLst/>
          </a:prstGeom>
          <a:pattFill prst="smConfetti">
            <a:fgClr>
              <a:srgbClr val="9900CC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Bookman Old Style" panose="02050604050505020204" pitchFamily="18" charset="0"/>
              </a:rPr>
              <a:t>How to prevent the flu?</a:t>
            </a:r>
          </a:p>
        </p:txBody>
      </p:sp>
      <p:sp>
        <p:nvSpPr>
          <p:cNvPr id="95236" name="AutoShape 4"/>
          <p:cNvSpPr/>
          <p:nvPr/>
        </p:nvSpPr>
        <p:spPr bwMode="auto">
          <a:xfrm>
            <a:off x="3124200" y="762000"/>
            <a:ext cx="5943600" cy="1066800"/>
          </a:xfrm>
          <a:prstGeom prst="borderCallout2">
            <a:avLst>
              <a:gd name="adj1" fmla="val 10713"/>
              <a:gd name="adj2" fmla="val -1282"/>
              <a:gd name="adj3" fmla="val 10713"/>
              <a:gd name="adj4" fmla="val -2509"/>
              <a:gd name="adj5" fmla="val -2528"/>
              <a:gd name="adj6" fmla="val -3764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 had better _________________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                        _________________                       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5562600" y="762000"/>
            <a:ext cx="342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wash our hands and change clothes often.</a:t>
            </a:r>
          </a:p>
        </p:txBody>
      </p:sp>
      <p:pic>
        <p:nvPicPr>
          <p:cNvPr id="95244" name="Picture 12" descr="8-p38-2b-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90600" y="4191000"/>
            <a:ext cx="2643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40" name="AutoShape 8"/>
          <p:cNvSpPr>
            <a:spLocks noChangeArrowheads="1"/>
          </p:cNvSpPr>
          <p:nvPr/>
        </p:nvSpPr>
        <p:spPr bwMode="auto">
          <a:xfrm rot="5400000">
            <a:off x="2000250" y="37147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5241" name="AutoShape 9"/>
          <p:cNvSpPr/>
          <p:nvPr/>
        </p:nvSpPr>
        <p:spPr bwMode="auto">
          <a:xfrm>
            <a:off x="3581400" y="4648200"/>
            <a:ext cx="5562600" cy="838200"/>
          </a:xfrm>
          <a:prstGeom prst="borderCallout2">
            <a:avLst>
              <a:gd name="adj1" fmla="val 13634"/>
              <a:gd name="adj2" fmla="val -1370"/>
              <a:gd name="adj3" fmla="val 13634"/>
              <a:gd name="adj4" fmla="val -4051"/>
              <a:gd name="adj5" fmla="val 4546"/>
              <a:gd name="adj6" fmla="val -6847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We’d better not ___________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6096000" y="4648200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 eat bad food.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auto">
          <a:xfrm rot="-5400000">
            <a:off x="2000250" y="23431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  <p:bldP spid="95238" grpId="0"/>
      <p:bldP spid="95240" grpId="0" animBg="1"/>
      <p:bldP spid="95241" grpId="0" animBg="1"/>
      <p:bldP spid="95242" grpId="0"/>
      <p:bldP spid="952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9" name="Picture 13" descr="8-p38-2b-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400" y="4191000"/>
            <a:ext cx="2717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7" name="Picture 11" descr="8-2-2-2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9200" y="0"/>
            <a:ext cx="21574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AutoShape 2" descr="小纸屑"/>
          <p:cNvSpPr>
            <a:spLocks noChangeArrowheads="1"/>
          </p:cNvSpPr>
          <p:nvPr/>
        </p:nvSpPr>
        <p:spPr bwMode="auto">
          <a:xfrm>
            <a:off x="0" y="2819400"/>
            <a:ext cx="4953000" cy="838200"/>
          </a:xfrm>
          <a:prstGeom prst="flowChartTerminator">
            <a:avLst/>
          </a:prstGeom>
          <a:pattFill prst="smConfetti">
            <a:fgClr>
              <a:srgbClr val="9900CC">
                <a:alpha val="20000"/>
              </a:srgbClr>
            </a:fgClr>
            <a:bgClr>
              <a:schemeClr val="bg1">
                <a:alpha val="20000"/>
              </a:schemeClr>
            </a:bgClr>
          </a:patt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Bookman Old Style" panose="02050604050505020204" pitchFamily="18" charset="0"/>
              </a:rPr>
              <a:t>How to prevent the flu?</a:t>
            </a:r>
          </a:p>
        </p:txBody>
      </p:sp>
      <p:sp>
        <p:nvSpPr>
          <p:cNvPr id="96260" name="AutoShape 4"/>
          <p:cNvSpPr>
            <a:spLocks noChangeArrowheads="1"/>
          </p:cNvSpPr>
          <p:nvPr/>
        </p:nvSpPr>
        <p:spPr bwMode="auto">
          <a:xfrm rot="5400000">
            <a:off x="2000250" y="37147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61" name="AutoShape 5"/>
          <p:cNvSpPr/>
          <p:nvPr/>
        </p:nvSpPr>
        <p:spPr bwMode="auto">
          <a:xfrm>
            <a:off x="3581400" y="4648200"/>
            <a:ext cx="5562600" cy="838200"/>
          </a:xfrm>
          <a:prstGeom prst="borderCallout2">
            <a:avLst>
              <a:gd name="adj1" fmla="val 13634"/>
              <a:gd name="adj2" fmla="val -1370"/>
              <a:gd name="adj3" fmla="val 13634"/>
              <a:gd name="adj4" fmla="val -4051"/>
              <a:gd name="adj5" fmla="val 50000"/>
              <a:gd name="adj6" fmla="val -6847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 mustn’t ______________              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5638800" y="46482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spit everywhere.</a:t>
            </a:r>
          </a:p>
        </p:txBody>
      </p:sp>
      <p:sp>
        <p:nvSpPr>
          <p:cNvPr id="96264" name="AutoShape 8"/>
          <p:cNvSpPr/>
          <p:nvPr/>
        </p:nvSpPr>
        <p:spPr bwMode="auto">
          <a:xfrm>
            <a:off x="3810000" y="762000"/>
            <a:ext cx="5334000" cy="1143000"/>
          </a:xfrm>
          <a:prstGeom prst="borderCallout2">
            <a:avLst>
              <a:gd name="adj1" fmla="val 10000"/>
              <a:gd name="adj2" fmla="val -1431"/>
              <a:gd name="adj3" fmla="val 10000"/>
              <a:gd name="adj4" fmla="val -6310"/>
              <a:gd name="adj5" fmla="val 36667"/>
              <a:gd name="adj6" fmla="val -11431"/>
            </a:avLst>
          </a:prstGeom>
          <a:solidFill>
            <a:schemeClr val="bg1"/>
          </a:solidFill>
          <a:ln w="38100">
            <a:solidFill>
              <a:srgbClr val="99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We must ______________</a:t>
            </a:r>
          </a:p>
          <a:p>
            <a:r>
              <a:rPr lang="en-US" altLang="zh-CN" sz="2800" b="1">
                <a:latin typeface="Microsoft Sans Serif" panose="020B0604020202020204" pitchFamily="34" charset="0"/>
                <a:ea typeface="PMingLiU" pitchFamily="18" charset="-120"/>
              </a:rPr>
              <a:t>                ______________</a:t>
            </a:r>
          </a:p>
        </p:txBody>
      </p:sp>
      <p:sp>
        <p:nvSpPr>
          <p:cNvPr id="96265" name="AutoShape 9"/>
          <p:cNvSpPr>
            <a:spLocks noChangeArrowheads="1"/>
          </p:cNvSpPr>
          <p:nvPr/>
        </p:nvSpPr>
        <p:spPr bwMode="auto">
          <a:xfrm rot="-5400000">
            <a:off x="2000250" y="2343150"/>
            <a:ext cx="723900" cy="457200"/>
          </a:xfrm>
          <a:custGeom>
            <a:avLst/>
            <a:gdLst>
              <a:gd name="T0" fmla="*/ 542925 w 21600"/>
              <a:gd name="T1" fmla="*/ 0 h 21600"/>
              <a:gd name="T2" fmla="*/ 0 w 21600"/>
              <a:gd name="T3" fmla="*/ 228600 h 21600"/>
              <a:gd name="T4" fmla="*/ 542925 w 21600"/>
              <a:gd name="T5" fmla="*/ 457200 h 21600"/>
              <a:gd name="T6" fmla="*/ 723900 w 21600"/>
              <a:gd name="T7" fmla="*/ 2286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CCFF99"/>
          </a:solidFill>
          <a:ln w="38100">
            <a:solidFill>
              <a:srgbClr val="3333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5334000" y="762000"/>
            <a:ext cx="2971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Garamond" panose="02020404030301010803" pitchFamily="18" charset="0"/>
              </a:rPr>
              <a:t>do exercise often to build us up.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6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  <p:bldP spid="96261" grpId="0" animBg="1"/>
      <p:bldP spid="96262" grpId="0"/>
      <p:bldP spid="96264" grpId="0" animBg="1"/>
      <p:bldP spid="96265" grpId="0" animBg="1"/>
      <p:bldP spid="96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209800" y="2922588"/>
            <a:ext cx="6781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Arial Narrow" panose="020B0606020202030204" pitchFamily="34" charset="0"/>
              </a:rPr>
              <a:t>Hello, I’d like to speak to Dr. Li Yuping.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Sorry, he is busy  now.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Oh, can I </a:t>
            </a: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leave a message</a:t>
            </a:r>
            <a:r>
              <a:rPr lang="en-US" altLang="zh-CN" sz="2800" b="1">
                <a:latin typeface="Arial Narrow" panose="020B0606020202030204" pitchFamily="34" charset="0"/>
              </a:rPr>
              <a:t>?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Sure, go ahead.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This is Kangkang speaking. Please tell my father not to forget the talk tomorrow afternoon. </a:t>
            </a:r>
          </a:p>
          <a:p>
            <a:r>
              <a:rPr lang="en-US" altLang="zh-CN" sz="2400" b="1">
                <a:latin typeface="Arial Narrow" panose="020B0606020202030204" pitchFamily="34" charset="0"/>
              </a:rPr>
              <a:t>OK, Kangkang, I’ll </a:t>
            </a:r>
            <a:r>
              <a:rPr lang="en-US" altLang="zh-CN" sz="2400" b="1">
                <a:solidFill>
                  <a:srgbClr val="FF0000"/>
                </a:solidFill>
                <a:latin typeface="Arial Narrow" panose="020B0606020202030204" pitchFamily="34" charset="0"/>
              </a:rPr>
              <a:t>give him the message myself</a:t>
            </a:r>
            <a:r>
              <a:rPr lang="en-US" altLang="zh-CN" sz="2400" b="1">
                <a:latin typeface="Arial Narrow" panose="020B0606020202030204" pitchFamily="34" charset="0"/>
              </a:rPr>
              <a:t>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Thanks. Goodbye!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Bye!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263842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000" b="1"/>
              <a:t>Read and say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609600"/>
            <a:ext cx="18002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57400" y="609600"/>
            <a:ext cx="61912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Arial Narrow" panose="020B0606020202030204" pitchFamily="34" charset="0"/>
              </a:rPr>
              <a:t>Hello! People’s Hospital.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Hello! Could I speak to Dr. Li Yuping?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I’m afraid he is busy right now. </a:t>
            </a:r>
          </a:p>
          <a:p>
            <a:r>
              <a:rPr lang="en-US" altLang="zh-CN" sz="2800" b="1">
                <a:latin typeface="Arial Narrow" panose="020B0606020202030204" pitchFamily="34" charset="0"/>
              </a:rPr>
              <a:t>OK, I’ll </a:t>
            </a: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ring</a:t>
            </a:r>
            <a:r>
              <a:rPr lang="en-US" altLang="zh-CN" sz="2800" b="1">
                <a:latin typeface="Arial Narrow" panose="020B0606020202030204" pitchFamily="34" charset="0"/>
              </a:rPr>
              <a:t> him </a:t>
            </a: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up </a:t>
            </a:r>
            <a:r>
              <a:rPr lang="en-US" altLang="zh-CN" sz="2800" b="1">
                <a:latin typeface="Arial Narrow" panose="020B0606020202030204" pitchFamily="34" charset="0"/>
              </a:rPr>
              <a:t>later.</a:t>
            </a:r>
          </a:p>
        </p:txBody>
      </p:sp>
      <p:pic>
        <p:nvPicPr>
          <p:cNvPr id="19462" name="Picture 6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696200" y="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5715000"/>
            <a:ext cx="106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2438400"/>
            <a:ext cx="3346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latin typeface="Arial Narrow" panose="020B0606020202030204" pitchFamily="34" charset="0"/>
              </a:rPr>
              <a:t>(</a:t>
            </a:r>
            <a:r>
              <a:rPr lang="en-US" altLang="zh-CN" sz="2400" b="1" i="1">
                <a:latin typeface="Arial Narrow" panose="020B0606020202030204" pitchFamily="34" charset="0"/>
              </a:rPr>
              <a:t> half an hour later )</a:t>
            </a:r>
            <a:endParaRPr lang="en-US" altLang="zh-CN" sz="2400" b="1">
              <a:latin typeface="Arial Narrow" panose="020B0606020202030204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2922588"/>
            <a:ext cx="19431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endParaRPr lang="en-US" altLang="zh-CN" sz="2800" b="1">
              <a:solidFill>
                <a:srgbClr val="0000CC"/>
              </a:solidFill>
              <a:latin typeface="Arial Narrow" panose="020B0606020202030204" pitchFamily="34" charset="0"/>
            </a:endParaRP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Kangkang:</a:t>
            </a:r>
          </a:p>
          <a:p>
            <a:r>
              <a:rPr lang="en-US" altLang="zh-CN" sz="2800" b="1">
                <a:solidFill>
                  <a:srgbClr val="0000CC"/>
                </a:solidFill>
                <a:latin typeface="Arial Narrow" panose="020B0606020202030204" pitchFamily="34" charset="0"/>
              </a:rPr>
              <a:t>Miss Hu:</a:t>
            </a:r>
          </a:p>
        </p:txBody>
      </p:sp>
      <p:pic>
        <p:nvPicPr>
          <p:cNvPr id="19466" name="Picture 10" descr="视频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0"/>
            <a:ext cx="935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172200" cy="533400"/>
          </a:xfrm>
        </p:spPr>
        <p:txBody>
          <a:bodyPr/>
          <a:lstStyle/>
          <a:p>
            <a:pPr algn="just" eaLnBrk="1" hangingPunct="1"/>
            <a:r>
              <a:rPr lang="en-US" altLang="zh-CN" sz="2800" b="1" smtClean="0">
                <a:latin typeface="Garamond" panose="02020404030301010803" pitchFamily="18" charset="0"/>
              </a:rPr>
              <a:t>Listen to 1a and answer the questions.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458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zh-CN" b="1" smtClean="0">
                <a:latin typeface="Garamond" panose="02020404030301010803" pitchFamily="18" charset="0"/>
              </a:rPr>
              <a:t>(1) Can Kangkang’s father answer the phone?     </a:t>
            </a:r>
          </a:p>
          <a:p>
            <a:pPr eaLnBrk="1" hangingPunct="1">
              <a:buFontTx/>
              <a:buNone/>
            </a:pPr>
            <a:r>
              <a:rPr lang="en-GB" altLang="zh-CN" b="1" smtClean="0">
                <a:latin typeface="Garamond" panose="02020404030301010803" pitchFamily="18" charset="0"/>
              </a:rPr>
              <a:t>      Why ?</a:t>
            </a:r>
          </a:p>
          <a:p>
            <a:pPr eaLnBrk="1" hangingPunct="1"/>
            <a:endParaRPr lang="en-GB" altLang="zh-CN" b="1" smtClean="0">
              <a:latin typeface="Garamond" panose="02020404030301010803" pitchFamily="18" charset="0"/>
            </a:endParaRPr>
          </a:p>
          <a:p>
            <a:pPr eaLnBrk="1" hangingPunct="1">
              <a:buFontTx/>
              <a:buNone/>
            </a:pPr>
            <a:r>
              <a:rPr lang="en-GB" altLang="zh-CN" b="1" smtClean="0">
                <a:latin typeface="Garamond" panose="02020404030301010803" pitchFamily="18" charset="0"/>
              </a:rPr>
              <a:t>(2) What does Kangkang tell his father?</a:t>
            </a:r>
          </a:p>
          <a:p>
            <a:pPr eaLnBrk="1" hangingPunct="1">
              <a:buFontTx/>
              <a:buNone/>
            </a:pPr>
            <a:endParaRPr lang="en-GB" altLang="zh-CN" b="1" smtClean="0">
              <a:latin typeface="Garamond" panose="02020404030301010803" pitchFamily="18" charset="0"/>
            </a:endParaRPr>
          </a:p>
          <a:p>
            <a:pPr eaLnBrk="1" hangingPunct="1"/>
            <a:endParaRPr lang="en-GB" altLang="zh-CN" b="1" smtClean="0">
              <a:latin typeface="Garamond" panose="02020404030301010803" pitchFamily="18" charset="0"/>
            </a:endParaRPr>
          </a:p>
          <a:p>
            <a:pPr eaLnBrk="1" hangingPunct="1">
              <a:buFontTx/>
              <a:buNone/>
            </a:pPr>
            <a:r>
              <a:rPr lang="en-GB" altLang="zh-CN" b="1" smtClean="0">
                <a:latin typeface="Garamond" panose="02020404030301010803" pitchFamily="18" charset="0"/>
              </a:rPr>
              <a:t>(3) What will Miss Hu do?</a:t>
            </a:r>
            <a:endParaRPr lang="en-US" altLang="zh-CN" b="1" smtClean="0">
              <a:latin typeface="Garamond" panose="02020404030301010803" pitchFamily="18" charset="0"/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838200" y="2514600"/>
            <a:ext cx="79771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No, he can’t. Because he is busy right now.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7091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  He tells his father not to forget the </a:t>
            </a:r>
          </a:p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  talk tomorrow afternoon.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33400" y="5562600"/>
            <a:ext cx="6991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  She will give his father the message.</a:t>
            </a:r>
          </a:p>
        </p:txBody>
      </p:sp>
      <p:sp>
        <p:nvSpPr>
          <p:cNvPr id="20487" name="AutoShape 8" descr="00"/>
          <p:cNvSpPr>
            <a:spLocks noChangeArrowheads="1"/>
          </p:cNvSpPr>
          <p:nvPr/>
        </p:nvSpPr>
        <p:spPr bwMode="auto">
          <a:xfrm>
            <a:off x="152400" y="304800"/>
            <a:ext cx="533400" cy="457200"/>
          </a:xfrm>
          <a:prstGeom prst="flowChartInternalStorag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2857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PMingLiU" pitchFamily="18" charset="-120"/>
              </a:rPr>
              <a:t>1a</a:t>
            </a:r>
          </a:p>
        </p:txBody>
      </p:sp>
      <p:pic>
        <p:nvPicPr>
          <p:cNvPr id="20488" name="Picture 12" descr="00132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162800" y="15240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  <p:bldP spid="74756" grpId="0"/>
      <p:bldP spid="74757" grpId="0"/>
      <p:bldP spid="747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6629400" cy="533400"/>
          </a:xfrm>
          <a:noFill/>
        </p:spPr>
        <p:txBody>
          <a:bodyPr/>
          <a:lstStyle/>
          <a:p>
            <a:pPr algn="just" eaLnBrk="1" hangingPunct="1"/>
            <a:r>
              <a:rPr lang="en-US" altLang="zh-CN" sz="2800" b="1" smtClean="0">
                <a:latin typeface="Garamond" panose="02020404030301010803" pitchFamily="18" charset="0"/>
              </a:rPr>
              <a:t>Listen to 1a and complete the message. </a:t>
            </a:r>
          </a:p>
        </p:txBody>
      </p:sp>
      <p:sp>
        <p:nvSpPr>
          <p:cNvPr id="21507" name="AutoShape 8" descr="00"/>
          <p:cNvSpPr>
            <a:spLocks noChangeArrowheads="1"/>
          </p:cNvSpPr>
          <p:nvPr/>
        </p:nvSpPr>
        <p:spPr bwMode="auto">
          <a:xfrm>
            <a:off x="152400" y="304800"/>
            <a:ext cx="533400" cy="457200"/>
          </a:xfrm>
          <a:prstGeom prst="flowChartInternalStorage">
            <a:avLst/>
          </a:prstGeom>
          <a:blipFill dpi="0" rotWithShape="1">
            <a:blip r:embed="rId3" cstate="email"/>
            <a:srcRect/>
            <a:stretch>
              <a:fillRect/>
            </a:stretch>
          </a:blipFill>
          <a:ln w="28575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660066"/>
                </a:solidFill>
                <a:latin typeface="Comic Sans MS" panose="030F0702030302020204" pitchFamily="66" charset="0"/>
                <a:ea typeface="PMingLiU" pitchFamily="18" charset="-120"/>
              </a:rPr>
              <a:t>1b</a:t>
            </a:r>
          </a:p>
        </p:txBody>
      </p:sp>
      <p:pic>
        <p:nvPicPr>
          <p:cNvPr id="21508" name="Picture 10" descr="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066800"/>
            <a:ext cx="17033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12" descr="羊皮纸"/>
          <p:cNvSpPr>
            <a:spLocks noChangeArrowheads="1"/>
          </p:cNvSpPr>
          <p:nvPr/>
        </p:nvSpPr>
        <p:spPr bwMode="auto">
          <a:xfrm>
            <a:off x="1828800" y="1371600"/>
            <a:ext cx="6324600" cy="33528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tile tx="0" ty="0" sx="100000" sy="100000" flip="none" algn="tl"/>
          </a:blipFill>
          <a:ln w="38100">
            <a:solidFill>
              <a:schemeClr val="tx1"/>
            </a:solidFill>
            <a:rou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Bookman Old Style" panose="02050604050505020204" pitchFamily="18" charset="0"/>
              </a:rPr>
              <a:t>     TELEPHONE MESSAGE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From: _________       To: ___________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Date: Oct. 9th             Time: 12:20 p.m.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Message: _______________________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                 _______________________</a:t>
            </a:r>
          </a:p>
          <a:p>
            <a:pPr>
              <a:lnSpc>
                <a:spcPct val="125000"/>
              </a:lnSpc>
            </a:pPr>
            <a:r>
              <a:rPr lang="en-US" altLang="zh-CN" sz="2800" b="1">
                <a:solidFill>
                  <a:srgbClr val="0000CC"/>
                </a:solidFill>
                <a:latin typeface="Garamond" panose="02020404030301010803" pitchFamily="18" charset="0"/>
              </a:rPr>
              <a:t>                                           Hu Fang</a:t>
            </a:r>
          </a:p>
        </p:txBody>
      </p:sp>
      <p:pic>
        <p:nvPicPr>
          <p:cNvPr id="21510" name="Picture 11" descr="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267200"/>
            <a:ext cx="1925638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3048000" y="19812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Kangkang 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5943600" y="1981200"/>
            <a:ext cx="2057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Dr. Li Yuping 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733800" y="3048000"/>
            <a:ext cx="3962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Comic Sans MS" panose="030F0702030302020204" pitchFamily="66" charset="0"/>
              </a:rPr>
              <a:t>Don’t forget the talk tomorrow afternoon. </a:t>
            </a:r>
          </a:p>
        </p:txBody>
      </p:sp>
      <p:pic>
        <p:nvPicPr>
          <p:cNvPr id="21514" name="Picture 18" descr="00132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315200" y="45720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30" grpId="0"/>
      <p:bldP spid="60431" grpId="0"/>
      <p:bldP spid="604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7"/>
          <p:cNvSpPr>
            <a:spLocks noChangeArrowheads="1" noChangeShapeType="1" noTextEdit="1"/>
          </p:cNvSpPr>
          <p:nvPr/>
        </p:nvSpPr>
        <p:spPr bwMode="auto">
          <a:xfrm>
            <a:off x="3048000" y="304800"/>
            <a:ext cx="2987675" cy="6667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4000" b="1" kern="10">
                <a:ln w="25400">
                  <a:solidFill>
                    <a:schemeClr val="tx1"/>
                  </a:solidFill>
                  <a:round/>
                </a:ln>
                <a:gradFill rotWithShape="1">
                  <a:gsLst>
                    <a:gs pos="0">
                      <a:srgbClr val="FFCC00"/>
                    </a:gs>
                    <a:gs pos="50000">
                      <a:srgbClr val="FFFF66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Key points</a:t>
            </a:r>
            <a:endParaRPr lang="zh-CN" altLang="en-US" sz="4000" b="1" kern="10">
              <a:ln w="25400">
                <a:solidFill>
                  <a:schemeClr val="tx1"/>
                </a:solidFill>
                <a:round/>
              </a:ln>
              <a:gradFill rotWithShape="1">
                <a:gsLst>
                  <a:gs pos="0">
                    <a:srgbClr val="FFCC00"/>
                  </a:gs>
                  <a:gs pos="50000">
                    <a:srgbClr val="FFFF66"/>
                  </a:gs>
                  <a:gs pos="100000">
                    <a:srgbClr val="FFCC00"/>
                  </a:gs>
                </a:gsLst>
                <a:lin ang="5400000" scaled="1"/>
              </a:gra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228600" y="990600"/>
            <a:ext cx="89154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Bookman Old Style" panose="02050604050505020204" pitchFamily="18" charset="0"/>
              </a:rPr>
              <a:t>1. I am afraid he is busy right now.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Bookman Old Style" panose="02050604050505020204" pitchFamily="18" charset="0"/>
              </a:rPr>
              <a:t> be afraid + </a:t>
            </a:r>
            <a:r>
              <a:rPr lang="zh-CN" altLang="en-US" sz="2800" b="1">
                <a:solidFill>
                  <a:srgbClr val="FF0000"/>
                </a:solidFill>
                <a:latin typeface="Bookman Old Style" panose="02050604050505020204" pitchFamily="18" charset="0"/>
              </a:rPr>
              <a:t>句子    恐怕</a:t>
            </a:r>
            <a:r>
              <a:rPr lang="en-US" altLang="zh-CN" sz="2800" b="1" baseline="30000">
                <a:solidFill>
                  <a:srgbClr val="FF0000"/>
                </a:solidFill>
                <a:latin typeface="Bookman Old Style" panose="02050604050505020204" pitchFamily="18" charset="0"/>
              </a:rPr>
              <a:t>……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Bookman Old Style" panose="02050604050505020204" pitchFamily="18" charset="0"/>
              </a:rPr>
              <a:t>恐怕他们没时间打篮球了。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660066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2800" b="1">
                <a:solidFill>
                  <a:srgbClr val="660066"/>
                </a:solidFill>
                <a:latin typeface="Garamond" panose="02020404030301010803" pitchFamily="18" charset="0"/>
              </a:rPr>
              <a:t>I am afraid they have no time to play basketball.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Bookman Old Style" panose="02050604050505020204" pitchFamily="18" charset="0"/>
              </a:rPr>
              <a:t>2. </a:t>
            </a:r>
            <a:r>
              <a:rPr lang="zh-CN" altLang="en-US" sz="2800" b="1">
                <a:latin typeface="Bookman Old Style" panose="02050604050505020204" pitchFamily="18" charset="0"/>
              </a:rPr>
              <a:t>给某人打电话：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Bookman Old Style" panose="02050604050505020204" pitchFamily="18" charset="0"/>
              </a:rPr>
              <a:t>3. </a:t>
            </a:r>
            <a:r>
              <a:rPr lang="zh-CN" altLang="en-US" sz="2800" b="1">
                <a:latin typeface="Bookman Old Style" panose="02050604050505020204" pitchFamily="18" charset="0"/>
              </a:rPr>
              <a:t>留口信</a:t>
            </a:r>
            <a:r>
              <a:rPr lang="en-US" altLang="zh-CN" sz="2800" b="1">
                <a:latin typeface="Bookman Old Style" panose="02050604050505020204" pitchFamily="18" charset="0"/>
              </a:rPr>
              <a:t>:</a:t>
            </a:r>
            <a:endParaRPr lang="en-US" altLang="zh-CN" sz="2800" b="1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Bookman Old Style" panose="02050604050505020204" pitchFamily="18" charset="0"/>
              </a:rPr>
              <a:t>4. </a:t>
            </a:r>
            <a:r>
              <a:rPr lang="zh-CN" altLang="en-US" sz="2800" b="1">
                <a:latin typeface="Bookman Old Style" panose="02050604050505020204" pitchFamily="18" charset="0"/>
              </a:rPr>
              <a:t>给某人留个口信</a:t>
            </a:r>
            <a:r>
              <a:rPr lang="en-US" altLang="zh-CN" sz="2800" b="1">
                <a:latin typeface="Bookman Old Style" panose="020506040505050202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 b="1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3498" name="Rectangle 10"/>
          <p:cNvSpPr>
            <a:spLocks noChangeArrowheads="1"/>
          </p:cNvSpPr>
          <p:nvPr/>
        </p:nvSpPr>
        <p:spPr bwMode="auto">
          <a:xfrm>
            <a:off x="3200400" y="3581400"/>
            <a:ext cx="4473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Bookman Old Style" panose="02050604050505020204" pitchFamily="18" charset="0"/>
              </a:rPr>
              <a:t>ring sb. up = call sb. up</a:t>
            </a:r>
          </a:p>
        </p:txBody>
      </p:sp>
      <p:sp>
        <p:nvSpPr>
          <p:cNvPr id="63500" name="Rectangle 12"/>
          <p:cNvSpPr>
            <a:spLocks noChangeArrowheads="1"/>
          </p:cNvSpPr>
          <p:nvPr/>
        </p:nvSpPr>
        <p:spPr bwMode="auto">
          <a:xfrm>
            <a:off x="2819400" y="4191000"/>
            <a:ext cx="3133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Bookman Old Style" panose="02050604050505020204" pitchFamily="18" charset="0"/>
              </a:rPr>
              <a:t>leave a message</a:t>
            </a:r>
          </a:p>
        </p:txBody>
      </p:sp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3429000" y="4800600"/>
            <a:ext cx="357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Bookman Old Style" panose="02050604050505020204" pitchFamily="18" charset="0"/>
              </a:rPr>
              <a:t>give sb. a message</a:t>
            </a:r>
          </a:p>
        </p:txBody>
      </p:sp>
    </p:spTree>
  </p:cSld>
  <p:clrMapOvr>
    <a:masterClrMapping/>
  </p:clrMapOvr>
  <p:transition>
    <p:random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6" grpId="0" build="p"/>
      <p:bldP spid="63498" grpId="0"/>
      <p:bldP spid="63500" grpId="0"/>
      <p:bldP spid="6350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1805</Words>
  <Application>Microsoft Office PowerPoint</Application>
  <PresentationFormat>全屏显示(4:3)</PresentationFormat>
  <Paragraphs>332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44" baseType="lpstr">
      <vt:lpstr>Gungsuh</vt:lpstr>
      <vt:lpstr>PMingLiU</vt:lpstr>
      <vt:lpstr>黑体</vt:lpstr>
      <vt:lpstr>宋体</vt:lpstr>
      <vt:lpstr>微软雅黑</vt:lpstr>
      <vt:lpstr>Arial</vt:lpstr>
      <vt:lpstr>Arial Narrow</vt:lpstr>
      <vt:lpstr>Bookman Old Style</vt:lpstr>
      <vt:lpstr>Calibri</vt:lpstr>
      <vt:lpstr>Comic Sans MS</vt:lpstr>
      <vt:lpstr>Garamond</vt:lpstr>
      <vt:lpstr>Georgia</vt:lpstr>
      <vt:lpstr>Lucida Sans</vt:lpstr>
      <vt:lpstr>Lucida Sans Unicode</vt:lpstr>
      <vt:lpstr>Microsoft Sans Serif</vt:lpstr>
      <vt:lpstr>Sylfaen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Listen to 1a and answer the questions. </vt:lpstr>
      <vt:lpstr>Listen to 1a and complete the message.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6271DD0983AE4816ABC8E31BF66BD3B7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