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6" r:id="rId20"/>
    <p:sldId id="288" r:id="rId21"/>
    <p:sldId id="329" r:id="rId22"/>
    <p:sldId id="33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7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9966FF"/>
    <a:srgbClr val="00CCFF"/>
    <a:srgbClr val="0066FF"/>
    <a:srgbClr val="3333FF"/>
    <a:srgbClr val="0033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97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FBB4-10CD-4889-A925-BD2AC1FF64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4C0C9-5BE8-43A5-8356-D110138FC5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4C0C9-5BE8-43A5-8356-D110138FC5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10807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5518150"/>
            <a:ext cx="6400800" cy="576263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8B5D95-1264-44DC-AB37-3E5A0CCDE9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42EAB-1D13-4B79-8BA8-19C7ED450B3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6054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6054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511E1-DFCD-407E-89EE-DEF87965E48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10807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5518150"/>
            <a:ext cx="6400800" cy="576263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029E49-49C7-4B3E-A787-DA408AF0E6A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0130-2255-45C3-A628-D7B74D62FF5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96322-5362-4EFF-9DC4-973CEA39A7A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BF3BD-DBA7-42C6-96E9-A5D547AA82F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0A5F-C88C-455C-AEE6-D2B90BC5052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F6C2C-967D-4011-B908-2B5F8595B3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8552C-5263-4644-BFED-AF7E335C964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CD86-2E91-48CE-A706-1C85E96C23F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266F-0D9E-4672-8B98-343124C146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3A98-A5FE-4C43-98DF-9EB81F13123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367B4-47ED-44BA-B37B-B84DA0B6F42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6054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6054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1B91-85CD-40EF-B68E-207CBA33883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6559-CF00-45CF-8227-FF708265715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0811D-55EC-45E8-8BCE-078D748632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AAD9-03E7-41B4-95EB-6ECEDC525CC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C6EEA-F1B4-4F76-AE6B-3E215F0463B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6B358-F66A-4EB8-B000-ECDD9D21BB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EAF03-6448-4317-9534-58F747E8FA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0CDAF-F4D2-4FBF-9FF4-291830F2FB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9638"/>
            <a:ext cx="9144000" cy="51847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zh-CN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F69061DF-822D-4AB7-9B48-7A0726E6CA95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09638"/>
            <a:ext cx="9144000" cy="51847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2DCF0674-1BE4-4268-9BB3-7FE6489A06B0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GIF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496300" cy="1730375"/>
          </a:xfrm>
        </p:spPr>
        <p:txBody>
          <a:bodyPr/>
          <a:lstStyle/>
          <a:p>
            <a:r>
              <a:rPr lang="zh-CN" altLang="en-US" sz="4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Unit 11  </a:t>
            </a:r>
            <a:br>
              <a:rPr lang="zh-CN" altLang="en-US" sz="4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</a:br>
            <a:r>
              <a:rPr lang="zh-CN" altLang="en-US" sz="4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Can you tell me the </a:t>
            </a:r>
            <a:r>
              <a:rPr lang="zh-CN" altLang="en-US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way?</a:t>
            </a:r>
            <a:endParaRPr lang="zh-CN" altLang="en-US" sz="48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65843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b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6875" y="4581525"/>
            <a:ext cx="84963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zh-CN" sz="3200" dirty="0"/>
              <a:t>She must look at the ___________. when she is at the __________.</a:t>
            </a:r>
          </a:p>
        </p:txBody>
      </p:sp>
      <p:pic>
        <p:nvPicPr>
          <p:cNvPr id="15364" name="Picture 4" descr="crossroa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692150"/>
            <a:ext cx="5330825" cy="38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5025" y="4781550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0066"/>
                </a:solidFill>
                <a:latin typeface="Tahoma" panose="020B0604030504040204" pitchFamily="34" charset="0"/>
              </a:rPr>
              <a:t>traffic lights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916238" y="5430838"/>
            <a:ext cx="2468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0066"/>
                </a:solidFill>
                <a:latin typeface="Tahoma" panose="020B0604030504040204" pitchFamily="34" charset="0"/>
              </a:rPr>
              <a:t>crossroads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762250" y="307975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0" dirty="0">
                <a:solidFill>
                  <a:srgbClr val="0000CC"/>
                </a:solidFill>
                <a:latin typeface="Impact" panose="020B0806030902050204" pitchFamily="34" charset="0"/>
              </a:rPr>
              <a:t>Exercises for road signs(3)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4267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>
              <a:latin typeface="Tahoma" panose="020B060403050404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00400" y="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0">
                <a:latin typeface="Tahoma" panose="020B0604030504040204" pitchFamily="34" charset="0"/>
              </a:rPr>
              <a:t>Read maps</a:t>
            </a:r>
          </a:p>
        </p:txBody>
      </p:sp>
      <p:pic>
        <p:nvPicPr>
          <p:cNvPr id="16388" name="Picture 4" descr="OKma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362200" y="5445125"/>
            <a:ext cx="3146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3300"/>
                </a:solidFill>
                <a:latin typeface="Tahoma" panose="020B0604030504040204" pitchFamily="34" charset="0"/>
              </a:rPr>
              <a:t>The entrance is on your left.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60363" y="3802063"/>
            <a:ext cx="28432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3300"/>
                </a:solidFill>
                <a:latin typeface="Tahoma" panose="020B0604030504040204" pitchFamily="34" charset="0"/>
              </a:rPr>
              <a:t>Walk along this road.</a:t>
            </a:r>
          </a:p>
        </p:txBody>
      </p:sp>
      <p:grpSp>
        <p:nvGrpSpPr>
          <p:cNvPr id="16391" name="Group 7"/>
          <p:cNvGrpSpPr/>
          <p:nvPr/>
        </p:nvGrpSpPr>
        <p:grpSpPr bwMode="auto">
          <a:xfrm>
            <a:off x="3276600" y="3141663"/>
            <a:ext cx="503238" cy="576262"/>
            <a:chOff x="0" y="0"/>
            <a:chExt cx="1248" cy="1296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1248" cy="1296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635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368" y="788"/>
              <a:ext cx="468" cy="0"/>
            </a:xfrm>
            <a:prstGeom prst="line">
              <a:avLst/>
            </a:prstGeom>
            <a:noFill/>
            <a:ln w="635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576" y="552"/>
              <a:ext cx="0" cy="530"/>
            </a:xfrm>
            <a:prstGeom prst="line">
              <a:avLst/>
            </a:prstGeom>
            <a:noFill/>
            <a:ln w="635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08400" y="3298825"/>
            <a:ext cx="5111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3300"/>
                </a:solidFill>
                <a:latin typeface="Tahoma" panose="020B0604030504040204" pitchFamily="34" charset="0"/>
              </a:rPr>
              <a:t>Turn right when you come to the crossroads.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068763" y="5013325"/>
            <a:ext cx="71437" cy="503238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  <p:bldP spid="163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Kma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443663" y="3763963"/>
            <a:ext cx="309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CC0000"/>
                </a:solidFill>
                <a:latin typeface="Tahoma" panose="020B0604030504040204" pitchFamily="34" charset="0"/>
              </a:rPr>
              <a:t>Cross the road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64163" y="4581525"/>
            <a:ext cx="373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CC0000"/>
                </a:solidFill>
                <a:latin typeface="Tahoma" panose="020B0604030504040204" pitchFamily="34" charset="0"/>
              </a:rPr>
              <a:t>Walk along this road.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63713" y="3681413"/>
            <a:ext cx="3463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CC0000"/>
                </a:solidFill>
                <a:latin typeface="Tahoma" panose="020B0604030504040204" pitchFamily="34" charset="0"/>
              </a:rPr>
              <a:t>Turn left when you come to the corner of the road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86325" y="5791200"/>
            <a:ext cx="364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CC0000"/>
                </a:solidFill>
                <a:latin typeface="Tahoma" panose="020B0604030504040204" pitchFamily="34" charset="0"/>
              </a:rPr>
              <a:t>Cross the road 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049463" y="6035675"/>
            <a:ext cx="2882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CC0000"/>
                </a:solidFill>
                <a:latin typeface="Tahoma" panose="020B0604030504040204" pitchFamily="34" charset="0"/>
              </a:rPr>
              <a:t>The entrance is in front of you.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987675" y="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0">
                <a:latin typeface="Tahoma" panose="020B0604030504040204" pitchFamily="34" charset="0"/>
              </a:rPr>
              <a:t>Read maps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908050"/>
            <a:ext cx="36576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径直走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在十字路口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在交通处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向右转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向左转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斑马线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在你的左边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sz="3200" dirty="0"/>
              <a:t>在你的右边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-31750" y="188913"/>
            <a:ext cx="8782050" cy="457200"/>
          </a:xfrm>
          <a:noFill/>
        </p:spPr>
        <p:txBody>
          <a:bodyPr/>
          <a:lstStyle/>
          <a:p>
            <a:r>
              <a:rPr lang="zh-CN" altLang="en-US" b="1" dirty="0">
                <a:solidFill>
                  <a:srgbClr val="0066FF"/>
                </a:solidFill>
                <a:latin typeface="Georgia" panose="02040502050405020303" pitchFamily="18" charset="0"/>
              </a:rPr>
              <a:t>Translate the following into English(1).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go straight on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7600" y="1630363"/>
            <a:ext cx="3724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at the crossroads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657600" y="2392363"/>
            <a:ext cx="3733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at the traffic lights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733800" y="3124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turn right 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733800" y="3810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turn left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733800" y="4525963"/>
            <a:ext cx="400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zebra crossing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733800" y="52578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on your left 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33800" y="5973763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zh-CN" sz="3200" dirty="0">
                <a:solidFill>
                  <a:srgbClr val="CC3300"/>
                </a:solidFill>
              </a:rPr>
              <a:t>on your right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081088"/>
            <a:ext cx="3716337" cy="5732462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AutoNum type="arabicPeriod" startAt="9"/>
            </a:pPr>
            <a:r>
              <a:rPr lang="zh-CN" sz="2800" b="1" dirty="0">
                <a:solidFill>
                  <a:srgbClr val="0000CC"/>
                </a:solidFill>
              </a:rPr>
              <a:t>正确的一个</a:t>
            </a:r>
          </a:p>
          <a:p>
            <a:pPr marL="609600" indent="-609600"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9"/>
            </a:pPr>
            <a:r>
              <a:rPr lang="zh-CN" sz="2800" b="1" dirty="0">
                <a:solidFill>
                  <a:srgbClr val="0000CC"/>
                </a:solidFill>
              </a:rPr>
              <a:t>过马路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endParaRPr lang="zh-CN" sz="2800" b="1" dirty="0">
              <a:solidFill>
                <a:srgbClr val="0000CC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endParaRPr lang="zh-CN" sz="2800" b="1" dirty="0">
              <a:solidFill>
                <a:srgbClr val="0000CC"/>
              </a:solidFill>
            </a:endParaRP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AutoNum type="arabicPeriod" startAt="9"/>
            </a:pPr>
            <a:r>
              <a:rPr lang="zh-CN" sz="2800" b="1" dirty="0">
                <a:solidFill>
                  <a:srgbClr val="0000CC"/>
                </a:solidFill>
              </a:rPr>
              <a:t>当你来到十字</a:t>
            </a:r>
            <a:br>
              <a:rPr lang="zh-CN" sz="2800" b="1" dirty="0">
                <a:solidFill>
                  <a:srgbClr val="0000CC"/>
                </a:solidFill>
              </a:rPr>
            </a:br>
            <a:r>
              <a:rPr lang="zh-CN" sz="2800" b="1" dirty="0">
                <a:solidFill>
                  <a:srgbClr val="0000CC"/>
                </a:solidFill>
              </a:rPr>
              <a:t>路口时</a:t>
            </a:r>
            <a:br>
              <a:rPr lang="zh-CN" sz="2800" b="1" dirty="0">
                <a:solidFill>
                  <a:srgbClr val="0000CC"/>
                </a:solidFill>
              </a:rPr>
            </a:br>
            <a:endParaRPr lang="zh-CN" sz="2800" b="1" dirty="0">
              <a:solidFill>
                <a:srgbClr val="0000CC"/>
              </a:solidFill>
            </a:endParaRP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AutoNum type="arabicPeriod" startAt="9"/>
            </a:pPr>
            <a:r>
              <a:rPr lang="zh-CN" sz="2800" b="1" dirty="0">
                <a:solidFill>
                  <a:srgbClr val="0000CC"/>
                </a:solidFill>
              </a:rPr>
              <a:t>在街道角落处</a:t>
            </a:r>
          </a:p>
          <a:p>
            <a:pPr marL="609600" indent="-609600">
              <a:lnSpc>
                <a:spcPct val="120000"/>
              </a:lnSpc>
              <a:spcBef>
                <a:spcPct val="65000"/>
              </a:spcBef>
              <a:buClr>
                <a:schemeClr val="tx1"/>
              </a:buClr>
              <a:buFontTx/>
              <a:buAutoNum type="arabicPeriod" startAt="9"/>
            </a:pPr>
            <a:r>
              <a:rPr lang="zh-CN" sz="2800" b="1" dirty="0">
                <a:solidFill>
                  <a:srgbClr val="0000CC"/>
                </a:solidFill>
              </a:rPr>
              <a:t>在教室的角落处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52850" y="1125538"/>
            <a:ext cx="312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/>
              <a:t>the correct one</a:t>
            </a:r>
            <a:r>
              <a:rPr lang="zh-CN" altLang="zh-CN" sz="3200"/>
              <a:t>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81425" y="1844675"/>
            <a:ext cx="374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CC0000"/>
                </a:solidFill>
                <a:hlinkClick r:id="rId2" action="ppaction://hlinksldjump"/>
              </a:rPr>
              <a:t>cross</a:t>
            </a:r>
            <a:r>
              <a:rPr lang="zh-CN" altLang="zh-CN" sz="2800"/>
              <a:t> the road</a:t>
            </a:r>
            <a:r>
              <a:rPr lang="zh-CN" altLang="zh-CN" sz="3200"/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81425" y="2489200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/>
              <a:t>go / walk </a:t>
            </a:r>
            <a:r>
              <a:rPr lang="zh-CN" altLang="zh-CN" sz="2800">
                <a:solidFill>
                  <a:srgbClr val="FF0066"/>
                </a:solidFill>
                <a:hlinkClick r:id="rId2" action="ppaction://hlinksldjump"/>
              </a:rPr>
              <a:t>across</a:t>
            </a:r>
            <a:r>
              <a:rPr lang="zh-CN" altLang="zh-CN" sz="2800"/>
              <a:t> the road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779838" y="3284538"/>
            <a:ext cx="60483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/>
              <a:t>when you come to </a:t>
            </a:r>
            <a:r>
              <a:rPr lang="zh-CN" altLang="zh-CN" sz="2800" u="sng"/>
              <a:t>the corner </a:t>
            </a:r>
          </a:p>
          <a:p>
            <a:pPr>
              <a:spcBef>
                <a:spcPct val="50000"/>
              </a:spcBef>
            </a:pPr>
            <a:r>
              <a:rPr lang="zh-CN" altLang="zh-CN" sz="2800" u="sng"/>
              <a:t>of the road   </a:t>
            </a:r>
            <a:r>
              <a:rPr lang="zh-CN" altLang="zh-CN" sz="2800"/>
              <a:t>(crossroads)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51275" y="4999038"/>
            <a:ext cx="396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hlinkClick r:id="rId2" action="ppaction://hlinksldjump"/>
              </a:rPr>
              <a:t>at</a:t>
            </a:r>
            <a:r>
              <a:rPr lang="zh-CN" altLang="zh-CN" sz="2800"/>
              <a:t> the street corner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51275" y="5791200"/>
            <a:ext cx="53292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hlinkClick r:id="rId2" action="ppaction://hlinksldjump"/>
              </a:rPr>
              <a:t>in</a:t>
            </a:r>
            <a:r>
              <a:rPr lang="zh-CN" altLang="zh-CN" sz="2800"/>
              <a:t> the corner of the classroom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6875" y="188913"/>
            <a:ext cx="874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200">
                <a:solidFill>
                  <a:srgbClr val="3333FF"/>
                </a:solidFill>
                <a:latin typeface="Georgia" panose="02040502050405020303" pitchFamily="18" charset="0"/>
              </a:rPr>
              <a:t>Translate the following into English(2).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10600" cy="850900"/>
          </a:xfrm>
          <a:prstGeom prst="rect">
            <a:avLst/>
          </a:prstGeom>
          <a:noFill/>
          <a:ln w="28575" cmpd="sng">
            <a:solidFill>
              <a:schemeClr val="accent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i="1" dirty="0">
                <a:solidFill>
                  <a:srgbClr val="CC3399"/>
                </a:solidFill>
              </a:rPr>
              <a:t>Look at the map below and use “crossroads,straight on , traffic lights ,turn left , turn right , zebra crossing” to fill in the blanks.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932363" y="1412875"/>
            <a:ext cx="413702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/>
              <a:t>________at the_________.</a:t>
            </a:r>
            <a:r>
              <a:rPr lang="zh-CN" altLang="zh-CN" sz="2800">
                <a:sym typeface="Arial" panose="020B0604020202020204" pitchFamily="34" charset="0"/>
              </a:rPr>
              <a:t>walk</a:t>
            </a:r>
            <a:r>
              <a:rPr lang="zh-CN" altLang="zh-CN" sz="2800"/>
              <a:t/>
            </a:r>
            <a:br>
              <a:rPr lang="zh-CN" altLang="zh-CN" sz="2800"/>
            </a:br>
            <a:r>
              <a:rPr lang="zh-CN" altLang="zh-CN" sz="2800"/>
              <a:t>__________ Sunnyside Street. _________ at the__________. Walk along Sunshine Street   You will find the ___________. MM School is just opposite the street .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984750" y="148431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</a:rPr>
              <a:t>Turn left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54650" y="19177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  <a:sym typeface="Arial" panose="020B0604020202020204" pitchFamily="34" charset="0"/>
              </a:rPr>
              <a:t>crossroads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997450" y="23495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  <a:sym typeface="Arial" panose="020B0604020202020204" pitchFamily="34" charset="0"/>
              </a:rPr>
              <a:t>straight on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18250" y="27813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  <a:sym typeface="Arial" panose="020B0604020202020204" pitchFamily="34" charset="0"/>
              </a:rPr>
              <a:t>Turn right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521325" y="32131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  <a:sym typeface="Arial" panose="020B0604020202020204" pitchFamily="34" charset="0"/>
              </a:rPr>
              <a:t>traffic lights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95850" y="44831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9966FF"/>
                </a:solidFill>
                <a:sym typeface="Arial" panose="020B0604020202020204" pitchFamily="34" charset="0"/>
              </a:rPr>
              <a:t>zebra crossing</a:t>
            </a:r>
          </a:p>
        </p:txBody>
      </p:sp>
      <p:pic>
        <p:nvPicPr>
          <p:cNvPr id="20490" name="Picture 10" descr="map exercie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17700"/>
            <a:ext cx="42481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03325" y="1074738"/>
            <a:ext cx="551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0" dirty="0">
                <a:solidFill>
                  <a:srgbClr val="FF6600"/>
                </a:solidFill>
                <a:latin typeface="Impact" panose="020B0806030902050204" pitchFamily="34" charset="0"/>
              </a:rPr>
              <a:t>Where can you do these things?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90625" y="2055813"/>
            <a:ext cx="314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 dirty="0"/>
              <a:t> post some letters </a:t>
            </a:r>
            <a:endParaRPr lang="zh-CN" altLang="zh-CN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706938" y="2055813"/>
            <a:ext cx="1912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0000CC"/>
                </a:solidFill>
              </a:rPr>
              <a:t>post  office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288" y="1989138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203325" y="2886075"/>
            <a:ext cx="4254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b="0"/>
              <a:t>  </a:t>
            </a:r>
            <a:r>
              <a:rPr lang="zh-CN" altLang="zh-CN" sz="2800" b="0"/>
              <a:t> </a:t>
            </a:r>
          </a:p>
          <a:p>
            <a:endParaRPr lang="zh-CN" altLang="zh-CN" b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90625" y="3001963"/>
            <a:ext cx="3509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 dirty="0"/>
              <a:t> borrow some books 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708525" y="2763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b="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859338" y="2970213"/>
            <a:ext cx="1338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0000CC"/>
                </a:solidFill>
              </a:rPr>
              <a:t>library </a:t>
            </a:r>
          </a:p>
        </p:txBody>
      </p:sp>
      <p:pic>
        <p:nvPicPr>
          <p:cNvPr id="21514" name="Picture 10" descr="A-1-08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903538"/>
            <a:ext cx="841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190625" y="4046538"/>
            <a:ext cx="2036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 dirty="0"/>
              <a:t>  see a film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878388" y="4046538"/>
            <a:ext cx="1270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0000CC"/>
                </a:solidFill>
              </a:rPr>
              <a:t>cinema</a:t>
            </a:r>
          </a:p>
        </p:txBody>
      </p:sp>
      <p:pic>
        <p:nvPicPr>
          <p:cNvPr id="21517" name="Picture 13" descr="GIF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8179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508125" y="461645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 b="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214438" y="5113338"/>
            <a:ext cx="3719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 dirty="0"/>
              <a:t> take out some money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256213" y="5113338"/>
            <a:ext cx="957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0000CC"/>
                </a:solidFill>
              </a:rPr>
              <a:t>bank</a:t>
            </a:r>
          </a:p>
        </p:txBody>
      </p:sp>
      <p:pic>
        <p:nvPicPr>
          <p:cNvPr id="21521" name="Picture 17" descr="bigfron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51613" y="5084763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10" grpId="0" autoUpdateAnimBg="0"/>
      <p:bldP spid="21511" grpId="0" autoUpdateAnimBg="0"/>
      <p:bldP spid="21513" grpId="0" autoUpdateAnimBg="0"/>
      <p:bldP spid="21515" grpId="0" autoUpdateAnimBg="0"/>
      <p:bldP spid="21516" grpId="0" autoUpdateAnimBg="0"/>
      <p:bldP spid="21518" grpId="0" autoUpdateAnimBg="0"/>
      <p:bldP spid="21519" grpId="0" autoUpdateAnimBg="0"/>
      <p:bldP spid="215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27125" y="933450"/>
            <a:ext cx="610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0">
                <a:solidFill>
                  <a:srgbClr val="FF6600"/>
                </a:solidFill>
                <a:latin typeface="Impact" panose="020B0806030902050204" pitchFamily="34" charset="0"/>
              </a:rPr>
              <a:t>Where can you do these things 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71550" y="1931988"/>
            <a:ext cx="663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/>
              <a:t> take the guest to a place to stay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87425" y="2922588"/>
            <a:ext cx="407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/>
              <a:t> buy a pair of shoes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708525" y="297973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00CC"/>
                </a:solidFill>
              </a:rPr>
              <a:t>shoe shop</a:t>
            </a:r>
          </a:p>
        </p:txBody>
      </p:sp>
      <p:pic>
        <p:nvPicPr>
          <p:cNvPr id="22534" name="Picture 6" descr="CJ310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588" y="2781300"/>
            <a:ext cx="9906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71550" y="3998913"/>
            <a:ext cx="4173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/>
              <a:t>  make a phone call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08525" y="4046538"/>
            <a:ext cx="1757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00CC"/>
                </a:solidFill>
              </a:rPr>
              <a:t>pay phone</a:t>
            </a:r>
          </a:p>
        </p:txBody>
      </p:sp>
      <p:pic>
        <p:nvPicPr>
          <p:cNvPr id="22537" name="Picture 9" descr="CJ328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92950" y="3933825"/>
            <a:ext cx="863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71550" y="5141913"/>
            <a:ext cx="4030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Blip>
                <a:blip r:embed="rId2"/>
              </a:buBlip>
            </a:pPr>
            <a:r>
              <a:rPr lang="zh-CN" altLang="zh-CN" sz="2800"/>
              <a:t> do some shopping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648200" y="5199063"/>
            <a:ext cx="2139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00CC"/>
                </a:solidFill>
              </a:rPr>
              <a:t>supermarket</a:t>
            </a:r>
          </a:p>
        </p:txBody>
      </p:sp>
      <p:pic>
        <p:nvPicPr>
          <p:cNvPr id="22540" name="Picture 12" descr="GIF1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5184775"/>
            <a:ext cx="60483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380288" y="5332413"/>
            <a:ext cx="1182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000"/>
              <a:t>Walmart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805613" y="1989138"/>
            <a:ext cx="935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0000CC"/>
                </a:solidFill>
              </a:rPr>
              <a:t>hotel</a:t>
            </a:r>
          </a:p>
        </p:txBody>
      </p:sp>
      <p:pic>
        <p:nvPicPr>
          <p:cNvPr id="22543" name="Picture 15" descr="CJ312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3525" y="1844675"/>
            <a:ext cx="8842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5" grpId="0" autoUpdateAnimBg="0"/>
      <p:bldP spid="22536" grpId="0" autoUpdateAnimBg="0"/>
      <p:bldP spid="22538" grpId="0" autoUpdateAnimBg="0"/>
      <p:bldP spid="22539" grpId="0" autoUpdateAnimBg="0"/>
      <p:bldP spid="2254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323850" y="1052513"/>
          <a:ext cx="8210550" cy="5666613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Video Arcade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DF7D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Hotel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Zoo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EF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Supermarket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B2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gridSpan="3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Museum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McDonald’s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CB3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KFC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Bridge Street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Sports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Police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office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Shoe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Post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Office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063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Cinema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02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Hill Road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2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Library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Book 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Clothes 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Pet 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Hospital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3629" name="Picture 77" descr="小女孩走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9750" y="2420938"/>
            <a:ext cx="630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466725" y="6813550"/>
            <a:ext cx="7669213" cy="2238375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zh-CN" sz="3200">
                <a:solidFill>
                  <a:schemeClr val="bg1"/>
                </a:solidFill>
              </a:rPr>
              <a:t>Go along Bridge Street and take the third turning on the right. It’s on the Fifth Street across from the shoe shop. You can’t miss it.</a:t>
            </a:r>
          </a:p>
        </p:txBody>
      </p:sp>
      <p:sp>
        <p:nvSpPr>
          <p:cNvPr id="23631" name="Text Box 79"/>
          <p:cNvSpPr txBox="1">
            <a:spLocks noChangeArrowheads="1"/>
          </p:cNvSpPr>
          <p:nvPr/>
        </p:nvSpPr>
        <p:spPr bwMode="auto">
          <a:xfrm>
            <a:off x="8027988" y="3573463"/>
            <a:ext cx="4572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zh-CN" altLang="zh-CN"/>
              <a:t>phone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30" grpId="0" bldLvl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339850"/>
            <a:ext cx="7273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16013" y="2492375"/>
            <a:ext cx="6450012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/>
              <a:t>     </a:t>
            </a:r>
            <a:r>
              <a:rPr lang="zh-CN" altLang="zh-CN" sz="3600">
                <a:solidFill>
                  <a:srgbClr val="0033CC"/>
                </a:solidFill>
              </a:rPr>
              <a:t>Please go to</a:t>
            </a:r>
          </a:p>
          <a:p>
            <a:endParaRPr lang="zh-CN" altLang="zh-CN" sz="3600">
              <a:solidFill>
                <a:srgbClr val="0033CC"/>
              </a:solidFill>
            </a:endParaRPr>
          </a:p>
          <a:p>
            <a:r>
              <a:rPr lang="zh-CN" altLang="zh-CN" sz="3600">
                <a:solidFill>
                  <a:srgbClr val="0033CC"/>
                </a:solidFill>
              </a:rPr>
              <a:t>          the   </a:t>
            </a:r>
            <a:r>
              <a:rPr lang="zh-CN" altLang="zh-CN" sz="5400">
                <a:solidFill>
                  <a:srgbClr val="9966FF"/>
                </a:solidFill>
                <a:latin typeface="Cambria" panose="02040503050406030204" pitchFamily="18" charset="0"/>
              </a:rPr>
              <a:t>police office</a:t>
            </a:r>
            <a:r>
              <a:rPr lang="zh-CN" altLang="zh-CN" sz="3600">
                <a:solidFill>
                  <a:srgbClr val="9966FF"/>
                </a:solidFill>
              </a:rPr>
              <a:t>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516688" y="188913"/>
            <a:ext cx="244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3333FF"/>
                </a:solidFill>
                <a:latin typeface="Cambria" panose="02040503050406030204" pitchFamily="18" charset="0"/>
                <a:ea typeface="华康少女文字W5(P)" charset="-122"/>
              </a:rPr>
              <a:t>Practice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7952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zh-CN" b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55725" y="981075"/>
            <a:ext cx="3444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dirty="0">
                <a:solidFill>
                  <a:srgbClr val="CC3399"/>
                </a:solidFill>
                <a:latin typeface="Impact" panose="020B0806030902050204" pitchFamily="34" charset="0"/>
              </a:rPr>
              <a:t>Showing the way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4181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zh-CN" sz="2800" dirty="0"/>
              <a:t> Go straight ahead.    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2895600"/>
            <a:ext cx="2341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zh-CN" sz="2800" dirty="0"/>
              <a:t> Turn right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19200" y="4191000"/>
            <a:ext cx="7064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zh-CN" sz="2800" dirty="0"/>
              <a:t>Turn right / left at the second turning.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46188" y="5248275"/>
            <a:ext cx="3865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zh-CN" sz="2800" dirty="0"/>
              <a:t> It is on the right / left.</a:t>
            </a:r>
          </a:p>
        </p:txBody>
      </p:sp>
      <p:pic>
        <p:nvPicPr>
          <p:cNvPr id="7176" name="Picture 8" descr="CJ312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524000"/>
            <a:ext cx="1752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CJ312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565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CJ312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0938" y="2514600"/>
            <a:ext cx="14732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CJ312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8088" y="4953000"/>
            <a:ext cx="11176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CJ312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8088" y="4267200"/>
            <a:ext cx="11176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7315200" y="1676400"/>
            <a:ext cx="0" cy="762000"/>
          </a:xfrm>
          <a:prstGeom prst="line">
            <a:avLst/>
          </a:prstGeom>
          <a:noFill/>
          <a:ln w="762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500563" y="3141663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cmpd="sng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3" name="未知"/>
          <p:cNvSpPr/>
          <p:nvPr/>
        </p:nvSpPr>
        <p:spPr bwMode="auto">
          <a:xfrm>
            <a:off x="-3622675" y="-2035175"/>
            <a:ext cx="12080875" cy="11991975"/>
          </a:xfrm>
          <a:custGeom>
            <a:avLst/>
            <a:gdLst>
              <a:gd name="T0" fmla="*/ 6608 w 7616"/>
              <a:gd name="T1" fmla="*/ 3400 h 7560"/>
              <a:gd name="T2" fmla="*/ 6656 w 7616"/>
              <a:gd name="T3" fmla="*/ 3448 h 7560"/>
              <a:gd name="T4" fmla="*/ 6656 w 7616"/>
              <a:gd name="T5" fmla="*/ 3544 h 7560"/>
              <a:gd name="T6" fmla="*/ 896 w 7616"/>
              <a:gd name="T7" fmla="*/ 6616 h 7560"/>
              <a:gd name="T8" fmla="*/ 1280 w 7616"/>
              <a:gd name="T9" fmla="*/ 6616 h 7560"/>
              <a:gd name="T10" fmla="*/ 1808 w 7616"/>
              <a:gd name="T11" fmla="*/ 952 h 7560"/>
              <a:gd name="T12" fmla="*/ 1760 w 7616"/>
              <a:gd name="T13" fmla="*/ 904 h 7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16" h="7560">
                <a:moveTo>
                  <a:pt x="6608" y="3400"/>
                </a:moveTo>
                <a:cubicBezTo>
                  <a:pt x="6628" y="3412"/>
                  <a:pt x="6648" y="3424"/>
                  <a:pt x="6656" y="3448"/>
                </a:cubicBezTo>
                <a:cubicBezTo>
                  <a:pt x="6664" y="3472"/>
                  <a:pt x="7616" y="3016"/>
                  <a:pt x="6656" y="3544"/>
                </a:cubicBezTo>
                <a:cubicBezTo>
                  <a:pt x="5696" y="4072"/>
                  <a:pt x="1792" y="6104"/>
                  <a:pt x="896" y="6616"/>
                </a:cubicBezTo>
                <a:cubicBezTo>
                  <a:pt x="0" y="7128"/>
                  <a:pt x="1128" y="7560"/>
                  <a:pt x="1280" y="6616"/>
                </a:cubicBezTo>
                <a:cubicBezTo>
                  <a:pt x="1432" y="5672"/>
                  <a:pt x="1728" y="1904"/>
                  <a:pt x="1808" y="952"/>
                </a:cubicBezTo>
                <a:cubicBezTo>
                  <a:pt x="1888" y="0"/>
                  <a:pt x="1768" y="912"/>
                  <a:pt x="1760" y="904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8167688" y="4724400"/>
            <a:ext cx="0" cy="914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8243888" y="4724400"/>
            <a:ext cx="304800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7710488" y="4724400"/>
            <a:ext cx="381000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 flipH="1">
            <a:off x="5868988" y="3070225"/>
            <a:ext cx="503237" cy="7207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804025" y="3070225"/>
            <a:ext cx="1987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 Turn left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8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339850"/>
            <a:ext cx="7273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476375" y="2205038"/>
            <a:ext cx="5491163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     </a:t>
            </a:r>
            <a:r>
              <a:rPr lang="zh-CN" altLang="en-US" sz="3600">
                <a:solidFill>
                  <a:srgbClr val="0033CC"/>
                </a:solidFill>
              </a:rPr>
              <a:t>Please go to</a:t>
            </a:r>
          </a:p>
          <a:p>
            <a:endParaRPr lang="zh-CN" altLang="en-US" sz="3600">
              <a:solidFill>
                <a:srgbClr val="0033CC"/>
              </a:solidFill>
            </a:endParaRPr>
          </a:p>
          <a:p>
            <a:r>
              <a:rPr lang="zh-CN" altLang="en-US" sz="3600">
                <a:solidFill>
                  <a:srgbClr val="0033CC"/>
                </a:solidFill>
              </a:rPr>
              <a:t>         the   </a:t>
            </a:r>
            <a:r>
              <a:rPr lang="zh-CN" altLang="en-US" sz="4400">
                <a:solidFill>
                  <a:srgbClr val="9966FF"/>
                </a:solidFill>
                <a:latin typeface="Cambria" panose="02040503050406030204" pitchFamily="18" charset="0"/>
              </a:rPr>
              <a:t>McDonald’s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516688" y="188913"/>
            <a:ext cx="244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3333FF"/>
                </a:solidFill>
                <a:latin typeface="Cambria" panose="02040503050406030204" pitchFamily="18" charset="0"/>
                <a:ea typeface="华康少女文字W5(P)" charset="-122"/>
              </a:rPr>
              <a:t>Practice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339850"/>
            <a:ext cx="7273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04938" y="2420938"/>
            <a:ext cx="62642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dirty="0"/>
              <a:t>     </a:t>
            </a:r>
            <a:r>
              <a:rPr lang="zh-CN" altLang="zh-CN" sz="3600" dirty="0">
                <a:solidFill>
                  <a:srgbClr val="0033CC"/>
                </a:solidFill>
              </a:rPr>
              <a:t>Please go to</a:t>
            </a:r>
          </a:p>
          <a:p>
            <a:endParaRPr lang="zh-CN" altLang="zh-CN" sz="3600" dirty="0">
              <a:solidFill>
                <a:srgbClr val="0033CC"/>
              </a:solidFill>
            </a:endParaRPr>
          </a:p>
          <a:p>
            <a:r>
              <a:rPr lang="zh-CN" altLang="zh-CN" sz="3600" dirty="0">
                <a:solidFill>
                  <a:srgbClr val="0033CC"/>
                </a:solidFill>
              </a:rPr>
              <a:t>             the   </a:t>
            </a:r>
            <a:r>
              <a:rPr lang="zh-CN" altLang="zh-CN" sz="5400" dirty="0" smtClean="0">
                <a:solidFill>
                  <a:srgbClr val="9966FF"/>
                </a:solidFill>
                <a:latin typeface="Cambria" panose="02040503050406030204" pitchFamily="18" charset="0"/>
              </a:rPr>
              <a:t>hospital</a:t>
            </a:r>
            <a:r>
              <a:rPr lang="en-US" altLang="zh-CN" sz="5400" dirty="0" smtClean="0">
                <a:solidFill>
                  <a:srgbClr val="9966FF"/>
                </a:solidFill>
                <a:latin typeface="Cambria" panose="02040503050406030204" pitchFamily="18" charset="0"/>
              </a:rPr>
              <a:t> </a:t>
            </a:r>
            <a:r>
              <a:rPr lang="zh-CN" altLang="zh-CN" sz="3600" dirty="0" smtClean="0">
                <a:solidFill>
                  <a:srgbClr val="9966FF"/>
                </a:solidFill>
                <a:latin typeface="Cambria" panose="02040503050406030204" pitchFamily="18" charset="0"/>
              </a:rPr>
              <a:t> </a:t>
            </a:r>
            <a:endParaRPr lang="zh-CN" altLang="zh-CN" sz="3600" dirty="0">
              <a:solidFill>
                <a:srgbClr val="9966FF"/>
              </a:solidFill>
              <a:latin typeface="Cambria" panose="02040503050406030204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516688" y="188913"/>
            <a:ext cx="244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3333FF"/>
                </a:solidFill>
                <a:latin typeface="Cambria" panose="02040503050406030204" pitchFamily="18" charset="0"/>
                <a:ea typeface="华康少女文字W5(P)" charset="-122"/>
              </a:rPr>
              <a:t>Practice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SC00707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-1971675" y="0"/>
            <a:ext cx="11496675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GIF-3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95275" y="5105400"/>
            <a:ext cx="19907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1371600" y="2590800"/>
            <a:ext cx="3352800" cy="2286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447800" y="4191000"/>
            <a:ext cx="1143000" cy="83820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352800" y="2819400"/>
            <a:ext cx="1143000" cy="83820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953000" y="2514600"/>
            <a:ext cx="914400" cy="304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/>
          </a:solidFill>
          <a:ln w="9525" cmpd="sng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 descr="白色大理石"/>
          <p:cNvSpPr>
            <a:spLocks noChangeArrowheads="1" noChangeShapeType="1"/>
          </p:cNvSpPr>
          <p:nvPr/>
        </p:nvSpPr>
        <p:spPr bwMode="auto">
          <a:xfrm>
            <a:off x="2819400" y="457200"/>
            <a:ext cx="3048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altLang="zh-CN" sz="3600" dirty="0">
                <a:ln w="9525" cmpd="sng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Verdana" panose="020B0604030504040204"/>
                <a:ea typeface="Verdana" panose="020B0604030504040204"/>
                <a:cs typeface="Verdana" panose="020B0604030504040204"/>
              </a:rPr>
              <a:t>Ask the Way</a:t>
            </a:r>
            <a:endParaRPr lang="zh-CN" altLang="en-US" sz="3600" dirty="0">
              <a:ln w="9525" cmpd="sng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198563"/>
            <a:ext cx="88392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Could you tell me ___ ____ ____ the park?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Which is ___ ____ ____ the park, please?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Do you know ___ ____ ____ the park?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Do you know ____ ___ ___ __ the park?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______ is the park, please?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____ can I ____ ____ the park?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zh-CN" altLang="en-US" sz="3200" dirty="0">
                <a:solidFill>
                  <a:srgbClr val="000099"/>
                </a:solidFill>
                <a:ea typeface="隶书" panose="02010509060101010101" pitchFamily="49" charset="-122"/>
              </a:rPr>
              <a:t>____ _____ a park near here?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95738" y="1219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00"/>
                </a:solidFill>
                <a:ea typeface="隶书" panose="02010509060101010101" pitchFamily="49" charset="-122"/>
              </a:rPr>
              <a:t> the   way    to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59025" y="1844675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 the   way    to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76600" y="2492375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 the  way    to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3714750"/>
            <a:ext cx="1905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 Where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11188" y="4365625"/>
            <a:ext cx="1370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 How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71775" y="4365625"/>
            <a:ext cx="195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 get     to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1188" y="5013325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00"/>
                </a:solidFill>
                <a:ea typeface="隶书" panose="02010509060101010101" pitchFamily="49" charset="-122"/>
              </a:rPr>
              <a:t>   Is    there</a:t>
            </a:r>
          </a:p>
        </p:txBody>
      </p:sp>
      <p:pic>
        <p:nvPicPr>
          <p:cNvPr id="9227" name="Picture 11" descr="2car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00038"/>
            <a:ext cx="19812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32138" y="3140075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00"/>
                </a:solidFill>
                <a:ea typeface="隶书" panose="02010509060101010101" pitchFamily="49" charset="-122"/>
              </a:rPr>
              <a:t>  how   to   get  to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sao-t100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59436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/>
              <a:t>straight on</a:t>
            </a:r>
          </a:p>
        </p:txBody>
      </p:sp>
      <p:grpSp>
        <p:nvGrpSpPr>
          <p:cNvPr id="10244" name="Group 4"/>
          <p:cNvGrpSpPr/>
          <p:nvPr/>
        </p:nvGrpSpPr>
        <p:grpSpPr bwMode="auto">
          <a:xfrm>
            <a:off x="1371600" y="762000"/>
            <a:ext cx="1752600" cy="1828800"/>
            <a:chOff x="0" y="0"/>
            <a:chExt cx="1104" cy="1152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0" y="0"/>
              <a:ext cx="1104" cy="1152"/>
            </a:xfrm>
            <a:prstGeom prst="ellipse">
              <a:avLst/>
            </a:prstGeom>
            <a:solidFill>
              <a:srgbClr val="3366FF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b="0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288" y="240"/>
              <a:ext cx="672" cy="76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247" name="Group 7"/>
          <p:cNvGrpSpPr/>
          <p:nvPr/>
        </p:nvGrpSpPr>
        <p:grpSpPr bwMode="auto">
          <a:xfrm>
            <a:off x="5486400" y="762000"/>
            <a:ext cx="1752600" cy="1828800"/>
            <a:chOff x="0" y="0"/>
            <a:chExt cx="1344" cy="1344"/>
          </a:xfrm>
        </p:grpSpPr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 rot="15580565">
              <a:off x="0" y="0"/>
              <a:ext cx="1344" cy="1344"/>
            </a:xfrm>
            <a:prstGeom prst="ellipse">
              <a:avLst/>
            </a:prstGeom>
            <a:solidFill>
              <a:srgbClr val="3366FF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 rot="16256030">
              <a:off x="216" y="408"/>
              <a:ext cx="720" cy="57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250" name="Group 10"/>
          <p:cNvGrpSpPr/>
          <p:nvPr/>
        </p:nvGrpSpPr>
        <p:grpSpPr bwMode="auto">
          <a:xfrm>
            <a:off x="5029200" y="3810000"/>
            <a:ext cx="2438400" cy="1828800"/>
            <a:chOff x="0" y="0"/>
            <a:chExt cx="1536" cy="115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536" cy="1152"/>
            </a:xfrm>
            <a:prstGeom prst="rect">
              <a:avLst/>
            </a:prstGeom>
            <a:solidFill>
              <a:srgbClr val="C0C0C0"/>
            </a:solidFill>
            <a:ln w="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36" y="96"/>
              <a:ext cx="816" cy="14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6" y="384"/>
              <a:ext cx="816" cy="14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36" y="672"/>
              <a:ext cx="816" cy="14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336" y="912"/>
              <a:ext cx="816" cy="14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284288" y="2797175"/>
            <a:ext cx="1909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3200"/>
              <a:t>turn right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638800" y="2838450"/>
            <a:ext cx="1717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3200"/>
              <a:t>turn left 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500563" y="5734050"/>
            <a:ext cx="3744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>
                <a:solidFill>
                  <a:srgbClr val="33CCFF"/>
                </a:solidFill>
                <a:hlinkClick r:id="rId3" action="ppaction://hlinksldjump"/>
              </a:rPr>
              <a:t>zebra</a:t>
            </a:r>
            <a:r>
              <a:rPr lang="zh-CN" altLang="en-US" sz="1600">
                <a:sym typeface="Arial" panose="020B0604020202020204" pitchFamily="34" charset="0"/>
              </a:rPr>
              <a:t>['zebrə]斑马线</a:t>
            </a:r>
            <a:r>
              <a:rPr lang="zh-CN" altLang="en-US" sz="1600"/>
              <a:t> </a:t>
            </a:r>
            <a:r>
              <a:rPr lang="zh-CN" altLang="en-US" sz="3200"/>
              <a:t>crossing</a:t>
            </a:r>
          </a:p>
        </p:txBody>
      </p:sp>
      <p:sp>
        <p:nvSpPr>
          <p:cNvPr id="10259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124200" y="152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latin typeface="Tahoma" panose="020B0604030504040204" pitchFamily="34" charset="0"/>
                <a:hlinkClick r:id="rId5" action="ppaction://hlinksldjump"/>
              </a:rPr>
              <a:t>Road signs</a:t>
            </a:r>
            <a:endParaRPr lang="zh-CN" altLang="zh-CN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56" grpId="0" autoUpdateAnimBg="0"/>
      <p:bldP spid="10257" grpId="0" autoUpdateAnimBg="0"/>
      <p:bldP spid="102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igsigtraffic ligh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675" y="1647825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46200" y="4365625"/>
            <a:ext cx="401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/>
              <a:t>traffic lights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6623050" y="2884488"/>
            <a:ext cx="1981200" cy="2057400"/>
            <a:chOff x="0" y="0"/>
            <a:chExt cx="1248" cy="1296"/>
          </a:xfrm>
        </p:grpSpPr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248" cy="1296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63500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368" y="788"/>
              <a:ext cx="468" cy="0"/>
            </a:xfrm>
            <a:prstGeom prst="line">
              <a:avLst/>
            </a:prstGeom>
            <a:noFill/>
            <a:ln w="635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576" y="552"/>
              <a:ext cx="0" cy="530"/>
            </a:xfrm>
            <a:prstGeom prst="line">
              <a:avLst/>
            </a:prstGeom>
            <a:noFill/>
            <a:ln w="635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84888" y="5164138"/>
            <a:ext cx="28797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600"/>
              <a:t>crossroads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0400" y="4365625"/>
            <a:ext cx="8159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3600">
                <a:solidFill>
                  <a:srgbClr val="FF0066"/>
                </a:solidFill>
              </a:rPr>
              <a:t>at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759075" y="1773238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0000CC"/>
                </a:solidFill>
                <a:latin typeface="Tahoma" panose="020B0604030504040204" pitchFamily="34" charset="0"/>
              </a:rPr>
              <a:t>You must wait.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659063" y="3332163"/>
            <a:ext cx="5513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0000CC"/>
                </a:solidFill>
                <a:latin typeface="Tahoma" panose="020B0604030504040204" pitchFamily="34" charset="0"/>
              </a:rPr>
              <a:t>You can cross the road.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2" grpId="0" autoUpdateAnimBg="0"/>
      <p:bldP spid="11273" grpId="0" autoUpdateAnimBg="0"/>
      <p:bldP spid="11274" grpId="0" autoUpdateAnimBg="0"/>
      <p:bldP spid="112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D555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5888" y="2017713"/>
            <a:ext cx="95091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086600" y="1828800"/>
            <a:ext cx="0" cy="28956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248400" y="1447800"/>
            <a:ext cx="0" cy="3200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293" name="Picture 5" descr="s20020807_wp0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15913"/>
            <a:ext cx="205740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752600" y="5334000"/>
            <a:ext cx="7010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086600" y="4724400"/>
            <a:ext cx="1600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705600" y="1676400"/>
            <a:ext cx="0" cy="2514600"/>
          </a:xfrm>
          <a:prstGeom prst="line">
            <a:avLst/>
          </a:prstGeom>
          <a:noFill/>
          <a:ln w="38100" cmpd="sng">
            <a:solidFill>
              <a:srgbClr val="9900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297" name="Picture 9" descr="小女孩走路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4191000"/>
            <a:ext cx="9763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553200" y="4267200"/>
            <a:ext cx="304800" cy="304800"/>
          </a:xfrm>
          <a:prstGeom prst="ellipse">
            <a:avLst/>
          </a:prstGeom>
          <a:solidFill>
            <a:srgbClr val="9900CC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371600" y="4648200"/>
            <a:ext cx="4876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300" name="Picture 12" descr="CD55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" y="4049713"/>
            <a:ext cx="14478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1905000" y="5029200"/>
            <a:ext cx="5257800" cy="0"/>
          </a:xfrm>
          <a:prstGeom prst="line">
            <a:avLst/>
          </a:prstGeom>
          <a:noFill/>
          <a:ln w="38100" cmpd="sng">
            <a:solidFill>
              <a:srgbClr val="CC00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524000" y="30924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 </a:t>
            </a:r>
            <a:r>
              <a:rPr lang="zh-CN" altLang="zh-CN" sz="3600" b="0" u="sng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Go up</a:t>
            </a: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 this road </a:t>
            </a:r>
            <a:r>
              <a:rPr lang="zh-CN" altLang="zh-CN" sz="3600" b="0" u="sng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to the end</a:t>
            </a: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43200" y="54864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 </a:t>
            </a:r>
            <a:r>
              <a:rPr lang="zh-CN" altLang="zh-CN" sz="3600" b="0" u="sng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Go on</a:t>
            </a: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 until you </a:t>
            </a:r>
            <a:r>
              <a:rPr lang="zh-CN" altLang="zh-CN" sz="3600" b="0" u="sng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reach the end</a:t>
            </a:r>
            <a:r>
              <a:rPr lang="zh-CN" altLang="zh-CN" sz="3600" b="0">
                <a:solidFill>
                  <a:srgbClr val="000099"/>
                </a:solidFill>
                <a:latin typeface="Impact" panose="020B0806030902050204" pitchFamily="34" charset="0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2304" name="WordArt 16"/>
          <p:cNvSpPr>
            <a:spLocks noChangeArrowheads="1" noChangeShapeType="1"/>
          </p:cNvSpPr>
          <p:nvPr/>
        </p:nvSpPr>
        <p:spPr bwMode="auto">
          <a:xfrm>
            <a:off x="1403350" y="1095375"/>
            <a:ext cx="27368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show the way</a:t>
            </a:r>
            <a:endParaRPr lang="zh-CN" altLang="en-US" sz="3600" kern="1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8" grpId="0" animBg="1"/>
      <p:bldP spid="12301" grpId="0" animBg="1"/>
      <p:bldP spid="12302" grpId="0" autoUpdateAnimBg="0"/>
      <p:bldP spid="123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4800600"/>
            <a:ext cx="43021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dirty="0"/>
              <a:t>She must _________ if she wants to go to the cinema.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0" y="4724400"/>
            <a:ext cx="42481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dirty="0"/>
              <a:t>She must _________ if she wants to go to the post office. </a:t>
            </a:r>
          </a:p>
        </p:txBody>
      </p:sp>
      <p:pic>
        <p:nvPicPr>
          <p:cNvPr id="13316" name="Picture 4" descr="tocinem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219200"/>
            <a:ext cx="35052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turnrigh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1066800"/>
            <a:ext cx="32766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08213" y="4800600"/>
            <a:ext cx="221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0066"/>
                </a:solidFill>
              </a:rPr>
              <a:t>turn left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88125" y="4724400"/>
            <a:ext cx="230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0066"/>
                </a:solidFill>
              </a:rPr>
              <a:t>turn right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90800" y="152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0" dirty="0">
                <a:latin typeface="Tahoma" panose="020B0604030504040204" pitchFamily="34" charset="0"/>
              </a:rPr>
              <a:t>Exercises for road signs(1)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4648200"/>
            <a:ext cx="441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dirty="0"/>
              <a:t>She must go _________ if she wants to go to the mall.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022850" y="4221163"/>
            <a:ext cx="38703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dirty="0"/>
              <a:t>She must go by a _____________ if she wants to go to the park.</a:t>
            </a:r>
          </a:p>
        </p:txBody>
      </p:sp>
      <p:pic>
        <p:nvPicPr>
          <p:cNvPr id="14340" name="Picture 4" descr="toshopp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238" y="889000"/>
            <a:ext cx="39624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topar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762000"/>
            <a:ext cx="34290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3622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>
              <a:latin typeface="Tahoma" panose="020B060403050404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5156200"/>
            <a:ext cx="23193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/>
              <a:t> </a:t>
            </a:r>
            <a:r>
              <a:rPr lang="zh-CN" altLang="zh-CN" sz="3200">
                <a:solidFill>
                  <a:srgbClr val="FF0066"/>
                </a:solidFill>
              </a:rPr>
              <a:t>straight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076825" y="4724400"/>
            <a:ext cx="3240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0066"/>
                </a:solidFill>
              </a:rPr>
              <a:t>zebra</a:t>
            </a:r>
            <a:r>
              <a:rPr lang="zh-CN" altLang="zh-CN" sz="3200"/>
              <a:t> </a:t>
            </a:r>
            <a:r>
              <a:rPr lang="zh-CN" altLang="zh-CN" sz="3200">
                <a:solidFill>
                  <a:srgbClr val="FF0066"/>
                </a:solidFill>
              </a:rPr>
              <a:t>crossing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90800" y="152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0">
                <a:latin typeface="Tahoma" panose="020B0604030504040204" pitchFamily="34" charset="0"/>
              </a:rPr>
              <a:t>Exercises for road signs(2)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4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全屏显示(4:3)</PresentationFormat>
  <Paragraphs>187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黑体</vt:lpstr>
      <vt:lpstr>华康少女文字W5(P)</vt:lpstr>
      <vt:lpstr>隶书</vt:lpstr>
      <vt:lpstr>宋体</vt:lpstr>
      <vt:lpstr>微软雅黑</vt:lpstr>
      <vt:lpstr>Arial</vt:lpstr>
      <vt:lpstr>Calibri</vt:lpstr>
      <vt:lpstr>Cambria</vt:lpstr>
      <vt:lpstr>Comic Sans MS</vt:lpstr>
      <vt:lpstr>Georgia</vt:lpstr>
      <vt:lpstr>Impact</vt:lpstr>
      <vt:lpstr>Tahoma</vt:lpstr>
      <vt:lpstr>Verdana</vt:lpstr>
      <vt:lpstr>Wingdings</vt:lpstr>
      <vt:lpstr>WWW.2PPT.COM</vt:lpstr>
      <vt:lpstr>第一PPT模板网-WWW.1PPT.COM </vt:lpstr>
      <vt:lpstr>Unit 11   Can you tell me the way?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Translate the following into English(1).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2010-07-15T11:01:00Z</dcterms:created>
  <dcterms:modified xsi:type="dcterms:W3CDTF">2023-01-16T19:08:32Z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EEDEBD6D08C54AB28DFEB4C6EF320FB9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