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78" r:id="rId3"/>
    <p:sldId id="280" r:id="rId4"/>
    <p:sldId id="301" r:id="rId5"/>
    <p:sldId id="302" r:id="rId6"/>
    <p:sldId id="303" r:id="rId7"/>
    <p:sldId id="304" r:id="rId8"/>
    <p:sldId id="323" r:id="rId9"/>
    <p:sldId id="279" r:id="rId10"/>
    <p:sldId id="262" r:id="rId11"/>
    <p:sldId id="263" r:id="rId12"/>
    <p:sldId id="342" r:id="rId13"/>
    <p:sldId id="265" r:id="rId14"/>
    <p:sldId id="266" r:id="rId15"/>
    <p:sldId id="343" r:id="rId16"/>
    <p:sldId id="328" r:id="rId17"/>
    <p:sldId id="267" r:id="rId18"/>
    <p:sldId id="271" r:id="rId19"/>
    <p:sldId id="329" r:id="rId20"/>
    <p:sldId id="344" r:id="rId21"/>
    <p:sldId id="272" r:id="rId22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66">
          <p15:clr>
            <a:srgbClr val="A4A3A4"/>
          </p15:clr>
        </p15:guide>
        <p15:guide id="2" pos="29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5" autoAdjust="0"/>
    <p:restoredTop sz="99852" autoAdjust="0"/>
  </p:normalViewPr>
  <p:slideViewPr>
    <p:cSldViewPr>
      <p:cViewPr>
        <p:scale>
          <a:sx n="130" d="100"/>
          <a:sy n="130" d="100"/>
        </p:scale>
        <p:origin x="-1260" y="-486"/>
      </p:cViewPr>
      <p:guideLst>
        <p:guide orient="horz" pos="1766"/>
        <p:guide pos="29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785" y="2914650"/>
            <a:ext cx="6400443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" Target="slide2.xml"/><Relationship Id="rId7" Type="http://schemas.openxmlformats.org/officeDocument/2006/relationships/slide" Target="slide13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Relationship Id="rId6" Type="http://schemas.openxmlformats.org/officeDocument/2006/relationships/slide" Target="slide21.xml"/><Relationship Id="rId5" Type="http://schemas.openxmlformats.org/officeDocument/2006/relationships/slide" Target="slide18.xml"/><Relationship Id="rId4" Type="http://schemas.openxmlformats.org/officeDocument/2006/relationships/slide" Target="slide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" Target="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" Target="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0"/>
            <a:ext cx="3491880" cy="424168"/>
            <a:chOff x="0" y="0"/>
            <a:chExt cx="3491880" cy="424168"/>
          </a:xfrm>
        </p:grpSpPr>
        <p:sp>
          <p:nvSpPr>
            <p:cNvPr id="4" name="矩形 3"/>
            <p:cNvSpPr/>
            <p:nvPr/>
          </p:nvSpPr>
          <p:spPr>
            <a:xfrm>
              <a:off x="0" y="0"/>
              <a:ext cx="3491880" cy="4241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/>
            <p:cNvSpPr/>
            <p:nvPr/>
          </p:nvSpPr>
          <p:spPr>
            <a:xfrm flipH="1">
              <a:off x="0" y="66537"/>
              <a:ext cx="2771800" cy="252000"/>
            </a:xfrm>
            <a:prstGeom prst="rect">
              <a:avLst/>
            </a:prstGeom>
            <a:gradFill flip="none" rotWithShape="1">
              <a:gsLst>
                <a:gs pos="40000">
                  <a:schemeClr val="bg1"/>
                </a:gs>
                <a:gs pos="99000">
                  <a:schemeClr val="bg1">
                    <a:alpha val="0"/>
                  </a:schemeClr>
                </a:gs>
                <a:gs pos="77000">
                  <a:schemeClr val="bg1">
                    <a:alpha val="5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0" y="51470"/>
              <a:ext cx="3275856" cy="276999"/>
              <a:chOff x="0" y="51470"/>
              <a:chExt cx="3275856" cy="276999"/>
            </a:xfrm>
          </p:grpSpPr>
          <p:sp>
            <p:nvSpPr>
              <p:cNvPr id="7" name="文本框 22"/>
              <p:cNvSpPr txBox="1"/>
              <p:nvPr/>
            </p:nvSpPr>
            <p:spPr>
              <a:xfrm>
                <a:off x="179512" y="51470"/>
                <a:ext cx="218521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苏教版  数学  三年级  上册</a:t>
                </a:r>
              </a:p>
            </p:txBody>
          </p:sp>
          <p:cxnSp>
            <p:nvCxnSpPr>
              <p:cNvPr id="8" name="直线连接符 4"/>
              <p:cNvCxnSpPr/>
              <p:nvPr/>
            </p:nvCxnSpPr>
            <p:spPr>
              <a:xfrm>
                <a:off x="0" y="318537"/>
                <a:ext cx="3275856" cy="0"/>
              </a:xfrm>
              <a:prstGeom prst="line">
                <a:avLst/>
              </a:prstGeom>
              <a:ln w="15875" cmpd="sng">
                <a:gradFill flip="none" rotWithShape="1">
                  <a:gsLst>
                    <a:gs pos="10000">
                      <a:schemeClr val="accent1">
                        <a:lumMod val="0"/>
                        <a:lumOff val="100000"/>
                      </a:schemeClr>
                    </a:gs>
                    <a:gs pos="65000">
                      <a:schemeClr val="accent1">
                        <a:lumMod val="100000"/>
                      </a:schemeClr>
                    </a:gs>
                  </a:gsLst>
                  <a:lin ang="10800000" scaled="0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单圆角矩形 8"/>
          <p:cNvSpPr/>
          <p:nvPr/>
        </p:nvSpPr>
        <p:spPr>
          <a:xfrm>
            <a:off x="5004488" y="3719576"/>
            <a:ext cx="1799760" cy="432048"/>
          </a:xfrm>
          <a:prstGeom prst="round1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单圆角矩形 9"/>
          <p:cNvSpPr/>
          <p:nvPr/>
        </p:nvSpPr>
        <p:spPr>
          <a:xfrm>
            <a:off x="2195736" y="3719576"/>
            <a:ext cx="1799760" cy="432048"/>
          </a:xfrm>
          <a:prstGeom prst="round1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单圆角矩形 10"/>
          <p:cNvSpPr/>
          <p:nvPr/>
        </p:nvSpPr>
        <p:spPr>
          <a:xfrm>
            <a:off x="5940152" y="3025309"/>
            <a:ext cx="1799760" cy="432048"/>
          </a:xfrm>
          <a:prstGeom prst="round1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单圆角矩形 11"/>
          <p:cNvSpPr/>
          <p:nvPr/>
        </p:nvSpPr>
        <p:spPr>
          <a:xfrm>
            <a:off x="3564328" y="3025309"/>
            <a:ext cx="1799760" cy="432048"/>
          </a:xfrm>
          <a:prstGeom prst="round1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单圆角矩形 12"/>
          <p:cNvSpPr/>
          <p:nvPr/>
        </p:nvSpPr>
        <p:spPr>
          <a:xfrm>
            <a:off x="1187624" y="3025309"/>
            <a:ext cx="1799760" cy="432048"/>
          </a:xfrm>
          <a:prstGeom prst="round1Rect">
            <a:avLst/>
          </a:prstGeom>
          <a:solidFill>
            <a:srgbClr val="ACBD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0" y="1491632"/>
            <a:ext cx="9144000" cy="807913"/>
          </a:xfrm>
          <a:prstGeom prst="rect">
            <a:avLst/>
          </a:prstGeom>
          <a:noFill/>
          <a:effectLst>
            <a:softEdge rad="0"/>
          </a:effectLst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4800" b="1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倍的认识</a:t>
            </a:r>
          </a:p>
        </p:txBody>
      </p:sp>
      <p:pic>
        <p:nvPicPr>
          <p:cNvPr id="15" name="图片 5"/>
          <p:cNvPicPr>
            <a:picLocks noChangeAspect="1"/>
          </p:cNvPicPr>
          <p:nvPr/>
        </p:nvPicPr>
        <p:blipFill rotWithShape="1">
          <a:blip r:embed="rId2" cstate="email"/>
          <a:srcRect l="35500" r="32250" b="80044"/>
          <a:stretch>
            <a:fillRect/>
          </a:stretch>
        </p:blipFill>
        <p:spPr bwMode="auto">
          <a:xfrm flipH="1">
            <a:off x="1765737" y="4462338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圆角矩形 15">
            <a:hlinkClick r:id="rId3" action="ppaction://hlinksldjump"/>
          </p:cNvPr>
          <p:cNvSpPr/>
          <p:nvPr/>
        </p:nvSpPr>
        <p:spPr>
          <a:xfrm>
            <a:off x="1209945" y="2952109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课前导入</a:t>
            </a:r>
          </a:p>
        </p:txBody>
      </p:sp>
      <p:sp>
        <p:nvSpPr>
          <p:cNvPr id="17" name="圆角矩形 16">
            <a:hlinkClick r:id="rId4" action="ppaction://hlinksldjump"/>
          </p:cNvPr>
          <p:cNvSpPr/>
          <p:nvPr/>
        </p:nvSpPr>
        <p:spPr>
          <a:xfrm>
            <a:off x="3624893" y="29322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8" name="圆角矩形 17">
            <a:hlinkClick r:id="rId5" action="ppaction://hlinksldjump"/>
          </p:cNvPr>
          <p:cNvSpPr/>
          <p:nvPr/>
        </p:nvSpPr>
        <p:spPr>
          <a:xfrm>
            <a:off x="2247861" y="36490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sp>
        <p:nvSpPr>
          <p:cNvPr id="19" name="圆角矩形 18">
            <a:hlinkClick r:id="rId6" action="ppaction://hlinksldjump"/>
          </p:cNvPr>
          <p:cNvSpPr/>
          <p:nvPr/>
        </p:nvSpPr>
        <p:spPr>
          <a:xfrm>
            <a:off x="5073757" y="36490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课后作业</a:t>
            </a:r>
          </a:p>
        </p:txBody>
      </p:sp>
      <p:sp>
        <p:nvSpPr>
          <p:cNvPr id="20" name="矩形 19"/>
          <p:cNvSpPr/>
          <p:nvPr/>
        </p:nvSpPr>
        <p:spPr>
          <a:xfrm>
            <a:off x="1054850" y="660452"/>
            <a:ext cx="2908489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l"/>
            <a:r>
              <a:rPr lang="zh-CN" altLang="en-US" sz="2400" b="1" dirty="0">
                <a:solidFill>
                  <a:srgbClr val="0050A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两、三位数乘一位数</a:t>
            </a:r>
          </a:p>
        </p:txBody>
      </p:sp>
      <p:sp>
        <p:nvSpPr>
          <p:cNvPr id="21" name="圆角矩形 20">
            <a:hlinkClick r:id="rId7" action="ppaction://hlinksldjump"/>
          </p:cNvPr>
          <p:cNvSpPr/>
          <p:nvPr/>
        </p:nvSpPr>
        <p:spPr>
          <a:xfrm>
            <a:off x="6048388" y="29322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课堂练习</a:t>
            </a:r>
          </a:p>
        </p:txBody>
      </p:sp>
      <p:pic>
        <p:nvPicPr>
          <p:cNvPr id="22" name="图片 5"/>
          <p:cNvPicPr>
            <a:picLocks noChangeAspect="1"/>
          </p:cNvPicPr>
          <p:nvPr/>
        </p:nvPicPr>
        <p:blipFill rotWithShape="1">
          <a:blip r:embed="rId2" cstate="email"/>
          <a:srcRect l="35500" r="32250" b="80044"/>
          <a:stretch>
            <a:fillRect/>
          </a:stretch>
        </p:blipFill>
        <p:spPr bwMode="auto">
          <a:xfrm>
            <a:off x="6780551" y="4413689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3" name="组合 22"/>
          <p:cNvGrpSpPr/>
          <p:nvPr/>
        </p:nvGrpSpPr>
        <p:grpSpPr>
          <a:xfrm>
            <a:off x="231787" y="555526"/>
            <a:ext cx="654821" cy="648000"/>
            <a:chOff x="1306635" y="1440417"/>
            <a:chExt cx="654821" cy="648000"/>
          </a:xfrm>
        </p:grpSpPr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8" cstate="email"/>
            <a:stretch>
              <a:fillRect/>
            </a:stretch>
          </p:blipFill>
          <p:spPr>
            <a:xfrm>
              <a:off x="1306635" y="1440417"/>
              <a:ext cx="654821" cy="648000"/>
            </a:xfrm>
            <a:prstGeom prst="rect">
              <a:avLst/>
            </a:prstGeom>
          </p:spPr>
        </p:pic>
        <p:sp>
          <p:nvSpPr>
            <p:cNvPr id="25" name="文本框 10"/>
            <p:cNvSpPr txBox="1"/>
            <p:nvPr/>
          </p:nvSpPr>
          <p:spPr>
            <a:xfrm>
              <a:off x="1419258" y="1449674"/>
              <a:ext cx="434734" cy="630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sz="3500" b="1" dirty="0">
                  <a:solidFill>
                    <a:srgbClr val="0050AA"/>
                  </a:solidFill>
                  <a:latin typeface="+mj-ea"/>
                  <a:ea typeface="+mj-ea"/>
                </a:rPr>
                <a:t>1</a:t>
              </a:r>
            </a:p>
          </p:txBody>
        </p:sp>
      </p:grpSp>
      <p:sp>
        <p:nvSpPr>
          <p:cNvPr id="26" name="矩形 25"/>
          <p:cNvSpPr/>
          <p:nvPr/>
        </p:nvSpPr>
        <p:spPr>
          <a:xfrm>
            <a:off x="2960004" y="4515552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" descr="C:\Users\cehuashuxue\Desktop\搜狗截图20181013131657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1317" y="4490613"/>
            <a:ext cx="323061" cy="316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AutoShape 12"/>
          <p:cNvSpPr/>
          <p:nvPr/>
        </p:nvSpPr>
        <p:spPr>
          <a:xfrm>
            <a:off x="1827530" y="2317117"/>
            <a:ext cx="2893060" cy="1089025"/>
          </a:xfrm>
          <a:prstGeom prst="wedgeRoundRectCallout">
            <a:avLst>
              <a:gd name="adj1" fmla="val -56616"/>
              <a:gd name="adj2" fmla="val 36648"/>
              <a:gd name="adj3" fmla="val 16667"/>
            </a:avLst>
          </a:prstGeom>
          <a:solidFill>
            <a:srgbClr val="FDD3E2"/>
          </a:solidFill>
          <a:ln w="9525" cap="flat" cmpd="sng">
            <a:solidFill>
              <a:srgbClr val="CC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" name="文本框 10245"/>
          <p:cNvSpPr txBox="1"/>
          <p:nvPr/>
        </p:nvSpPr>
        <p:spPr>
          <a:xfrm>
            <a:off x="1827533" y="2279016"/>
            <a:ext cx="3011805" cy="120032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蓝花有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2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朵，每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2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朵一份，看红花能分成几份，用除法计算。</a:t>
            </a:r>
          </a:p>
        </p:txBody>
      </p:sp>
      <p:sp>
        <p:nvSpPr>
          <p:cNvPr id="34" name="文本框 10245"/>
          <p:cNvSpPr txBox="1"/>
          <p:nvPr/>
        </p:nvSpPr>
        <p:spPr>
          <a:xfrm>
            <a:off x="918528" y="987574"/>
            <a:ext cx="7245350" cy="9130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ts val="3200"/>
              </a:lnSpc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蓝花有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（  ）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朵，红花有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（  ）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个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2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朵，红花的朵数是蓝花的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（  ）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倍。</a:t>
            </a:r>
          </a:p>
        </p:txBody>
      </p:sp>
      <p:sp>
        <p:nvSpPr>
          <p:cNvPr id="35" name="文本框 10245"/>
          <p:cNvSpPr txBox="1"/>
          <p:nvPr/>
        </p:nvSpPr>
        <p:spPr>
          <a:xfrm>
            <a:off x="2169478" y="1016151"/>
            <a:ext cx="493712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sym typeface="宋体" panose="02010600030101010101" pitchFamily="2" charset="-122"/>
              </a:rPr>
              <a:t> </a:t>
            </a:r>
            <a:endParaRPr lang="zh-CN" altLang="en-US" sz="2400" dirty="0">
              <a:solidFill>
                <a:srgbClr val="0000FF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6" name="文本框 10245"/>
          <p:cNvSpPr txBox="1"/>
          <p:nvPr/>
        </p:nvSpPr>
        <p:spPr>
          <a:xfrm>
            <a:off x="4626928" y="1016151"/>
            <a:ext cx="49530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4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sym typeface="宋体" panose="02010600030101010101" pitchFamily="2" charset="-122"/>
              </a:rPr>
              <a:t> </a:t>
            </a:r>
            <a:endParaRPr lang="zh-CN" altLang="en-US" sz="2400" dirty="0">
              <a:solidFill>
                <a:srgbClr val="0000FF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7" name="文本框 10245"/>
          <p:cNvSpPr txBox="1"/>
          <p:nvPr/>
        </p:nvSpPr>
        <p:spPr>
          <a:xfrm>
            <a:off x="2450465" y="1435251"/>
            <a:ext cx="49530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4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sym typeface="宋体" panose="02010600030101010101" pitchFamily="2" charset="-122"/>
              </a:rPr>
              <a:t> </a:t>
            </a:r>
            <a:endParaRPr lang="zh-CN" altLang="en-US" sz="2400" dirty="0">
              <a:solidFill>
                <a:srgbClr val="0000FF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6316667" y="2646047"/>
            <a:ext cx="396875" cy="39687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7004050" y="2646047"/>
            <a:ext cx="395288" cy="39687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标题 3"/>
          <p:cNvSpPr>
            <a:spLocks noGrp="1"/>
          </p:cNvSpPr>
          <p:nvPr/>
        </p:nvSpPr>
        <p:spPr>
          <a:xfrm>
            <a:off x="6311904" y="2634935"/>
            <a:ext cx="396875" cy="395287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ea typeface="楷体_GB2312" pitchFamily="49" charset="-122"/>
                <a:sym typeface="宋体" panose="02010600030101010101" pitchFamily="2" charset="-122"/>
              </a:rPr>
              <a:t>2</a:t>
            </a:r>
            <a:endParaRPr lang="zh-CN" altLang="en-US" sz="2400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8" name="标题 3"/>
          <p:cNvSpPr>
            <a:spLocks noGrp="1"/>
          </p:cNvSpPr>
          <p:nvPr/>
        </p:nvSpPr>
        <p:spPr>
          <a:xfrm>
            <a:off x="5743575" y="2547620"/>
            <a:ext cx="1485900" cy="5429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r>
              <a:rPr lang="en-US" altLang="zh-CN" sz="2400" dirty="0">
                <a:latin typeface="Arial" panose="020B0604020202020204" pitchFamily="34" charset="0"/>
                <a:ea typeface="楷体_GB2312" pitchFamily="49" charset="-122"/>
                <a:sym typeface="宋体" panose="02010600030101010101" pitchFamily="2" charset="-122"/>
              </a:rPr>
              <a:t>8</a:t>
            </a:r>
            <a:r>
              <a:rPr lang="en-US" altLang="zh-CN" sz="2400" dirty="0"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÷　  =　</a:t>
            </a:r>
            <a:endParaRPr lang="zh-CN" altLang="en-US" sz="2400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1" name="标题 3"/>
          <p:cNvSpPr>
            <a:spLocks noGrp="1"/>
          </p:cNvSpPr>
          <p:nvPr/>
        </p:nvSpPr>
        <p:spPr>
          <a:xfrm>
            <a:off x="7000878" y="2634935"/>
            <a:ext cx="396875" cy="395287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ea typeface="楷体_GB2312" pitchFamily="49" charset="-122"/>
                <a:sym typeface="宋体" panose="02010600030101010101" pitchFamily="2" charset="-122"/>
              </a:rPr>
              <a:t>4</a:t>
            </a:r>
            <a:endParaRPr lang="zh-CN" altLang="en-US" sz="2400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ldLvl="0" animBg="1"/>
      <p:bldP spid="2" grpId="0"/>
      <p:bldP spid="24" grpId="0" bldLvl="0" animBg="1"/>
      <p:bldP spid="5" grpId="0" bldLvl="0" animBg="1"/>
      <p:bldP spid="7" grpId="0"/>
      <p:bldP spid="8" grpId="0"/>
      <p:bldP spid="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" descr="C:\Users\cehuashuxue\Desktop\搜狗截图20181013131657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1317" y="4490613"/>
            <a:ext cx="323061" cy="316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12"/>
          <p:cNvSpPr/>
          <p:nvPr/>
        </p:nvSpPr>
        <p:spPr>
          <a:xfrm>
            <a:off x="4384675" y="1965962"/>
            <a:ext cx="3175000" cy="1102995"/>
          </a:xfrm>
          <a:prstGeom prst="wedgeRoundRectCallout">
            <a:avLst>
              <a:gd name="adj1" fmla="val 56273"/>
              <a:gd name="adj2" fmla="val 29657"/>
              <a:gd name="adj3" fmla="val 16667"/>
            </a:avLst>
          </a:prstGeom>
          <a:solidFill>
            <a:srgbClr val="EBCDFB"/>
          </a:solidFill>
          <a:ln w="9525" cap="flat" cmpd="sng">
            <a:solidFill>
              <a:srgbClr val="7030A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1" name="文本框 10245"/>
          <p:cNvSpPr txBox="1"/>
          <p:nvPr/>
        </p:nvSpPr>
        <p:spPr>
          <a:xfrm>
            <a:off x="4384679" y="1918336"/>
            <a:ext cx="3301365" cy="120032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求红花的朵数是蓝花的几倍，就是求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8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里面有几个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2 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，用除法计算。</a:t>
            </a:r>
          </a:p>
        </p:txBody>
      </p:sp>
      <p:sp>
        <p:nvSpPr>
          <p:cNvPr id="34" name="文本框 10245"/>
          <p:cNvSpPr txBox="1"/>
          <p:nvPr/>
        </p:nvSpPr>
        <p:spPr>
          <a:xfrm>
            <a:off x="918528" y="987574"/>
            <a:ext cx="7245350" cy="9130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ts val="3200"/>
              </a:lnSpc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蓝花有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（  ）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朵，红花有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（  ）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个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2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朵，红花的朵数是蓝花的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（  ）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倍。</a:t>
            </a:r>
          </a:p>
        </p:txBody>
      </p:sp>
      <p:sp>
        <p:nvSpPr>
          <p:cNvPr id="35" name="文本框 10245"/>
          <p:cNvSpPr txBox="1"/>
          <p:nvPr/>
        </p:nvSpPr>
        <p:spPr>
          <a:xfrm>
            <a:off x="2169478" y="1016151"/>
            <a:ext cx="493712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sym typeface="宋体" panose="02010600030101010101" pitchFamily="2" charset="-122"/>
              </a:rPr>
              <a:t> </a:t>
            </a:r>
            <a:endParaRPr lang="zh-CN" altLang="en-US" sz="2400" dirty="0">
              <a:solidFill>
                <a:srgbClr val="0000FF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6" name="文本框 10245"/>
          <p:cNvSpPr txBox="1"/>
          <p:nvPr/>
        </p:nvSpPr>
        <p:spPr>
          <a:xfrm>
            <a:off x="4626928" y="1016151"/>
            <a:ext cx="49530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4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sym typeface="宋体" panose="02010600030101010101" pitchFamily="2" charset="-122"/>
              </a:rPr>
              <a:t> </a:t>
            </a:r>
            <a:endParaRPr lang="zh-CN" altLang="en-US" sz="2400" dirty="0">
              <a:solidFill>
                <a:srgbClr val="0000FF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7" name="文本框 10245"/>
          <p:cNvSpPr txBox="1"/>
          <p:nvPr/>
        </p:nvSpPr>
        <p:spPr>
          <a:xfrm>
            <a:off x="2450465" y="1435251"/>
            <a:ext cx="49530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4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sym typeface="宋体" panose="02010600030101010101" pitchFamily="2" charset="-122"/>
              </a:rPr>
              <a:t> </a:t>
            </a:r>
            <a:endParaRPr lang="zh-CN" altLang="en-US" sz="2400" dirty="0">
              <a:solidFill>
                <a:srgbClr val="0000FF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2154877" y="2646047"/>
            <a:ext cx="396875" cy="39687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915816" y="2646047"/>
            <a:ext cx="395288" cy="39687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标题 3"/>
          <p:cNvSpPr>
            <a:spLocks noGrp="1"/>
          </p:cNvSpPr>
          <p:nvPr/>
        </p:nvSpPr>
        <p:spPr>
          <a:xfrm>
            <a:off x="2150111" y="2634935"/>
            <a:ext cx="396875" cy="395287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ea typeface="楷体_GB2312" pitchFamily="49" charset="-122"/>
                <a:sym typeface="宋体" panose="02010600030101010101" pitchFamily="2" charset="-122"/>
              </a:rPr>
              <a:t>2</a:t>
            </a:r>
            <a:endParaRPr lang="zh-CN" altLang="en-US" sz="2400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8" name="标题 3"/>
          <p:cNvSpPr>
            <a:spLocks noGrp="1"/>
          </p:cNvSpPr>
          <p:nvPr/>
        </p:nvSpPr>
        <p:spPr>
          <a:xfrm>
            <a:off x="1581785" y="2547620"/>
            <a:ext cx="1485900" cy="5429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r>
              <a:rPr lang="en-US" altLang="zh-CN" sz="2400" dirty="0">
                <a:latin typeface="Arial" panose="020B0604020202020204" pitchFamily="34" charset="0"/>
                <a:ea typeface="楷体_GB2312" pitchFamily="49" charset="-122"/>
                <a:sym typeface="宋体" panose="02010600030101010101" pitchFamily="2" charset="-122"/>
              </a:rPr>
              <a:t>8</a:t>
            </a:r>
            <a:r>
              <a:rPr lang="en-US" altLang="zh-CN" sz="2400" dirty="0"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÷　  = 　</a:t>
            </a:r>
            <a:endParaRPr lang="zh-CN" altLang="en-US" sz="2400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1" name="标题 3"/>
          <p:cNvSpPr>
            <a:spLocks noGrp="1"/>
          </p:cNvSpPr>
          <p:nvPr/>
        </p:nvSpPr>
        <p:spPr>
          <a:xfrm>
            <a:off x="2911097" y="2634935"/>
            <a:ext cx="396875" cy="395287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ea typeface="楷体_GB2312" pitchFamily="49" charset="-122"/>
                <a:sym typeface="宋体" panose="02010600030101010101" pitchFamily="2" charset="-122"/>
              </a:rPr>
              <a:t>4</a:t>
            </a:r>
            <a:endParaRPr lang="zh-CN" altLang="en-US" sz="2400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21" grpId="0"/>
      <p:bldP spid="24" grpId="0" bldLvl="0" animBg="1"/>
      <p:bldP spid="5" grpId="0" bldLvl="0" animBg="1"/>
      <p:bldP spid="7" grpId="0"/>
      <p:bldP spid="8" grpId="0"/>
      <p:bldP spid="3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6" name="圆角矩形标注 41995"/>
          <p:cNvSpPr/>
          <p:nvPr/>
        </p:nvSpPr>
        <p:spPr>
          <a:xfrm>
            <a:off x="3345184" y="2118995"/>
            <a:ext cx="4321175" cy="807720"/>
          </a:xfrm>
          <a:prstGeom prst="wedgeRoundRectCallout">
            <a:avLst>
              <a:gd name="adj1" fmla="val 54628"/>
              <a:gd name="adj2" fmla="val -28066"/>
              <a:gd name="adj3" fmla="val 16667"/>
            </a:avLst>
          </a:prstGeom>
          <a:gradFill rotWithShape="1">
            <a:gsLst>
              <a:gs pos="0">
                <a:srgbClr val="CC99FF">
                  <a:alpha val="92000"/>
                </a:srgbClr>
              </a:gs>
              <a:gs pos="100000">
                <a:srgbClr val="CC99FF">
                  <a:gamma/>
                  <a:shade val="46275"/>
                  <a:invGamma/>
                  <a:alpha val="25000"/>
                </a:srgbClr>
              </a:gs>
            </a:gsLst>
            <a:lin ang="5400000" scaled="1"/>
            <a:tileRect/>
          </a:gradFill>
          <a:ln w="9525" cap="flat" cmpd="sng">
            <a:solidFill>
              <a:srgbClr val="993366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1997" name="文本框 41996"/>
          <p:cNvSpPr txBox="1"/>
          <p:nvPr/>
        </p:nvSpPr>
        <p:spPr>
          <a:xfrm>
            <a:off x="3344863" y="2141540"/>
            <a:ext cx="4032250" cy="83099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latin typeface="楷体_GB2312" pitchFamily="49" charset="-122"/>
                <a:ea typeface="楷体_GB2312" pitchFamily="49" charset="-122"/>
                <a:sym typeface="+mn-ea"/>
              </a:rPr>
              <a:t>要求红花的朵数是蓝花的几倍，可以怎样计算？</a:t>
            </a:r>
            <a:endParaRPr lang="zh-CN" altLang="en-US" sz="2400" b="1" dirty="0"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flipH="1">
            <a:off x="7810504" y="2070102"/>
            <a:ext cx="837565" cy="1265555"/>
          </a:xfrm>
          <a:prstGeom prst="rect">
            <a:avLst/>
          </a:prstGeom>
        </p:spPr>
      </p:pic>
      <p:sp>
        <p:nvSpPr>
          <p:cNvPr id="34" name="文本框 10245"/>
          <p:cNvSpPr txBox="1"/>
          <p:nvPr/>
        </p:nvSpPr>
        <p:spPr>
          <a:xfrm>
            <a:off x="918528" y="939810"/>
            <a:ext cx="7245350" cy="9130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ts val="3200"/>
              </a:lnSpc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蓝花有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（  ）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朵，红花有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（  ）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个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2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朵，红花的朵数是蓝花的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（  ）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倍。</a:t>
            </a:r>
          </a:p>
        </p:txBody>
      </p:sp>
      <p:sp>
        <p:nvSpPr>
          <p:cNvPr id="35" name="文本框 10245"/>
          <p:cNvSpPr txBox="1"/>
          <p:nvPr/>
        </p:nvSpPr>
        <p:spPr>
          <a:xfrm>
            <a:off x="2169478" y="968387"/>
            <a:ext cx="493712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sym typeface="宋体" panose="02010600030101010101" pitchFamily="2" charset="-122"/>
              </a:rPr>
              <a:t> </a:t>
            </a:r>
            <a:endParaRPr lang="zh-CN" altLang="en-US" sz="2400" dirty="0">
              <a:solidFill>
                <a:srgbClr val="0000FF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6" name="文本框 10245"/>
          <p:cNvSpPr txBox="1"/>
          <p:nvPr/>
        </p:nvSpPr>
        <p:spPr>
          <a:xfrm>
            <a:off x="4626928" y="968387"/>
            <a:ext cx="49530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4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sym typeface="宋体" panose="02010600030101010101" pitchFamily="2" charset="-122"/>
              </a:rPr>
              <a:t> </a:t>
            </a:r>
            <a:endParaRPr lang="zh-CN" altLang="en-US" sz="2400" dirty="0">
              <a:solidFill>
                <a:srgbClr val="0000FF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7" name="文本框 10245"/>
          <p:cNvSpPr txBox="1"/>
          <p:nvPr/>
        </p:nvSpPr>
        <p:spPr>
          <a:xfrm>
            <a:off x="2450465" y="1387487"/>
            <a:ext cx="49530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4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sym typeface="宋体" panose="02010600030101010101" pitchFamily="2" charset="-122"/>
              </a:rPr>
              <a:t> </a:t>
            </a:r>
            <a:endParaRPr lang="zh-CN" altLang="en-US" sz="2400" dirty="0">
              <a:solidFill>
                <a:srgbClr val="0000FF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092262" y="3148332"/>
            <a:ext cx="396875" cy="39687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779645" y="3148332"/>
            <a:ext cx="395288" cy="39687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标题 3"/>
          <p:cNvSpPr>
            <a:spLocks noGrp="1"/>
          </p:cNvSpPr>
          <p:nvPr/>
        </p:nvSpPr>
        <p:spPr>
          <a:xfrm>
            <a:off x="4087499" y="3137220"/>
            <a:ext cx="396875" cy="395287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ea typeface="楷体_GB2312" pitchFamily="49" charset="-122"/>
                <a:sym typeface="宋体" panose="02010600030101010101" pitchFamily="2" charset="-122"/>
              </a:rPr>
              <a:t>2</a:t>
            </a:r>
            <a:endParaRPr lang="zh-CN" altLang="en-US" sz="2400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8" name="标题 3"/>
          <p:cNvSpPr>
            <a:spLocks noGrp="1"/>
          </p:cNvSpPr>
          <p:nvPr/>
        </p:nvSpPr>
        <p:spPr>
          <a:xfrm>
            <a:off x="3519170" y="3049907"/>
            <a:ext cx="1485900" cy="5429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r>
              <a:rPr lang="en-US" altLang="zh-CN" sz="2400" dirty="0">
                <a:latin typeface="Arial" panose="020B0604020202020204" pitchFamily="34" charset="0"/>
                <a:ea typeface="楷体_GB2312" pitchFamily="49" charset="-122"/>
                <a:sym typeface="宋体" panose="02010600030101010101" pitchFamily="2" charset="-122"/>
              </a:rPr>
              <a:t>8</a:t>
            </a:r>
            <a:r>
              <a:rPr lang="en-US" altLang="zh-CN" sz="2400" dirty="0"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÷　  =　</a:t>
            </a:r>
            <a:endParaRPr lang="zh-CN" altLang="en-US" sz="2400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1" name="标题 3"/>
          <p:cNvSpPr>
            <a:spLocks noGrp="1"/>
          </p:cNvSpPr>
          <p:nvPr/>
        </p:nvSpPr>
        <p:spPr>
          <a:xfrm>
            <a:off x="4776474" y="3137220"/>
            <a:ext cx="396875" cy="395287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ea typeface="楷体_GB2312" pitchFamily="49" charset="-122"/>
                <a:sym typeface="宋体" panose="02010600030101010101" pitchFamily="2" charset="-122"/>
              </a:rPr>
              <a:t>4</a:t>
            </a:r>
            <a:endParaRPr lang="zh-CN" altLang="en-US" sz="2400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3" name="文本框 10245"/>
          <p:cNvSpPr txBox="1"/>
          <p:nvPr/>
        </p:nvSpPr>
        <p:spPr>
          <a:xfrm>
            <a:off x="2251710" y="3733167"/>
            <a:ext cx="454660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  <a:sym typeface="宋体" panose="02010600030101010101" pitchFamily="2" charset="-122"/>
              </a:rPr>
              <a:t>答：红花的朵数是蓝花的</a:t>
            </a:r>
            <a:r>
              <a:rPr lang="zh-CN" altLang="en-US" sz="2400" b="1" u="sng" dirty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  <a:sym typeface="宋体" panose="02010600030101010101" pitchFamily="2" charset="-122"/>
              </a:rPr>
              <a:t>       </a:t>
            </a: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  <a:sym typeface="宋体" panose="02010600030101010101" pitchFamily="2" charset="-122"/>
              </a:rPr>
              <a:t>倍。</a:t>
            </a:r>
            <a:r>
              <a:rPr lang="en-US" altLang="zh-CN" sz="2400" b="1" dirty="0">
                <a:latin typeface="Times New Roman" panose="02020603050405020304" pitchFamily="18" charset="0"/>
                <a:ea typeface="楷体" panose="02010609060101010101" pitchFamily="49" charset="-122"/>
                <a:sym typeface="宋体" panose="02010600030101010101" pitchFamily="2" charset="-122"/>
              </a:rPr>
              <a:t> </a:t>
            </a:r>
            <a:endParaRPr lang="zh-CN" altLang="en-US" sz="24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" name="标题 3"/>
          <p:cNvSpPr>
            <a:spLocks noGrp="1"/>
          </p:cNvSpPr>
          <p:nvPr/>
        </p:nvSpPr>
        <p:spPr>
          <a:xfrm>
            <a:off x="5763260" y="3733167"/>
            <a:ext cx="395288" cy="39687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ea typeface="楷体_GB2312" pitchFamily="49" charset="-122"/>
                <a:sym typeface="宋体" panose="02010600030101010101" pitchFamily="2" charset="-122"/>
              </a:rPr>
              <a:t>4</a:t>
            </a:r>
            <a:endParaRPr lang="zh-CN" altLang="en-US" sz="2400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ldLvl="0" animBg="1"/>
      <p:bldP spid="5" grpId="0" bldLvl="0" animBg="1"/>
      <p:bldP spid="7" grpId="0"/>
      <p:bldP spid="8" grpId="0"/>
      <p:bldP spid="31" grpId="0"/>
      <p:bldP spid="33" grpId="0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圆角矩形标注 12"/>
          <p:cNvSpPr/>
          <p:nvPr/>
        </p:nvSpPr>
        <p:spPr>
          <a:xfrm>
            <a:off x="5326896" y="1230904"/>
            <a:ext cx="2088024" cy="852398"/>
          </a:xfrm>
          <a:prstGeom prst="wedgeRoundRectCallout">
            <a:avLst>
              <a:gd name="adj1" fmla="val 65384"/>
              <a:gd name="adj2" fmla="val -4991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772832" y="1230902"/>
            <a:ext cx="1778000" cy="523220"/>
            <a:chOff x="867040" y="1283494"/>
            <a:chExt cx="1778000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18260" y="1283494"/>
              <a:ext cx="15131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比一比</a:t>
              </a: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</a:p>
        </p:txBody>
      </p:sp>
      <p:sp>
        <p:nvSpPr>
          <p:cNvPr id="5" name="矩形 4"/>
          <p:cNvSpPr/>
          <p:nvPr/>
        </p:nvSpPr>
        <p:spPr>
          <a:xfrm>
            <a:off x="1809650" y="2139702"/>
            <a:ext cx="1079500" cy="287338"/>
          </a:xfrm>
          <a:prstGeom prst="rect">
            <a:avLst/>
          </a:prstGeom>
          <a:solidFill>
            <a:srgbClr val="69C24A"/>
          </a:solidFill>
          <a:ln w="127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809650" y="2588967"/>
            <a:ext cx="1079500" cy="288925"/>
          </a:xfrm>
          <a:prstGeom prst="rect">
            <a:avLst/>
          </a:prstGeom>
          <a:solidFill>
            <a:srgbClr val="EF9BAD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solidFill>
                  <a:srgbClr val="FF0000"/>
                </a:solidFill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844700" y="2588967"/>
            <a:ext cx="1079500" cy="288925"/>
          </a:xfrm>
          <a:prstGeom prst="rect">
            <a:avLst/>
          </a:prstGeom>
          <a:solidFill>
            <a:srgbClr val="EF9BAD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solidFill>
                  <a:srgbClr val="FF0000"/>
                </a:solidFill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924200" y="2588967"/>
            <a:ext cx="1081088" cy="288925"/>
          </a:xfrm>
          <a:prstGeom prst="rect">
            <a:avLst/>
          </a:prstGeom>
          <a:solidFill>
            <a:srgbClr val="EF9BAD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solidFill>
                  <a:srgbClr val="FF0000"/>
                </a:solidFill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005288" y="2588967"/>
            <a:ext cx="1079500" cy="288925"/>
          </a:xfrm>
          <a:prstGeom prst="rect">
            <a:avLst/>
          </a:prstGeom>
          <a:solidFill>
            <a:srgbClr val="EF9BAD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solidFill>
                  <a:srgbClr val="FF0000"/>
                </a:solidFill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084788" y="2588967"/>
            <a:ext cx="1079500" cy="288925"/>
          </a:xfrm>
          <a:prstGeom prst="rect">
            <a:avLst/>
          </a:prstGeom>
          <a:solidFill>
            <a:srgbClr val="EF9BAD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solidFill>
                  <a:srgbClr val="FF0000"/>
                </a:solidFill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文本框 10245"/>
          <p:cNvSpPr txBox="1"/>
          <p:nvPr/>
        </p:nvSpPr>
        <p:spPr>
          <a:xfrm>
            <a:off x="1765204" y="3128717"/>
            <a:ext cx="4545013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红带子的长是绿带子的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（  ）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倍。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 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12" name="文本框 10245"/>
          <p:cNvSpPr txBox="1"/>
          <p:nvPr/>
        </p:nvSpPr>
        <p:spPr>
          <a:xfrm>
            <a:off x="5159275" y="3127129"/>
            <a:ext cx="49530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5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sym typeface="宋体" panose="02010600030101010101" pitchFamily="2" charset="-122"/>
              </a:rPr>
              <a:t> </a:t>
            </a:r>
            <a:endParaRPr lang="zh-CN" altLang="en-US" sz="2400" dirty="0">
              <a:solidFill>
                <a:srgbClr val="0000FF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0" name="文本框 10245"/>
          <p:cNvSpPr txBox="1"/>
          <p:nvPr/>
        </p:nvSpPr>
        <p:spPr>
          <a:xfrm>
            <a:off x="5326896" y="1230905"/>
            <a:ext cx="2160032" cy="83099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红带子有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5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段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蓝带子这么多。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5" grpId="0" bldLvl="0" animBg="1"/>
      <p:bldP spid="6" grpId="0" bldLvl="0" animBg="1"/>
      <p:bldP spid="7" grpId="0" bldLvl="0" animBg="1"/>
      <p:bldP spid="8" grpId="0" bldLvl="0" animBg="1"/>
      <p:bldP spid="9" grpId="0" bldLvl="0" animBg="1"/>
      <p:bldP spid="10" grpId="0" bldLvl="0" animBg="1"/>
      <p:bldP spid="11" grpId="0"/>
      <p:bldP spid="12" grpId="0"/>
      <p:bldP spid="3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655159" y="771549"/>
            <a:ext cx="1778000" cy="523220"/>
            <a:chOff x="867040" y="1283494"/>
            <a:chExt cx="1778000" cy="523220"/>
          </a:xfrm>
        </p:grpSpPr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16" name="矩形 4"/>
            <p:cNvSpPr>
              <a:spLocks noChangeArrowheads="1"/>
            </p:cNvSpPr>
            <p:nvPr/>
          </p:nvSpPr>
          <p:spPr bwMode="auto">
            <a:xfrm>
              <a:off x="918260" y="1283494"/>
              <a:ext cx="15131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我会填</a:t>
              </a:r>
            </a:p>
          </p:txBody>
        </p:sp>
      </p:grpSp>
      <p:sp>
        <p:nvSpPr>
          <p:cNvPr id="4" name="文本框 10245"/>
          <p:cNvSpPr txBox="1">
            <a:spLocks noChangeArrowheads="1"/>
          </p:cNvSpPr>
          <p:nvPr/>
        </p:nvSpPr>
        <p:spPr bwMode="auto">
          <a:xfrm>
            <a:off x="539552" y="1510419"/>
            <a:ext cx="67945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en-US" altLang="zh-CN" sz="2400" b="1" kern="1200" cap="none" spc="0" normalizeH="0" baseline="0" noProof="0" dirty="0">
                <a:latin typeface="楷体_GB2312" pitchFamily="49" charset="-122"/>
                <a:ea typeface="楷体_GB2312" pitchFamily="49" charset="-122"/>
                <a:cs typeface="+mn-cs"/>
                <a:sym typeface="宋体" panose="02010600030101010101" pitchFamily="2" charset="-122"/>
              </a:rPr>
              <a:t>（</a:t>
            </a:r>
            <a:r>
              <a:rPr kumimoji="0" lang="en-US" altLang="zh-CN" sz="2400" kern="1200" cap="none" spc="0" normalizeH="0" baseline="0" noProof="0" dirty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</a:t>
            </a:r>
            <a:r>
              <a:rPr kumimoji="0" lang="en-US" altLang="zh-CN" sz="2400" b="1" kern="1200" cap="none" spc="0" normalizeH="0" baseline="0" noProof="0" dirty="0">
                <a:latin typeface="楷体_GB2312" pitchFamily="49" charset="-122"/>
                <a:ea typeface="楷体_GB2312" pitchFamily="49" charset="-122"/>
                <a:cs typeface="+mn-cs"/>
                <a:sym typeface="宋体" panose="02010600030101010101" pitchFamily="2" charset="-122"/>
              </a:rPr>
              <a:t>）</a:t>
            </a:r>
            <a:r>
              <a:rPr kumimoji="0" lang="zh-CN" altLang="en-US" sz="2400" b="1" kern="1200" cap="none" spc="0" normalizeH="0" baseline="0" noProof="0" dirty="0">
                <a:latin typeface="楷体_GB2312" pitchFamily="49" charset="-122"/>
                <a:ea typeface="楷体_GB2312" pitchFamily="49" charset="-122"/>
                <a:cs typeface="+mn-cs"/>
                <a:sym typeface="宋体" panose="02010600030101010101" pitchFamily="2" charset="-122"/>
              </a:rPr>
              <a:t>第一行摆</a:t>
            </a:r>
            <a:r>
              <a:rPr kumimoji="0" lang="en-US" altLang="zh-CN" sz="2400" kern="1200" cap="none" spc="0" normalizeH="0" baseline="0" noProof="0" dirty="0">
                <a:latin typeface="Arial" panose="020B0604020202020204" pitchFamily="34" charset="0"/>
                <a:ea typeface="楷体_GB2312" pitchFamily="49" charset="-122"/>
                <a:cs typeface="+mn-cs"/>
                <a:sym typeface="宋体" panose="02010600030101010101" pitchFamily="2" charset="-122"/>
              </a:rPr>
              <a:t>3</a:t>
            </a:r>
            <a:r>
              <a:rPr kumimoji="0" lang="zh-CN" altLang="en-US" sz="2400" b="1" kern="1200" cap="none" spc="0" normalizeH="0" baseline="0" noProof="0" dirty="0">
                <a:latin typeface="楷体_GB2312" pitchFamily="49" charset="-122"/>
                <a:ea typeface="楷体_GB2312" pitchFamily="49" charset="-122"/>
                <a:cs typeface="+mn-cs"/>
                <a:sym typeface="宋体" panose="02010600030101010101" pitchFamily="2" charset="-122"/>
              </a:rPr>
              <a:t>个    ，第二行摆</a:t>
            </a:r>
            <a:r>
              <a:rPr kumimoji="0" lang="en-US" altLang="zh-CN" sz="2400" kern="1200" cap="none" spc="0" normalizeH="0" baseline="0" noProof="0" dirty="0">
                <a:latin typeface="+mn-lt"/>
                <a:ea typeface="楷体_GB2312" pitchFamily="49" charset="-122"/>
                <a:cs typeface="+mn-cs"/>
                <a:sym typeface="宋体" panose="02010600030101010101" pitchFamily="2" charset="-122"/>
              </a:rPr>
              <a:t>12</a:t>
            </a:r>
            <a:r>
              <a:rPr kumimoji="0" lang="zh-CN" altLang="en-US" sz="2400" b="1" kern="1200" cap="none" spc="0" normalizeH="0" baseline="0" noProof="0" dirty="0">
                <a:latin typeface="楷体_GB2312" pitchFamily="49" charset="-122"/>
                <a:ea typeface="楷体_GB2312" pitchFamily="49" charset="-122"/>
                <a:cs typeface="+mn-cs"/>
                <a:sym typeface="宋体" panose="02010600030101010101" pitchFamily="2" charset="-122"/>
              </a:rPr>
              <a:t>个    。</a:t>
            </a:r>
            <a:endParaRPr kumimoji="0" lang="zh-CN" altLang="en-US" sz="2400" kern="1200" cap="none" spc="0" normalizeH="0" baseline="0" noProof="0" dirty="0">
              <a:solidFill>
                <a:srgbClr val="0000FF"/>
              </a:solidFill>
              <a:latin typeface="楷体_GB2312" pitchFamily="49" charset="-122"/>
              <a:ea typeface="楷体_GB2312" pitchFamily="49" charset="-122"/>
              <a:cs typeface="+mn-cs"/>
            </a:endParaRPr>
          </a:p>
        </p:txBody>
      </p:sp>
      <p:sp>
        <p:nvSpPr>
          <p:cNvPr id="5" name="等腰三角形 4"/>
          <p:cNvSpPr/>
          <p:nvPr/>
        </p:nvSpPr>
        <p:spPr>
          <a:xfrm>
            <a:off x="6033692" y="1582560"/>
            <a:ext cx="323850" cy="279400"/>
          </a:xfrm>
          <a:prstGeom prst="triangle">
            <a:avLst/>
          </a:prstGeom>
          <a:solidFill>
            <a:srgbClr val="FBCF53"/>
          </a:solidFill>
          <a:ln w="1270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3259088" y="1583442"/>
            <a:ext cx="304800" cy="304800"/>
          </a:xfrm>
          <a:prstGeom prst="ellipse">
            <a:avLst/>
          </a:prstGeom>
          <a:solidFill>
            <a:srgbClr val="AFFFFF"/>
          </a:solidFill>
          <a:ln w="95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1484115" y="2713743"/>
            <a:ext cx="306388" cy="306388"/>
          </a:xfrm>
          <a:prstGeom prst="ellipse">
            <a:avLst/>
          </a:prstGeom>
          <a:solidFill>
            <a:srgbClr val="AFFFFF"/>
          </a:solidFill>
          <a:ln w="95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1898452" y="2713743"/>
            <a:ext cx="306388" cy="306388"/>
          </a:xfrm>
          <a:prstGeom prst="ellipse">
            <a:avLst/>
          </a:prstGeom>
          <a:solidFill>
            <a:srgbClr val="AFFFFF"/>
          </a:solidFill>
          <a:ln w="95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2339777" y="2713743"/>
            <a:ext cx="304800" cy="306388"/>
          </a:xfrm>
          <a:prstGeom prst="ellipse">
            <a:avLst/>
          </a:prstGeom>
          <a:solidFill>
            <a:srgbClr val="AFFFFF"/>
          </a:solidFill>
          <a:ln w="95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等腰三角形 9"/>
          <p:cNvSpPr/>
          <p:nvPr/>
        </p:nvSpPr>
        <p:spPr>
          <a:xfrm>
            <a:off x="1439665" y="3255081"/>
            <a:ext cx="323850" cy="279400"/>
          </a:xfrm>
          <a:prstGeom prst="triangle">
            <a:avLst/>
          </a:prstGeom>
          <a:solidFill>
            <a:srgbClr val="FBCF53"/>
          </a:solidFill>
          <a:ln w="1270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等腰三角形 10"/>
          <p:cNvSpPr/>
          <p:nvPr/>
        </p:nvSpPr>
        <p:spPr>
          <a:xfrm>
            <a:off x="1888927" y="3255081"/>
            <a:ext cx="323850" cy="279400"/>
          </a:xfrm>
          <a:prstGeom prst="triangle">
            <a:avLst/>
          </a:prstGeom>
          <a:solidFill>
            <a:srgbClr val="FBCF53"/>
          </a:solidFill>
          <a:ln w="1270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等腰三角形 11"/>
          <p:cNvSpPr/>
          <p:nvPr/>
        </p:nvSpPr>
        <p:spPr>
          <a:xfrm>
            <a:off x="2339777" y="3255081"/>
            <a:ext cx="323850" cy="279400"/>
          </a:xfrm>
          <a:prstGeom prst="triangle">
            <a:avLst/>
          </a:prstGeom>
          <a:solidFill>
            <a:srgbClr val="FBCF53"/>
          </a:solidFill>
          <a:ln w="1270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等腰三角形 1"/>
          <p:cNvSpPr/>
          <p:nvPr/>
        </p:nvSpPr>
        <p:spPr>
          <a:xfrm>
            <a:off x="2789040" y="3255081"/>
            <a:ext cx="323850" cy="279400"/>
          </a:xfrm>
          <a:prstGeom prst="triangle">
            <a:avLst/>
          </a:prstGeom>
          <a:solidFill>
            <a:srgbClr val="FBCF53"/>
          </a:solidFill>
          <a:ln w="1270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等腰三角形 13"/>
          <p:cNvSpPr/>
          <p:nvPr/>
        </p:nvSpPr>
        <p:spPr>
          <a:xfrm>
            <a:off x="3239890" y="3255081"/>
            <a:ext cx="323850" cy="279400"/>
          </a:xfrm>
          <a:prstGeom prst="triangle">
            <a:avLst/>
          </a:prstGeom>
          <a:solidFill>
            <a:srgbClr val="FBCF53"/>
          </a:solidFill>
          <a:ln w="1270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等腰三角形 16"/>
          <p:cNvSpPr/>
          <p:nvPr/>
        </p:nvSpPr>
        <p:spPr>
          <a:xfrm>
            <a:off x="3689152" y="3255081"/>
            <a:ext cx="323850" cy="279400"/>
          </a:xfrm>
          <a:prstGeom prst="triangle">
            <a:avLst/>
          </a:prstGeom>
          <a:solidFill>
            <a:srgbClr val="FBCF53"/>
          </a:solidFill>
          <a:ln w="1270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等腰三角形 17"/>
          <p:cNvSpPr/>
          <p:nvPr/>
        </p:nvSpPr>
        <p:spPr>
          <a:xfrm>
            <a:off x="4140002" y="3255081"/>
            <a:ext cx="323850" cy="279400"/>
          </a:xfrm>
          <a:prstGeom prst="triangle">
            <a:avLst/>
          </a:prstGeom>
          <a:solidFill>
            <a:srgbClr val="FBCF53"/>
          </a:solidFill>
          <a:ln w="1270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等腰三角形 18"/>
          <p:cNvSpPr/>
          <p:nvPr/>
        </p:nvSpPr>
        <p:spPr>
          <a:xfrm>
            <a:off x="4589265" y="3255081"/>
            <a:ext cx="323850" cy="279400"/>
          </a:xfrm>
          <a:prstGeom prst="triangle">
            <a:avLst/>
          </a:prstGeom>
          <a:solidFill>
            <a:srgbClr val="FBCF53"/>
          </a:solidFill>
          <a:ln w="1270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等腰三角形 19"/>
          <p:cNvSpPr/>
          <p:nvPr/>
        </p:nvSpPr>
        <p:spPr>
          <a:xfrm>
            <a:off x="5040115" y="3255081"/>
            <a:ext cx="323850" cy="279400"/>
          </a:xfrm>
          <a:prstGeom prst="triangle">
            <a:avLst/>
          </a:prstGeom>
          <a:solidFill>
            <a:srgbClr val="FBCF53"/>
          </a:solidFill>
          <a:ln w="1270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等腰三角形 20"/>
          <p:cNvSpPr/>
          <p:nvPr/>
        </p:nvSpPr>
        <p:spPr>
          <a:xfrm>
            <a:off x="5489377" y="3255081"/>
            <a:ext cx="323850" cy="279400"/>
          </a:xfrm>
          <a:prstGeom prst="triangle">
            <a:avLst/>
          </a:prstGeom>
          <a:solidFill>
            <a:srgbClr val="FBCF53"/>
          </a:solidFill>
          <a:ln w="1270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等腰三角形 21"/>
          <p:cNvSpPr/>
          <p:nvPr/>
        </p:nvSpPr>
        <p:spPr>
          <a:xfrm>
            <a:off x="5940227" y="3255081"/>
            <a:ext cx="323850" cy="279400"/>
          </a:xfrm>
          <a:prstGeom prst="triangle">
            <a:avLst/>
          </a:prstGeom>
          <a:solidFill>
            <a:srgbClr val="FBCF53"/>
          </a:solidFill>
          <a:ln w="1270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等腰三角形 22"/>
          <p:cNvSpPr/>
          <p:nvPr/>
        </p:nvSpPr>
        <p:spPr>
          <a:xfrm>
            <a:off x="6389490" y="3255081"/>
            <a:ext cx="323850" cy="279400"/>
          </a:xfrm>
          <a:prstGeom prst="triangle">
            <a:avLst/>
          </a:prstGeom>
          <a:solidFill>
            <a:srgbClr val="FBCF53"/>
          </a:solidFill>
          <a:ln w="1270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文本框 10245"/>
          <p:cNvSpPr txBox="1">
            <a:spLocks noChangeArrowheads="1"/>
          </p:cNvSpPr>
          <p:nvPr/>
        </p:nvSpPr>
        <p:spPr bwMode="auto">
          <a:xfrm>
            <a:off x="1333302" y="2072394"/>
            <a:ext cx="67945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en-US" altLang="zh-CN" sz="2400" kern="1200" cap="none" spc="0" normalizeH="0" baseline="0" noProof="0" dirty="0">
                <a:latin typeface="Arial" panose="020B0604020202020204" pitchFamily="34" charset="0"/>
                <a:ea typeface="楷体_GB2312" pitchFamily="49" charset="-122"/>
                <a:cs typeface="+mn-cs"/>
                <a:sym typeface="宋体" panose="02010600030101010101" pitchFamily="2" charset="-122"/>
              </a:rPr>
              <a:t>12</a:t>
            </a:r>
            <a:r>
              <a:rPr kumimoji="0" lang="zh-CN" altLang="en-US" sz="2400" b="1" kern="1200" cap="none" spc="0" normalizeH="0" baseline="0" noProof="0" dirty="0">
                <a:latin typeface="Arial" panose="020B0604020202020204" pitchFamily="34" charset="0"/>
                <a:ea typeface="楷体_GB2312" pitchFamily="49" charset="-122"/>
                <a:cs typeface="+mn-cs"/>
                <a:sym typeface="宋体" panose="02010600030101010101" pitchFamily="2" charset="-122"/>
              </a:rPr>
              <a:t>里面有</a:t>
            </a:r>
            <a:r>
              <a:rPr kumimoji="0" lang="zh-CN" altLang="en-US" sz="2400" b="1" kern="1200" cap="none" spc="0" normalizeH="0" baseline="0" noProof="0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  <a:cs typeface="+mn-cs"/>
                <a:sym typeface="宋体" panose="02010600030101010101" pitchFamily="2" charset="-122"/>
              </a:rPr>
              <a:t>（   ）</a:t>
            </a:r>
            <a:r>
              <a:rPr kumimoji="0" lang="zh-CN" altLang="en-US" sz="2400" b="1" kern="1200" cap="none" spc="0" normalizeH="0" baseline="0" noProof="0" dirty="0">
                <a:latin typeface="Arial" panose="020B0604020202020204" pitchFamily="34" charset="0"/>
                <a:ea typeface="楷体_GB2312" pitchFamily="49" charset="-122"/>
                <a:cs typeface="+mn-cs"/>
                <a:sym typeface="宋体" panose="02010600030101010101" pitchFamily="2" charset="-122"/>
              </a:rPr>
              <a:t>个</a:t>
            </a:r>
            <a:r>
              <a:rPr kumimoji="0" lang="en-US" altLang="zh-CN" sz="2400" kern="1200" cap="none" spc="0" normalizeH="0" baseline="0" noProof="0" dirty="0">
                <a:latin typeface="+mn-lt"/>
                <a:ea typeface="楷体_GB2312" pitchFamily="49" charset="-122"/>
                <a:cs typeface="+mn-cs"/>
                <a:sym typeface="宋体" panose="02010600030101010101" pitchFamily="2" charset="-122"/>
              </a:rPr>
              <a:t>3</a:t>
            </a:r>
            <a:r>
              <a:rPr kumimoji="0" lang="zh-CN" altLang="en-US" sz="2400" b="1" kern="1200" cap="none" spc="0" normalizeH="0" baseline="0" noProof="0" dirty="0">
                <a:latin typeface="楷体_GB2312" pitchFamily="49" charset="-122"/>
                <a:ea typeface="楷体_GB2312" pitchFamily="49" charset="-122"/>
                <a:cs typeface="+mn-cs"/>
                <a:sym typeface="宋体" panose="02010600030101010101" pitchFamily="2" charset="-122"/>
              </a:rPr>
              <a:t>，  的个数是    的</a:t>
            </a:r>
            <a:r>
              <a:rPr kumimoji="0" lang="zh-CN" altLang="en-US" sz="2400" b="1" kern="1200" cap="none" spc="0" normalizeH="0" baseline="0" noProof="0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  <a:cs typeface="+mn-cs"/>
                <a:sym typeface="宋体" panose="02010600030101010101" pitchFamily="2" charset="-122"/>
              </a:rPr>
              <a:t>（   ）</a:t>
            </a:r>
            <a:r>
              <a:rPr kumimoji="0" lang="zh-CN" altLang="en-US" sz="2400" b="1" kern="1200" cap="none" spc="0" normalizeH="0" baseline="0" noProof="0" dirty="0">
                <a:latin typeface="Arial" panose="020B0604020202020204" pitchFamily="34" charset="0"/>
                <a:ea typeface="楷体_GB2312" pitchFamily="49" charset="-122"/>
                <a:cs typeface="+mn-cs"/>
                <a:sym typeface="宋体" panose="02010600030101010101" pitchFamily="2" charset="-122"/>
              </a:rPr>
              <a:t>倍</a:t>
            </a:r>
            <a:r>
              <a:rPr kumimoji="0" lang="zh-CN" altLang="en-US" sz="2400" b="1" kern="1200" cap="none" spc="0" normalizeH="0" baseline="0" noProof="0" dirty="0">
                <a:latin typeface="楷体_GB2312" pitchFamily="49" charset="-122"/>
                <a:ea typeface="楷体_GB2312" pitchFamily="49" charset="-122"/>
                <a:cs typeface="+mn-cs"/>
                <a:sym typeface="宋体" panose="02010600030101010101" pitchFamily="2" charset="-122"/>
              </a:rPr>
              <a:t>。</a:t>
            </a:r>
            <a:endParaRPr kumimoji="0" lang="zh-CN" altLang="en-US" sz="2400" kern="1200" cap="none" spc="0" normalizeH="0" baseline="0" noProof="0" dirty="0">
              <a:solidFill>
                <a:srgbClr val="0000FF"/>
              </a:solidFill>
              <a:latin typeface="楷体_GB2312" pitchFamily="49" charset="-122"/>
              <a:ea typeface="楷体_GB2312" pitchFamily="49" charset="-122"/>
              <a:cs typeface="+mn-cs"/>
            </a:endParaRPr>
          </a:p>
        </p:txBody>
      </p:sp>
      <p:sp>
        <p:nvSpPr>
          <p:cNvPr id="28" name="等腰三角形 27"/>
          <p:cNvSpPr/>
          <p:nvPr/>
        </p:nvSpPr>
        <p:spPr>
          <a:xfrm>
            <a:off x="4248150" y="2139702"/>
            <a:ext cx="323850" cy="279400"/>
          </a:xfrm>
          <a:prstGeom prst="triangle">
            <a:avLst/>
          </a:prstGeom>
          <a:solidFill>
            <a:srgbClr val="FBCF53"/>
          </a:solidFill>
          <a:ln w="1270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椭圆 28"/>
          <p:cNvSpPr/>
          <p:nvPr/>
        </p:nvSpPr>
        <p:spPr>
          <a:xfrm>
            <a:off x="6033692" y="2144892"/>
            <a:ext cx="306388" cy="306388"/>
          </a:xfrm>
          <a:prstGeom prst="ellipse">
            <a:avLst/>
          </a:prstGeom>
          <a:solidFill>
            <a:srgbClr val="AFFFFF"/>
          </a:solidFill>
          <a:ln w="95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4" name="弧形 33"/>
          <p:cNvSpPr/>
          <p:nvPr/>
        </p:nvSpPr>
        <p:spPr>
          <a:xfrm flipV="1">
            <a:off x="1574602" y="3343980"/>
            <a:ext cx="935038" cy="431800"/>
          </a:xfrm>
          <a:prstGeom prst="arc">
            <a:avLst>
              <a:gd name="adj1" fmla="val 10961500"/>
              <a:gd name="adj2" fmla="val 21416967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solidFill>
                  <a:srgbClr val="008000"/>
                </a:solidFill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5" name="弧形 34"/>
          <p:cNvSpPr/>
          <p:nvPr/>
        </p:nvSpPr>
        <p:spPr>
          <a:xfrm flipV="1">
            <a:off x="2927152" y="3343980"/>
            <a:ext cx="935038" cy="431800"/>
          </a:xfrm>
          <a:prstGeom prst="arc">
            <a:avLst>
              <a:gd name="adj1" fmla="val 10961500"/>
              <a:gd name="adj2" fmla="val 21416967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solidFill>
                  <a:srgbClr val="008000"/>
                </a:solidFill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6" name="弧形 35"/>
          <p:cNvSpPr/>
          <p:nvPr/>
        </p:nvSpPr>
        <p:spPr>
          <a:xfrm flipV="1">
            <a:off x="4279702" y="3343980"/>
            <a:ext cx="935038" cy="431800"/>
          </a:xfrm>
          <a:prstGeom prst="arc">
            <a:avLst>
              <a:gd name="adj1" fmla="val 10961500"/>
              <a:gd name="adj2" fmla="val 21416967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solidFill>
                  <a:srgbClr val="008000"/>
                </a:solidFill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7" name="弧形 36"/>
          <p:cNvSpPr/>
          <p:nvPr/>
        </p:nvSpPr>
        <p:spPr>
          <a:xfrm flipV="1">
            <a:off x="5630667" y="3343980"/>
            <a:ext cx="936625" cy="431800"/>
          </a:xfrm>
          <a:prstGeom prst="arc">
            <a:avLst>
              <a:gd name="adj1" fmla="val 10961500"/>
              <a:gd name="adj2" fmla="val 21416967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solidFill>
                  <a:srgbClr val="008000"/>
                </a:solidFill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文本框 10245"/>
          <p:cNvSpPr txBox="1"/>
          <p:nvPr/>
        </p:nvSpPr>
        <p:spPr>
          <a:xfrm>
            <a:off x="2879527" y="2085094"/>
            <a:ext cx="49530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4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sym typeface="宋体" panose="02010600030101010101" pitchFamily="2" charset="-122"/>
              </a:rPr>
              <a:t> </a:t>
            </a:r>
            <a:endParaRPr lang="zh-CN" altLang="en-US" sz="2400" dirty="0">
              <a:solidFill>
                <a:srgbClr val="0000FF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9" name="文本框 10245"/>
          <p:cNvSpPr txBox="1"/>
          <p:nvPr/>
        </p:nvSpPr>
        <p:spPr>
          <a:xfrm>
            <a:off x="6948264" y="2049216"/>
            <a:ext cx="493712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4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sym typeface="宋体" panose="02010600030101010101" pitchFamily="2" charset="-122"/>
              </a:rPr>
              <a:t> </a:t>
            </a:r>
            <a:endParaRPr lang="zh-CN" altLang="en-US" sz="2400" dirty="0">
              <a:solidFill>
                <a:srgbClr val="0000FF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5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ldLvl="0" animBg="1"/>
      <p:bldP spid="6" grpId="0" bldLvl="0" animBg="1"/>
      <p:bldP spid="7" grpId="0" bldLvl="0" animBg="1"/>
      <p:bldP spid="8" grpId="0" bldLvl="0" animBg="1"/>
      <p:bldP spid="9" grpId="0" bldLvl="0" animBg="1"/>
      <p:bldP spid="10" grpId="0" bldLvl="0" animBg="1"/>
      <p:bldP spid="11" grpId="0" bldLvl="0" animBg="1"/>
      <p:bldP spid="12" grpId="0" bldLvl="0" animBg="1"/>
      <p:bldP spid="2" grpId="0" bldLvl="0" animBg="1"/>
      <p:bldP spid="14" grpId="0" bldLvl="0" animBg="1"/>
      <p:bldP spid="17" grpId="0" bldLvl="0" animBg="1"/>
      <p:bldP spid="18" grpId="0" bldLvl="0" animBg="1"/>
      <p:bldP spid="19" grpId="0" bldLvl="0" animBg="1"/>
      <p:bldP spid="20" grpId="0" bldLvl="0" animBg="1"/>
      <p:bldP spid="21" grpId="0" bldLvl="0" animBg="1"/>
      <p:bldP spid="22" grpId="0" bldLvl="0" animBg="1"/>
      <p:bldP spid="23" grpId="0" bldLvl="0" animBg="1"/>
      <p:bldP spid="24" grpId="0"/>
      <p:bldP spid="28" grpId="0" bldLvl="0" animBg="1"/>
      <p:bldP spid="29" grpId="0" bldLvl="0" animBg="1"/>
      <p:bldP spid="38" grpId="0"/>
      <p:bldP spid="3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638014" y="771549"/>
            <a:ext cx="1778000" cy="523220"/>
            <a:chOff x="867040" y="1283494"/>
            <a:chExt cx="1778000" cy="523220"/>
          </a:xfrm>
        </p:grpSpPr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16" name="矩形 4"/>
            <p:cNvSpPr>
              <a:spLocks noChangeArrowheads="1"/>
            </p:cNvSpPr>
            <p:nvPr/>
          </p:nvSpPr>
          <p:spPr bwMode="auto">
            <a:xfrm>
              <a:off x="918260" y="1283494"/>
              <a:ext cx="15131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我会填</a:t>
              </a:r>
            </a:p>
          </p:txBody>
        </p:sp>
      </p:grpSp>
      <p:sp>
        <p:nvSpPr>
          <p:cNvPr id="3" name="文本框 10245"/>
          <p:cNvSpPr txBox="1">
            <a:spLocks noChangeArrowheads="1"/>
          </p:cNvSpPr>
          <p:nvPr/>
        </p:nvSpPr>
        <p:spPr bwMode="auto">
          <a:xfrm>
            <a:off x="539552" y="1499942"/>
            <a:ext cx="67960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en-US" altLang="zh-CN" sz="2400" b="1" kern="1200" cap="none" spc="0" normalizeH="0" baseline="0" noProof="0" dirty="0">
                <a:latin typeface="楷体_GB2312" pitchFamily="49" charset="-122"/>
                <a:ea typeface="楷体_GB2312" pitchFamily="49" charset="-122"/>
                <a:cs typeface="+mn-cs"/>
                <a:sym typeface="宋体" panose="02010600030101010101" pitchFamily="2" charset="-122"/>
              </a:rPr>
              <a:t>（</a:t>
            </a:r>
            <a:r>
              <a:rPr kumimoji="0" lang="en-US" altLang="zh-CN" sz="2400" kern="1200" cap="none" spc="0" normalizeH="0" baseline="0" noProof="0" dirty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2</a:t>
            </a:r>
            <a:r>
              <a:rPr kumimoji="0" lang="en-US" altLang="zh-CN" sz="2400" b="1" kern="1200" cap="none" spc="0" normalizeH="0" baseline="0" noProof="0" dirty="0">
                <a:latin typeface="楷体_GB2312" pitchFamily="49" charset="-122"/>
                <a:ea typeface="楷体_GB2312" pitchFamily="49" charset="-122"/>
                <a:cs typeface="+mn-cs"/>
                <a:sym typeface="宋体" panose="02010600030101010101" pitchFamily="2" charset="-122"/>
              </a:rPr>
              <a:t>）</a:t>
            </a:r>
            <a:r>
              <a:rPr kumimoji="0" lang="zh-CN" altLang="en-US" sz="2400" b="1" kern="1200" cap="none" spc="0" normalizeH="0" baseline="0" noProof="0" dirty="0">
                <a:latin typeface="楷体_GB2312" pitchFamily="49" charset="-122"/>
                <a:ea typeface="楷体_GB2312" pitchFamily="49" charset="-122"/>
                <a:cs typeface="+mn-cs"/>
                <a:sym typeface="宋体" panose="02010600030101010101" pitchFamily="2" charset="-122"/>
              </a:rPr>
              <a:t>第一行摆</a:t>
            </a:r>
            <a:r>
              <a:rPr kumimoji="0" lang="en-US" altLang="zh-CN" sz="2400" kern="1200" cap="none" spc="0" normalizeH="0" baseline="0" noProof="0" dirty="0">
                <a:latin typeface="Arial" panose="020B0604020202020204" pitchFamily="34" charset="0"/>
                <a:ea typeface="楷体_GB2312" pitchFamily="49" charset="-122"/>
                <a:cs typeface="+mn-cs"/>
                <a:sym typeface="宋体" panose="02010600030101010101" pitchFamily="2" charset="-122"/>
              </a:rPr>
              <a:t>4</a:t>
            </a:r>
            <a:r>
              <a:rPr kumimoji="0" lang="zh-CN" altLang="en-US" sz="2400" b="1" kern="1200" cap="none" spc="0" normalizeH="0" baseline="0" noProof="0" dirty="0">
                <a:latin typeface="楷体_GB2312" pitchFamily="49" charset="-122"/>
                <a:ea typeface="楷体_GB2312" pitchFamily="49" charset="-122"/>
                <a:cs typeface="+mn-cs"/>
                <a:sym typeface="宋体" panose="02010600030101010101" pitchFamily="2" charset="-122"/>
              </a:rPr>
              <a:t>个     ，第二行摆</a:t>
            </a:r>
            <a:r>
              <a:rPr kumimoji="0" lang="en-US" altLang="zh-CN" sz="2400" kern="1200" cap="none" spc="0" normalizeH="0" baseline="0" noProof="0" dirty="0">
                <a:latin typeface="+mn-lt"/>
                <a:ea typeface="楷体_GB2312" pitchFamily="49" charset="-122"/>
                <a:cs typeface="+mn-cs"/>
                <a:sym typeface="宋体" panose="02010600030101010101" pitchFamily="2" charset="-122"/>
              </a:rPr>
              <a:t>12</a:t>
            </a:r>
            <a:r>
              <a:rPr kumimoji="0" lang="zh-CN" altLang="en-US" sz="2400" b="1" kern="1200" cap="none" spc="0" normalizeH="0" baseline="0" noProof="0" dirty="0">
                <a:latin typeface="楷体_GB2312" pitchFamily="49" charset="-122"/>
                <a:ea typeface="楷体_GB2312" pitchFamily="49" charset="-122"/>
                <a:cs typeface="+mn-cs"/>
                <a:sym typeface="宋体" panose="02010600030101010101" pitchFamily="2" charset="-122"/>
              </a:rPr>
              <a:t>个     。</a:t>
            </a:r>
            <a:endParaRPr kumimoji="0" lang="zh-CN" altLang="en-US" sz="2400" kern="1200" cap="none" spc="0" normalizeH="0" baseline="0" noProof="0" dirty="0">
              <a:solidFill>
                <a:srgbClr val="0000FF"/>
              </a:solidFill>
              <a:latin typeface="楷体_GB2312" pitchFamily="49" charset="-122"/>
              <a:ea typeface="楷体_GB2312" pitchFamily="49" charset="-122"/>
              <a:cs typeface="+mn-cs"/>
            </a:endParaRPr>
          </a:p>
        </p:txBody>
      </p:sp>
      <p:sp>
        <p:nvSpPr>
          <p:cNvPr id="25" name="文本框 10245"/>
          <p:cNvSpPr txBox="1">
            <a:spLocks noChangeArrowheads="1"/>
          </p:cNvSpPr>
          <p:nvPr/>
        </p:nvSpPr>
        <p:spPr bwMode="auto">
          <a:xfrm>
            <a:off x="1333302" y="2050804"/>
            <a:ext cx="67960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en-US" altLang="zh-CN" sz="2400" kern="1200" cap="none" spc="0" normalizeH="0" baseline="0" noProof="0" dirty="0">
                <a:latin typeface="Arial" panose="020B0604020202020204" pitchFamily="34" charset="0"/>
                <a:ea typeface="楷体_GB2312" pitchFamily="49" charset="-122"/>
                <a:cs typeface="+mn-cs"/>
                <a:sym typeface="宋体" panose="02010600030101010101" pitchFamily="2" charset="-122"/>
              </a:rPr>
              <a:t>12</a:t>
            </a:r>
            <a:r>
              <a:rPr kumimoji="0" lang="zh-CN" altLang="en-US" sz="2400" b="1" kern="1200" cap="none" spc="0" normalizeH="0" baseline="0" noProof="0" dirty="0">
                <a:latin typeface="Arial" panose="020B0604020202020204" pitchFamily="34" charset="0"/>
                <a:ea typeface="楷体_GB2312" pitchFamily="49" charset="-122"/>
                <a:cs typeface="+mn-cs"/>
                <a:sym typeface="宋体" panose="02010600030101010101" pitchFamily="2" charset="-122"/>
              </a:rPr>
              <a:t>里面有</a:t>
            </a:r>
            <a:r>
              <a:rPr kumimoji="0" lang="zh-CN" altLang="en-US" sz="2400" b="1" kern="1200" cap="none" spc="0" normalizeH="0" baseline="0" noProof="0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  <a:cs typeface="+mn-cs"/>
                <a:sym typeface="宋体" panose="02010600030101010101" pitchFamily="2" charset="-122"/>
              </a:rPr>
              <a:t>（   ）</a:t>
            </a:r>
            <a:r>
              <a:rPr kumimoji="0" lang="zh-CN" altLang="en-US" sz="2400" b="1" kern="1200" cap="none" spc="0" normalizeH="0" baseline="0" noProof="0" dirty="0">
                <a:latin typeface="Arial" panose="020B0604020202020204" pitchFamily="34" charset="0"/>
                <a:ea typeface="楷体_GB2312" pitchFamily="49" charset="-122"/>
                <a:cs typeface="+mn-cs"/>
                <a:sym typeface="宋体" panose="02010600030101010101" pitchFamily="2" charset="-122"/>
              </a:rPr>
              <a:t>个</a:t>
            </a:r>
            <a:r>
              <a:rPr kumimoji="0" lang="en-US" altLang="zh-CN" sz="2400" kern="1200" cap="none" spc="0" normalizeH="0" baseline="0" noProof="0" dirty="0">
                <a:latin typeface="+mn-lt"/>
                <a:ea typeface="楷体_GB2312" pitchFamily="49" charset="-122"/>
                <a:cs typeface="+mn-cs"/>
                <a:sym typeface="宋体" panose="02010600030101010101" pitchFamily="2" charset="-122"/>
              </a:rPr>
              <a:t>4</a:t>
            </a:r>
            <a:r>
              <a:rPr kumimoji="0" lang="zh-CN" altLang="en-US" sz="2400" b="1" kern="1200" cap="none" spc="0" normalizeH="0" baseline="0" noProof="0" dirty="0">
                <a:latin typeface="楷体_GB2312" pitchFamily="49" charset="-122"/>
                <a:ea typeface="楷体_GB2312" pitchFamily="49" charset="-122"/>
                <a:cs typeface="+mn-cs"/>
                <a:sym typeface="宋体" panose="02010600030101010101" pitchFamily="2" charset="-122"/>
              </a:rPr>
              <a:t>，  的个数是    的</a:t>
            </a:r>
            <a:r>
              <a:rPr kumimoji="0" lang="zh-CN" altLang="en-US" sz="2400" b="1" kern="1200" cap="none" spc="0" normalizeH="0" baseline="0" noProof="0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  <a:cs typeface="+mn-cs"/>
                <a:sym typeface="宋体" panose="02010600030101010101" pitchFamily="2" charset="-122"/>
              </a:rPr>
              <a:t>（   ）</a:t>
            </a:r>
            <a:r>
              <a:rPr kumimoji="0" lang="zh-CN" altLang="en-US" sz="2400" b="1" kern="1200" cap="none" spc="0" normalizeH="0" baseline="0" noProof="0" dirty="0">
                <a:latin typeface="Arial" panose="020B0604020202020204" pitchFamily="34" charset="0"/>
                <a:ea typeface="楷体_GB2312" pitchFamily="49" charset="-122"/>
                <a:cs typeface="+mn-cs"/>
                <a:sym typeface="宋体" panose="02010600030101010101" pitchFamily="2" charset="-122"/>
              </a:rPr>
              <a:t>倍</a:t>
            </a:r>
            <a:r>
              <a:rPr kumimoji="0" lang="zh-CN" altLang="en-US" sz="2400" b="1" kern="1200" cap="none" spc="0" normalizeH="0" baseline="0" noProof="0" dirty="0">
                <a:latin typeface="楷体_GB2312" pitchFamily="49" charset="-122"/>
                <a:ea typeface="楷体_GB2312" pitchFamily="49" charset="-122"/>
                <a:cs typeface="+mn-cs"/>
                <a:sym typeface="宋体" panose="02010600030101010101" pitchFamily="2" charset="-122"/>
              </a:rPr>
              <a:t>。</a:t>
            </a:r>
            <a:endParaRPr kumimoji="0" lang="zh-CN" altLang="en-US" sz="2400" kern="1200" cap="none" spc="0" normalizeH="0" baseline="0" noProof="0" dirty="0">
              <a:solidFill>
                <a:srgbClr val="0000FF"/>
              </a:solidFill>
              <a:latin typeface="楷体_GB2312" pitchFamily="49" charset="-122"/>
              <a:ea typeface="楷体_GB2312" pitchFamily="49" charset="-122"/>
              <a:cs typeface="+mn-cs"/>
            </a:endParaRPr>
          </a:p>
        </p:txBody>
      </p:sp>
      <p:sp>
        <p:nvSpPr>
          <p:cNvPr id="26" name="等腰三角形 25"/>
          <p:cNvSpPr/>
          <p:nvPr/>
        </p:nvSpPr>
        <p:spPr>
          <a:xfrm>
            <a:off x="4274940" y="2134942"/>
            <a:ext cx="323850" cy="277813"/>
          </a:xfrm>
          <a:prstGeom prst="triangle">
            <a:avLst/>
          </a:prstGeom>
          <a:solidFill>
            <a:srgbClr val="FBCF53"/>
          </a:solidFill>
          <a:ln w="1270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5961260" y="2141290"/>
            <a:ext cx="280988" cy="280988"/>
          </a:xfrm>
          <a:prstGeom prst="rect">
            <a:avLst/>
          </a:prstGeom>
          <a:solidFill>
            <a:srgbClr val="EF9BAD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3282900" y="1601542"/>
            <a:ext cx="280988" cy="280988"/>
          </a:xfrm>
          <a:prstGeom prst="rect">
            <a:avLst/>
          </a:prstGeom>
          <a:solidFill>
            <a:srgbClr val="EF9BAD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" name="等腰三角形 30"/>
          <p:cNvSpPr/>
          <p:nvPr/>
        </p:nvSpPr>
        <p:spPr>
          <a:xfrm>
            <a:off x="6264374" y="1562400"/>
            <a:ext cx="323850" cy="279400"/>
          </a:xfrm>
          <a:prstGeom prst="triangle">
            <a:avLst/>
          </a:prstGeom>
          <a:solidFill>
            <a:srgbClr val="FBCF53"/>
          </a:solidFill>
          <a:ln w="1270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2067595" y="2869927"/>
            <a:ext cx="280988" cy="280988"/>
          </a:xfrm>
          <a:prstGeom prst="rect">
            <a:avLst/>
          </a:prstGeom>
          <a:solidFill>
            <a:srgbClr val="EF9BAD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2529557" y="2869927"/>
            <a:ext cx="280988" cy="280988"/>
          </a:xfrm>
          <a:prstGeom prst="rect">
            <a:avLst/>
          </a:prstGeom>
          <a:solidFill>
            <a:srgbClr val="EF9BAD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2989932" y="2869927"/>
            <a:ext cx="280988" cy="280988"/>
          </a:xfrm>
          <a:prstGeom prst="rect">
            <a:avLst/>
          </a:prstGeom>
          <a:solidFill>
            <a:srgbClr val="EF9BAD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3451895" y="2869927"/>
            <a:ext cx="280988" cy="280988"/>
          </a:xfrm>
          <a:prstGeom prst="rect">
            <a:avLst/>
          </a:prstGeom>
          <a:solidFill>
            <a:srgbClr val="EF9BAD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2" name="等腰三角形 41"/>
          <p:cNvSpPr/>
          <p:nvPr/>
        </p:nvSpPr>
        <p:spPr>
          <a:xfrm>
            <a:off x="2051720" y="3409677"/>
            <a:ext cx="323850" cy="279400"/>
          </a:xfrm>
          <a:prstGeom prst="triangle">
            <a:avLst/>
          </a:prstGeom>
          <a:solidFill>
            <a:srgbClr val="FBCF53"/>
          </a:solidFill>
          <a:ln w="1270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3" name="等腰三角形 42"/>
          <p:cNvSpPr/>
          <p:nvPr/>
        </p:nvSpPr>
        <p:spPr>
          <a:xfrm>
            <a:off x="2510507" y="3409677"/>
            <a:ext cx="323850" cy="279400"/>
          </a:xfrm>
          <a:prstGeom prst="triangle">
            <a:avLst/>
          </a:prstGeom>
          <a:solidFill>
            <a:srgbClr val="FBCF53"/>
          </a:solidFill>
          <a:ln w="1270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4" name="等腰三角形 43"/>
          <p:cNvSpPr/>
          <p:nvPr/>
        </p:nvSpPr>
        <p:spPr>
          <a:xfrm>
            <a:off x="2967707" y="3409677"/>
            <a:ext cx="323850" cy="279400"/>
          </a:xfrm>
          <a:prstGeom prst="triangle">
            <a:avLst/>
          </a:prstGeom>
          <a:solidFill>
            <a:srgbClr val="FBCF53"/>
          </a:solidFill>
          <a:ln w="1270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5" name="等腰三角形 44"/>
          <p:cNvSpPr/>
          <p:nvPr/>
        </p:nvSpPr>
        <p:spPr>
          <a:xfrm>
            <a:off x="3426495" y="3409677"/>
            <a:ext cx="323850" cy="279400"/>
          </a:xfrm>
          <a:prstGeom prst="triangle">
            <a:avLst/>
          </a:prstGeom>
          <a:solidFill>
            <a:srgbClr val="FBCF53"/>
          </a:solidFill>
          <a:ln w="1270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6" name="等腰三角形 45"/>
          <p:cNvSpPr/>
          <p:nvPr/>
        </p:nvSpPr>
        <p:spPr>
          <a:xfrm>
            <a:off x="3885282" y="3409677"/>
            <a:ext cx="323850" cy="279400"/>
          </a:xfrm>
          <a:prstGeom prst="triangle">
            <a:avLst/>
          </a:prstGeom>
          <a:solidFill>
            <a:srgbClr val="FBCF53"/>
          </a:solidFill>
          <a:ln w="1270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7" name="等腰三角形 46"/>
          <p:cNvSpPr/>
          <p:nvPr/>
        </p:nvSpPr>
        <p:spPr>
          <a:xfrm>
            <a:off x="4342482" y="3409677"/>
            <a:ext cx="323850" cy="279400"/>
          </a:xfrm>
          <a:prstGeom prst="triangle">
            <a:avLst/>
          </a:prstGeom>
          <a:solidFill>
            <a:srgbClr val="FBCF53"/>
          </a:solidFill>
          <a:ln w="1270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8" name="等腰三角形 47"/>
          <p:cNvSpPr/>
          <p:nvPr/>
        </p:nvSpPr>
        <p:spPr>
          <a:xfrm>
            <a:off x="4801270" y="3409677"/>
            <a:ext cx="323850" cy="279400"/>
          </a:xfrm>
          <a:prstGeom prst="triangle">
            <a:avLst/>
          </a:prstGeom>
          <a:solidFill>
            <a:srgbClr val="FBCF53"/>
          </a:solidFill>
          <a:ln w="1270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9" name="等腰三角形 48"/>
          <p:cNvSpPr/>
          <p:nvPr/>
        </p:nvSpPr>
        <p:spPr>
          <a:xfrm>
            <a:off x="5258470" y="3409677"/>
            <a:ext cx="325438" cy="279400"/>
          </a:xfrm>
          <a:prstGeom prst="triangle">
            <a:avLst/>
          </a:prstGeom>
          <a:solidFill>
            <a:srgbClr val="FBCF53"/>
          </a:solidFill>
          <a:ln w="1270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0" name="等腰三角形 49"/>
          <p:cNvSpPr/>
          <p:nvPr/>
        </p:nvSpPr>
        <p:spPr>
          <a:xfrm>
            <a:off x="5717257" y="3409677"/>
            <a:ext cx="323850" cy="279400"/>
          </a:xfrm>
          <a:prstGeom prst="triangle">
            <a:avLst/>
          </a:prstGeom>
          <a:solidFill>
            <a:srgbClr val="FBCF53"/>
          </a:solidFill>
          <a:ln w="1270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1" name="等腰三角形 50"/>
          <p:cNvSpPr/>
          <p:nvPr/>
        </p:nvSpPr>
        <p:spPr>
          <a:xfrm>
            <a:off x="6176045" y="3409677"/>
            <a:ext cx="323850" cy="279400"/>
          </a:xfrm>
          <a:prstGeom prst="triangle">
            <a:avLst/>
          </a:prstGeom>
          <a:solidFill>
            <a:srgbClr val="FBCF53"/>
          </a:solidFill>
          <a:ln w="1270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2" name="等腰三角形 51"/>
          <p:cNvSpPr/>
          <p:nvPr/>
        </p:nvSpPr>
        <p:spPr>
          <a:xfrm>
            <a:off x="6633245" y="3409677"/>
            <a:ext cx="325438" cy="279400"/>
          </a:xfrm>
          <a:prstGeom prst="triangle">
            <a:avLst/>
          </a:prstGeom>
          <a:solidFill>
            <a:srgbClr val="FBCF53"/>
          </a:solidFill>
          <a:ln w="1270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3" name="等腰三角形 52"/>
          <p:cNvSpPr/>
          <p:nvPr/>
        </p:nvSpPr>
        <p:spPr>
          <a:xfrm>
            <a:off x="7092032" y="3409677"/>
            <a:ext cx="323850" cy="279400"/>
          </a:xfrm>
          <a:prstGeom prst="triangle">
            <a:avLst/>
          </a:prstGeom>
          <a:solidFill>
            <a:srgbClr val="FBCF53"/>
          </a:solidFill>
          <a:ln w="1270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4" name="弧形 53"/>
          <p:cNvSpPr/>
          <p:nvPr/>
        </p:nvSpPr>
        <p:spPr>
          <a:xfrm flipV="1">
            <a:off x="2208882" y="3508104"/>
            <a:ext cx="1366838" cy="431800"/>
          </a:xfrm>
          <a:prstGeom prst="arc">
            <a:avLst>
              <a:gd name="adj1" fmla="val 10961500"/>
              <a:gd name="adj2" fmla="val 21416967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solidFill>
                  <a:srgbClr val="008000"/>
                </a:solidFill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5" name="文本框 10245"/>
          <p:cNvSpPr txBox="1"/>
          <p:nvPr/>
        </p:nvSpPr>
        <p:spPr>
          <a:xfrm>
            <a:off x="2857302" y="2047629"/>
            <a:ext cx="49530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3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sym typeface="宋体" panose="02010600030101010101" pitchFamily="2" charset="-122"/>
              </a:rPr>
              <a:t> </a:t>
            </a:r>
            <a:endParaRPr lang="zh-CN" altLang="en-US" sz="2400" dirty="0">
              <a:solidFill>
                <a:srgbClr val="0000FF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56" name="文本框 10245"/>
          <p:cNvSpPr txBox="1"/>
          <p:nvPr/>
        </p:nvSpPr>
        <p:spPr>
          <a:xfrm>
            <a:off x="6958608" y="2041031"/>
            <a:ext cx="493712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3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sym typeface="宋体" panose="02010600030101010101" pitchFamily="2" charset="-122"/>
              </a:rPr>
              <a:t> </a:t>
            </a:r>
            <a:endParaRPr lang="zh-CN" altLang="en-US" sz="2400" dirty="0">
              <a:solidFill>
                <a:srgbClr val="0000FF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57" name="弧形 56"/>
          <p:cNvSpPr/>
          <p:nvPr/>
        </p:nvSpPr>
        <p:spPr>
          <a:xfrm flipV="1">
            <a:off x="4031336" y="3508104"/>
            <a:ext cx="1368425" cy="431800"/>
          </a:xfrm>
          <a:prstGeom prst="arc">
            <a:avLst>
              <a:gd name="adj1" fmla="val 10961500"/>
              <a:gd name="adj2" fmla="val 21416967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solidFill>
                  <a:srgbClr val="008000"/>
                </a:solidFill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8" name="弧形 57"/>
          <p:cNvSpPr/>
          <p:nvPr/>
        </p:nvSpPr>
        <p:spPr>
          <a:xfrm flipV="1">
            <a:off x="5877595" y="3508104"/>
            <a:ext cx="1366838" cy="431800"/>
          </a:xfrm>
          <a:prstGeom prst="arc">
            <a:avLst>
              <a:gd name="adj1" fmla="val 10961500"/>
              <a:gd name="adj2" fmla="val 21416967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solidFill>
                  <a:srgbClr val="008000"/>
                </a:solidFill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5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5" grpId="0"/>
      <p:bldP spid="26" grpId="0" bldLvl="0" animBg="1"/>
      <p:bldP spid="27" grpId="0" bldLvl="0" animBg="1"/>
      <p:bldP spid="30" grpId="0" bldLvl="0" animBg="1"/>
      <p:bldP spid="31" grpId="0" bldLvl="0" animBg="1"/>
      <p:bldP spid="32" grpId="0" bldLvl="0" animBg="1"/>
      <p:bldP spid="33" grpId="0" bldLvl="0" animBg="1"/>
      <p:bldP spid="40" grpId="0" bldLvl="0" animBg="1"/>
      <p:bldP spid="41" grpId="0" bldLvl="0" animBg="1"/>
      <p:bldP spid="42" grpId="0" bldLvl="0" animBg="1"/>
      <p:bldP spid="43" grpId="0" bldLvl="0" animBg="1"/>
      <p:bldP spid="44" grpId="0" bldLvl="0" animBg="1"/>
      <p:bldP spid="45" grpId="0" bldLvl="0" animBg="1"/>
      <p:bldP spid="46" grpId="0" bldLvl="0" animBg="1"/>
      <p:bldP spid="47" grpId="0" bldLvl="0" animBg="1"/>
      <p:bldP spid="48" grpId="0" bldLvl="0" animBg="1"/>
      <p:bldP spid="49" grpId="0" bldLvl="0" animBg="1"/>
      <p:bldP spid="50" grpId="0" bldLvl="0" animBg="1"/>
      <p:bldP spid="51" grpId="0" bldLvl="0" animBg="1"/>
      <p:bldP spid="52" grpId="0" bldLvl="0" animBg="1"/>
      <p:bldP spid="53" grpId="0" bldLvl="0" animBg="1"/>
      <p:bldP spid="55" grpId="0"/>
      <p:bldP spid="5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577850" y="830371"/>
            <a:ext cx="3997960" cy="523220"/>
            <a:chOff x="867040" y="1309509"/>
            <a:chExt cx="2698207" cy="523219"/>
          </a:xfrm>
        </p:grpSpPr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2698207" cy="469900"/>
            </a:xfrm>
            <a:prstGeom prst="rect">
              <a:avLst/>
            </a:prstGeom>
          </p:spPr>
        </p:pic>
        <p:sp>
          <p:nvSpPr>
            <p:cNvPr id="16" name="矩形 4"/>
            <p:cNvSpPr>
              <a:spLocks noChangeArrowheads="1"/>
            </p:cNvSpPr>
            <p:nvPr/>
          </p:nvSpPr>
          <p:spPr bwMode="auto">
            <a:xfrm>
              <a:off x="867040" y="1309509"/>
              <a:ext cx="2579780" cy="523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先连一连，再填空</a:t>
              </a:r>
            </a:p>
          </p:txBody>
        </p:sp>
      </p:grpSp>
      <p:pic>
        <p:nvPicPr>
          <p:cNvPr id="10244" name="图片 3" descr="5-3-白皮球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20742" y="1482200"/>
            <a:ext cx="409575" cy="4095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45" name="图片 4" descr="5-3-花皮球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820738" y="2066400"/>
            <a:ext cx="400050" cy="4048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46" name="图片 5" descr="5-3-花皮球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441450" y="2066400"/>
            <a:ext cx="400050" cy="4048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47" name="图片 6" descr="5-3-花皮球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062163" y="2066400"/>
            <a:ext cx="398462" cy="4048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48" name="图片 7" descr="5-3-花皮球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681288" y="2066400"/>
            <a:ext cx="400050" cy="4048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49" name="图片 8" descr="5-3-花皮球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302000" y="2066400"/>
            <a:ext cx="400050" cy="4048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50" name="图片 9" descr="5-3-花皮球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921125" y="2066400"/>
            <a:ext cx="400050" cy="4048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51" name="图片 10" descr="5-3-花皮球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541838" y="2066400"/>
            <a:ext cx="400050" cy="4048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52" name="图片 11" descr="5-3-花皮球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160963" y="2066400"/>
            <a:ext cx="400050" cy="4048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53" name="图片 12" descr="5-3-花皮球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781675" y="2066400"/>
            <a:ext cx="400050" cy="4048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54" name="图片 13" descr="5-3-花皮球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402388" y="2066400"/>
            <a:ext cx="400050" cy="4048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55" name="图片 14" descr="5-3-白皮球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441454" y="1482200"/>
            <a:ext cx="409575" cy="4095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文本框 10245"/>
          <p:cNvSpPr txBox="1"/>
          <p:nvPr/>
        </p:nvSpPr>
        <p:spPr>
          <a:xfrm>
            <a:off x="764862" y="2761408"/>
            <a:ext cx="7875587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400" dirty="0"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10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里面有</a:t>
            </a:r>
            <a:r>
              <a:rPr lang="zh-CN" altLang="en-US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（  ）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个</a:t>
            </a:r>
            <a:r>
              <a:rPr lang="en-US" altLang="zh-CN" sz="2400" dirty="0"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，   的个数是   的</a:t>
            </a:r>
            <a:r>
              <a:rPr lang="zh-CN" altLang="en-US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（  ）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倍。</a:t>
            </a:r>
            <a:endParaRPr lang="zh-CN" altLang="en-US" sz="2400" b="1" dirty="0">
              <a:solidFill>
                <a:srgbClr val="0000FF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10257" name="图片 16" descr="5-3-花皮球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790950" y="2818875"/>
            <a:ext cx="400050" cy="4048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58" name="图片 17" descr="5-3-白皮球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530581" y="2810249"/>
            <a:ext cx="409575" cy="4095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7" name="Picture 3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55349" y="2415331"/>
            <a:ext cx="904875" cy="304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" name="Picture 3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03124" y="2415331"/>
            <a:ext cx="904875" cy="304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4" name="Picture 3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52487" y="2415331"/>
            <a:ext cx="904875" cy="304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5" name="Picture 3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601849" y="2415331"/>
            <a:ext cx="904875" cy="304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6" name="Picture 3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849621" y="2415331"/>
            <a:ext cx="904875" cy="304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8" name="标题 3"/>
          <p:cNvSpPr>
            <a:spLocks noGrp="1"/>
          </p:cNvSpPr>
          <p:nvPr/>
        </p:nvSpPr>
        <p:spPr>
          <a:xfrm>
            <a:off x="4440167" y="3459461"/>
            <a:ext cx="503237" cy="5429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r>
              <a:rPr lang="zh-CN" altLang="en-US" sz="2400" dirty="0"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＝   </a:t>
            </a:r>
            <a:endParaRPr lang="zh-CN" altLang="en-US" sz="2400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3174929" y="3548362"/>
            <a:ext cx="396875" cy="39687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4087738" y="3548362"/>
            <a:ext cx="395288" cy="39687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4883075" y="3548362"/>
            <a:ext cx="395288" cy="39687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椭圆 31"/>
          <p:cNvSpPr/>
          <p:nvPr/>
        </p:nvSpPr>
        <p:spPr>
          <a:xfrm>
            <a:off x="3644829" y="3542011"/>
            <a:ext cx="396875" cy="395288"/>
          </a:xfrm>
          <a:prstGeom prst="ellipse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标题 3"/>
          <p:cNvSpPr>
            <a:spLocks noGrp="1"/>
          </p:cNvSpPr>
          <p:nvPr/>
        </p:nvSpPr>
        <p:spPr>
          <a:xfrm>
            <a:off x="3082854" y="3468985"/>
            <a:ext cx="576263" cy="5429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ea typeface="楷体_GB2312" pitchFamily="49" charset="-122"/>
                <a:sym typeface="宋体" panose="02010600030101010101" pitchFamily="2" charset="-122"/>
              </a:rPr>
              <a:t>10</a:t>
            </a:r>
            <a:endParaRPr lang="zh-CN" altLang="en-US" sz="2400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4" name="标题 3"/>
          <p:cNvSpPr>
            <a:spLocks noGrp="1"/>
          </p:cNvSpPr>
          <p:nvPr/>
        </p:nvSpPr>
        <p:spPr>
          <a:xfrm>
            <a:off x="4003604" y="3468985"/>
            <a:ext cx="576263" cy="5429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ea typeface="楷体_GB2312" pitchFamily="49" charset="-122"/>
                <a:sym typeface="宋体" panose="02010600030101010101" pitchFamily="2" charset="-122"/>
              </a:rPr>
              <a:t>2</a:t>
            </a:r>
            <a:endParaRPr lang="zh-CN" altLang="en-US" sz="2400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5" name="标题 3"/>
          <p:cNvSpPr>
            <a:spLocks noGrp="1"/>
          </p:cNvSpPr>
          <p:nvPr/>
        </p:nvSpPr>
        <p:spPr>
          <a:xfrm>
            <a:off x="4787829" y="3468985"/>
            <a:ext cx="576263" cy="5429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ea typeface="楷体_GB2312" pitchFamily="49" charset="-122"/>
                <a:sym typeface="宋体" panose="02010600030101010101" pitchFamily="2" charset="-122"/>
              </a:rPr>
              <a:t>5</a:t>
            </a:r>
            <a:endParaRPr lang="zh-CN" altLang="en-US" sz="2400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6" name="标题 3"/>
          <p:cNvSpPr>
            <a:spLocks noGrp="1"/>
          </p:cNvSpPr>
          <p:nvPr/>
        </p:nvSpPr>
        <p:spPr>
          <a:xfrm>
            <a:off x="3587675" y="3451523"/>
            <a:ext cx="503238" cy="5429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altLang="zh-CN" sz="2400" dirty="0"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÷</a:t>
            </a:r>
            <a:endParaRPr lang="zh-CN" altLang="en-US" sz="2400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9" name="标题 3"/>
          <p:cNvSpPr>
            <a:spLocks noGrp="1"/>
          </p:cNvSpPr>
          <p:nvPr/>
        </p:nvSpPr>
        <p:spPr>
          <a:xfrm>
            <a:off x="2267546" y="2716958"/>
            <a:ext cx="576262" cy="5429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ea typeface="楷体_GB2312" pitchFamily="49" charset="-122"/>
                <a:sym typeface="宋体" panose="02010600030101010101" pitchFamily="2" charset="-122"/>
              </a:rPr>
              <a:t>5</a:t>
            </a:r>
            <a:endParaRPr lang="zh-CN" altLang="en-US" sz="2400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40" name="标题 3"/>
          <p:cNvSpPr>
            <a:spLocks noGrp="1"/>
          </p:cNvSpPr>
          <p:nvPr/>
        </p:nvSpPr>
        <p:spPr>
          <a:xfrm>
            <a:off x="6516018" y="2727224"/>
            <a:ext cx="576262" cy="5429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ea typeface="楷体_GB2312" pitchFamily="49" charset="-122"/>
                <a:sym typeface="宋体" panose="02010600030101010101" pitchFamily="2" charset="-122"/>
              </a:rPr>
              <a:t>5</a:t>
            </a:r>
            <a:endParaRPr lang="zh-CN" altLang="en-US" sz="2400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8" grpId="0"/>
      <p:bldP spid="28" grpId="1"/>
      <p:bldP spid="29" grpId="0" bldLvl="0" animBg="1"/>
      <p:bldP spid="30" grpId="0" bldLvl="0" animBg="1"/>
      <p:bldP spid="31" grpId="0" bldLvl="0" animBg="1"/>
      <p:bldP spid="32" grpId="0" bldLvl="0" animBg="1"/>
      <p:bldP spid="33" grpId="0"/>
      <p:bldP spid="34" grpId="0"/>
      <p:bldP spid="35" grpId="0"/>
      <p:bldP spid="36" grpId="0"/>
      <p:bldP spid="39" grpId="0"/>
      <p:bldP spid="4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12"/>
          <p:cNvSpPr/>
          <p:nvPr/>
        </p:nvSpPr>
        <p:spPr>
          <a:xfrm>
            <a:off x="1494492" y="3427452"/>
            <a:ext cx="6245860" cy="778510"/>
          </a:xfrm>
          <a:prstGeom prst="wedgeRoundRectCallout">
            <a:avLst>
              <a:gd name="adj1" fmla="val -54798"/>
              <a:gd name="adj2" fmla="val -15286"/>
              <a:gd name="adj3" fmla="val 16667"/>
            </a:avLst>
          </a:prstGeom>
          <a:solidFill>
            <a:srgbClr val="C3EAB8"/>
          </a:solidFill>
          <a:ln w="9525" cap="flat" cmpd="sng">
            <a:solidFill>
              <a:srgbClr val="68A828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0" name="文本框 10245"/>
          <p:cNvSpPr txBox="1"/>
          <p:nvPr/>
        </p:nvSpPr>
        <p:spPr>
          <a:xfrm>
            <a:off x="1457280" y="3416618"/>
            <a:ext cx="6355080" cy="83099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求菊花的盆数是月季的多少倍，就是按月季的盆数为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1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份，看菊花的盆数是这样的几份</a:t>
            </a:r>
            <a:r>
              <a:rPr 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。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 </a:t>
            </a: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flipH="1">
            <a:off x="7367656" y="899190"/>
            <a:ext cx="1002030" cy="1333500"/>
          </a:xfrm>
          <a:prstGeom prst="rect">
            <a:avLst/>
          </a:prstGeom>
        </p:spPr>
      </p:pic>
      <p:pic>
        <p:nvPicPr>
          <p:cNvPr id="11268" name="图片 3" descr="6-4-菊花.pn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01780" y="411512"/>
            <a:ext cx="1204913" cy="12684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269" name="图片 4" descr="6-4-月季花.png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15839" y="424211"/>
            <a:ext cx="1085850" cy="12557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文本框 10245"/>
          <p:cNvSpPr txBox="1">
            <a:spLocks noChangeArrowheads="1"/>
          </p:cNvSpPr>
          <p:nvPr/>
        </p:nvSpPr>
        <p:spPr bwMode="auto">
          <a:xfrm>
            <a:off x="1471364" y="1762473"/>
            <a:ext cx="157480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algn="ctr" defTabSz="914400">
              <a:buClrTx/>
              <a:buSzTx/>
              <a:buFontTx/>
              <a:buNone/>
              <a:defRPr/>
            </a:pPr>
            <a:r>
              <a:rPr kumimoji="0" lang="zh-CN" altLang="en-US" sz="2000" b="1" kern="1200" cap="none" spc="0" normalizeH="0" baseline="0" noProof="0" dirty="0">
                <a:latin typeface="楷体_GB2312" pitchFamily="49" charset="-122"/>
                <a:ea typeface="楷体_GB2312" pitchFamily="49" charset="-122"/>
                <a:cs typeface="+mn-cs"/>
              </a:rPr>
              <a:t>月季花</a:t>
            </a:r>
            <a:r>
              <a:rPr kumimoji="0" lang="en-US" altLang="zh-CN" sz="2000" kern="1200" cap="none" spc="0" normalizeH="0" baseline="0" noProof="0" dirty="0">
                <a:latin typeface="+mn-lt"/>
                <a:ea typeface="楷体_GB2312" pitchFamily="49" charset="-122"/>
                <a:cs typeface="+mn-cs"/>
              </a:rPr>
              <a:t>7</a:t>
            </a:r>
            <a:r>
              <a:rPr kumimoji="0" lang="zh-CN" altLang="en-US" sz="2000" b="1" kern="1200" cap="none" spc="0" normalizeH="0" baseline="0" noProof="0" dirty="0">
                <a:latin typeface="楷体_GB2312" pitchFamily="49" charset="-122"/>
                <a:ea typeface="楷体_GB2312" pitchFamily="49" charset="-122"/>
                <a:cs typeface="+mn-cs"/>
              </a:rPr>
              <a:t>盆</a:t>
            </a:r>
          </a:p>
        </p:txBody>
      </p:sp>
      <p:sp>
        <p:nvSpPr>
          <p:cNvPr id="7" name="文本框 10245"/>
          <p:cNvSpPr txBox="1">
            <a:spLocks noChangeArrowheads="1"/>
          </p:cNvSpPr>
          <p:nvPr/>
        </p:nvSpPr>
        <p:spPr bwMode="auto">
          <a:xfrm>
            <a:off x="3316039" y="1762473"/>
            <a:ext cx="157480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algn="ctr" defTabSz="914400">
              <a:buClrTx/>
              <a:buSzTx/>
              <a:buFontTx/>
              <a:buNone/>
              <a:defRPr/>
            </a:pPr>
            <a:r>
              <a:rPr kumimoji="0" lang="zh-CN" altLang="en-US" sz="2000" b="1" kern="1200" cap="none" spc="0" normalizeH="0" baseline="0" noProof="0" dirty="0">
                <a:latin typeface="楷体_GB2312" pitchFamily="49" charset="-122"/>
                <a:ea typeface="楷体_GB2312" pitchFamily="49" charset="-122"/>
                <a:cs typeface="+mn-cs"/>
              </a:rPr>
              <a:t>菊花</a:t>
            </a:r>
            <a:r>
              <a:rPr kumimoji="0" lang="en-US" altLang="zh-CN" sz="2000" kern="1200" cap="none" spc="0" normalizeH="0" baseline="0" noProof="0" dirty="0">
                <a:latin typeface="+mn-lt"/>
                <a:ea typeface="楷体_GB2312" pitchFamily="49" charset="-122"/>
                <a:cs typeface="+mn-cs"/>
              </a:rPr>
              <a:t>35</a:t>
            </a:r>
            <a:r>
              <a:rPr kumimoji="0" lang="zh-CN" altLang="en-US" sz="2000" b="1" kern="1200" cap="none" spc="0" normalizeH="0" baseline="0" noProof="0" dirty="0">
                <a:latin typeface="楷体_GB2312" pitchFamily="49" charset="-122"/>
                <a:ea typeface="楷体_GB2312" pitchFamily="49" charset="-122"/>
                <a:cs typeface="+mn-cs"/>
              </a:rPr>
              <a:t>盆</a:t>
            </a:r>
          </a:p>
        </p:txBody>
      </p:sp>
      <p:sp>
        <p:nvSpPr>
          <p:cNvPr id="11273" name="AutoShape 12"/>
          <p:cNvSpPr/>
          <p:nvPr/>
        </p:nvSpPr>
        <p:spPr>
          <a:xfrm>
            <a:off x="5160714" y="724250"/>
            <a:ext cx="2025650" cy="720725"/>
          </a:xfrm>
          <a:prstGeom prst="wedgeRoundRectCallout">
            <a:avLst>
              <a:gd name="adj1" fmla="val 58306"/>
              <a:gd name="adj2" fmla="val 6602"/>
              <a:gd name="adj3" fmla="val 16667"/>
            </a:avLst>
          </a:prstGeom>
          <a:solidFill>
            <a:srgbClr val="C3EAB8"/>
          </a:solidFill>
          <a:ln w="9525" cap="flat" cmpd="sng">
            <a:solidFill>
              <a:srgbClr val="68A828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" name="文本框 10245"/>
          <p:cNvSpPr txBox="1"/>
          <p:nvPr/>
        </p:nvSpPr>
        <p:spPr>
          <a:xfrm>
            <a:off x="5116268" y="705835"/>
            <a:ext cx="2251075" cy="76944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200" b="1" dirty="0">
                <a:latin typeface="楷体_GB2312" pitchFamily="49" charset="-122"/>
                <a:ea typeface="楷体_GB2312" pitchFamily="49" charset="-122"/>
              </a:rPr>
              <a:t>菊花的盆数是月季花的几倍？</a:t>
            </a:r>
          </a:p>
        </p:txBody>
      </p:sp>
      <p:sp>
        <p:nvSpPr>
          <p:cNvPr id="2" name="标题 3"/>
          <p:cNvSpPr>
            <a:spLocks noGrp="1"/>
          </p:cNvSpPr>
          <p:nvPr/>
        </p:nvSpPr>
        <p:spPr>
          <a:xfrm>
            <a:off x="4717805" y="2224436"/>
            <a:ext cx="504825" cy="5429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r>
              <a:rPr lang="zh-CN" altLang="en-US" sz="2400" dirty="0"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＝   </a:t>
            </a:r>
            <a:endParaRPr lang="zh-CN" altLang="en-US" sz="2400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454155" y="2313337"/>
            <a:ext cx="396875" cy="39528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4366964" y="2313337"/>
            <a:ext cx="395288" cy="39528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160718" y="2313337"/>
            <a:ext cx="396875" cy="39528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3924055" y="2305400"/>
            <a:ext cx="396875" cy="396875"/>
          </a:xfrm>
          <a:prstGeom prst="ellipse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标题 3"/>
          <p:cNvSpPr>
            <a:spLocks noGrp="1"/>
          </p:cNvSpPr>
          <p:nvPr/>
        </p:nvSpPr>
        <p:spPr>
          <a:xfrm>
            <a:off x="3362080" y="2232374"/>
            <a:ext cx="574675" cy="5429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ea typeface="楷体_GB2312" pitchFamily="49" charset="-122"/>
                <a:sym typeface="宋体" panose="02010600030101010101" pitchFamily="2" charset="-122"/>
              </a:rPr>
              <a:t>35</a:t>
            </a:r>
            <a:endParaRPr lang="zh-CN" altLang="en-US" sz="2400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4" name="标题 3"/>
          <p:cNvSpPr>
            <a:spLocks noGrp="1"/>
          </p:cNvSpPr>
          <p:nvPr/>
        </p:nvSpPr>
        <p:spPr>
          <a:xfrm>
            <a:off x="4281239" y="2232374"/>
            <a:ext cx="576262" cy="5429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ea typeface="楷体_GB2312" pitchFamily="49" charset="-122"/>
                <a:sym typeface="宋体" panose="02010600030101010101" pitchFamily="2" charset="-122"/>
              </a:rPr>
              <a:t>7</a:t>
            </a:r>
            <a:endParaRPr lang="zh-CN" altLang="en-US" sz="2400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5" name="标题 3"/>
          <p:cNvSpPr>
            <a:spLocks noGrp="1"/>
          </p:cNvSpPr>
          <p:nvPr/>
        </p:nvSpPr>
        <p:spPr>
          <a:xfrm>
            <a:off x="5067055" y="2232374"/>
            <a:ext cx="574675" cy="5429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ea typeface="楷体_GB2312" pitchFamily="49" charset="-122"/>
                <a:sym typeface="宋体" panose="02010600030101010101" pitchFamily="2" charset="-122"/>
              </a:rPr>
              <a:t>5</a:t>
            </a:r>
            <a:endParaRPr lang="zh-CN" altLang="en-US" sz="2400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6" name="标题 3"/>
          <p:cNvSpPr>
            <a:spLocks noGrp="1"/>
          </p:cNvSpPr>
          <p:nvPr/>
        </p:nvSpPr>
        <p:spPr>
          <a:xfrm>
            <a:off x="3858968" y="2211737"/>
            <a:ext cx="503237" cy="5429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altLang="zh-CN" sz="2400" dirty="0"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÷</a:t>
            </a:r>
            <a:endParaRPr lang="zh-CN" altLang="en-US" sz="2400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7" name="文本框 10245"/>
          <p:cNvSpPr txBox="1"/>
          <p:nvPr/>
        </p:nvSpPr>
        <p:spPr>
          <a:xfrm>
            <a:off x="3617664" y="2845150"/>
            <a:ext cx="513080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答：菊花的盆数是月季花的</a:t>
            </a:r>
            <a:r>
              <a:rPr lang="zh-CN" altLang="en-US" sz="2400" b="1" u="sng" dirty="0">
                <a:solidFill>
                  <a:srgbClr val="0070C0"/>
                </a:solidFill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  </a:t>
            </a:r>
            <a:r>
              <a:rPr lang="zh-CN" altLang="en-US" sz="2400" u="sng" dirty="0">
                <a:solidFill>
                  <a:srgbClr val="0070C0"/>
                </a:solidFill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 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倍。</a:t>
            </a:r>
            <a:endParaRPr lang="zh-CN" altLang="en-US" sz="24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8" name="标题 3"/>
          <p:cNvSpPr>
            <a:spLocks noGrp="1"/>
          </p:cNvSpPr>
          <p:nvPr/>
        </p:nvSpPr>
        <p:spPr>
          <a:xfrm>
            <a:off x="7380114" y="2820914"/>
            <a:ext cx="576262" cy="5429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ea typeface="楷体_GB2312" pitchFamily="49" charset="-122"/>
                <a:sym typeface="宋体" panose="02010600030101010101" pitchFamily="2" charset="-122"/>
              </a:rPr>
              <a:t>5</a:t>
            </a:r>
            <a:endParaRPr lang="zh-CN" altLang="en-US" sz="2400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  <p:bldP spid="30" grpId="0"/>
      <p:bldP spid="6" grpId="0"/>
      <p:bldP spid="7" grpId="0"/>
      <p:bldP spid="11273" grpId="0" bldLvl="0" animBg="1"/>
      <p:bldP spid="10" grpId="0"/>
      <p:bldP spid="2" grpId="0"/>
      <p:bldP spid="2" grpId="1"/>
      <p:bldP spid="19" grpId="0" bldLvl="0" animBg="1"/>
      <p:bldP spid="20" grpId="0" bldLvl="0" animBg="1"/>
      <p:bldP spid="3" grpId="0" bldLvl="0" animBg="1"/>
      <p:bldP spid="4" grpId="0" bldLvl="0" animBg="1"/>
      <p:bldP spid="5" grpId="0"/>
      <p:bldP spid="24" grpId="0"/>
      <p:bldP spid="25" grpId="0"/>
      <p:bldP spid="26" grpId="0"/>
      <p:bldP spid="27" grpId="0"/>
      <p:bldP spid="2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3572" y="1751774"/>
            <a:ext cx="7500895" cy="2620176"/>
          </a:xfrm>
          <a:prstGeom prst="rect">
            <a:avLst/>
          </a:prstGeom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783817" y="1059584"/>
            <a:ext cx="5187959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zh-CN" sz="2800" b="1" dirty="0">
                <a:latin typeface="+mn-ea"/>
              </a:rPr>
              <a:t>这节课你们都学会了哪些知识？</a:t>
            </a:r>
            <a:endParaRPr lang="zh-CN" altLang="en-US" sz="2800" b="1" dirty="0">
              <a:latin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259840" y="2001521"/>
            <a:ext cx="6432550" cy="93102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“倍”是两个</a:t>
            </a:r>
            <a:r>
              <a:rPr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数量间</a:t>
            </a:r>
            <a:r>
              <a:rPr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的一种</a:t>
            </a:r>
            <a:r>
              <a:rPr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关系</a:t>
            </a:r>
            <a:r>
              <a:rPr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，是比较出来的。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3" y="492071"/>
            <a:ext cx="366860" cy="456339"/>
          </a:xfrm>
          <a:prstGeom prst="rect">
            <a:avLst/>
          </a:prstGeom>
        </p:spPr>
      </p:pic>
      <p:sp>
        <p:nvSpPr>
          <p:cNvPr id="12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课堂小结</a:t>
            </a:r>
          </a:p>
        </p:txBody>
      </p:sp>
      <p:sp>
        <p:nvSpPr>
          <p:cNvPr id="9" name="矩形 8"/>
          <p:cNvSpPr/>
          <p:nvPr/>
        </p:nvSpPr>
        <p:spPr>
          <a:xfrm>
            <a:off x="1259205" y="2989580"/>
            <a:ext cx="6433820" cy="93102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我们比较</a:t>
            </a:r>
            <a:r>
              <a:rPr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一个数量里有几个另一个数量</a:t>
            </a:r>
            <a:r>
              <a:rPr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那么多，它就是另一个数量的</a:t>
            </a:r>
            <a:r>
              <a:rPr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几倍</a:t>
            </a:r>
            <a:r>
              <a:rPr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3572" y="1751774"/>
            <a:ext cx="7500895" cy="2620176"/>
          </a:xfrm>
          <a:prstGeom prst="rect">
            <a:avLst/>
          </a:prstGeom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783817" y="1059584"/>
            <a:ext cx="5187959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zh-CN" sz="2800" b="1" dirty="0">
                <a:latin typeface="+mn-ea"/>
              </a:rPr>
              <a:t>这节课你们都学会了哪些知识？</a:t>
            </a:r>
            <a:endParaRPr lang="zh-CN" altLang="en-US" sz="2800" b="1" dirty="0">
              <a:latin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043608" y="2211713"/>
            <a:ext cx="6840760" cy="136191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“求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一个数是另一个数的几倍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”用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除法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算。</a:t>
            </a:r>
          </a:p>
          <a:p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如果一个数量里有几个另一个数量，那就是几倍，所以列算式计算就要用除法。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14"/>
          <p:cNvSpPr txBox="1"/>
          <p:nvPr/>
        </p:nvSpPr>
        <p:spPr>
          <a:xfrm>
            <a:off x="611560" y="439396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课前导入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2" y="492073"/>
            <a:ext cx="366860" cy="456339"/>
          </a:xfrm>
          <a:prstGeom prst="rect">
            <a:avLst/>
          </a:prstGeom>
        </p:spPr>
      </p:pic>
      <p:sp>
        <p:nvSpPr>
          <p:cNvPr id="22" name="AutoShape 3"/>
          <p:cNvSpPr/>
          <p:nvPr/>
        </p:nvSpPr>
        <p:spPr>
          <a:xfrm>
            <a:off x="5097784" y="2475865"/>
            <a:ext cx="2656205" cy="533400"/>
          </a:xfrm>
          <a:prstGeom prst="wedgeRoundRectCallout">
            <a:avLst>
              <a:gd name="adj1" fmla="val 45816"/>
              <a:gd name="adj2" fmla="val 79047"/>
              <a:gd name="adj3" fmla="val 16667"/>
            </a:avLst>
          </a:prstGeom>
          <a:solidFill>
            <a:srgbClr val="FFF3CD"/>
          </a:solidFill>
          <a:ln w="28575" cap="flat" cmpd="sng">
            <a:solidFill>
              <a:srgbClr val="00B0F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000" tIns="46800" rIns="90000" bIns="46800"/>
          <a:lstStyle/>
          <a:p>
            <a:pPr latinLnBrk="1">
              <a:spcBef>
                <a:spcPct val="50000"/>
              </a:spcBef>
              <a:defRPr/>
            </a:pPr>
            <a:r>
              <a:rPr lang="zh-CN" altLang="en-US" sz="2600" b="1" dirty="0">
                <a:latin typeface="+mn-lt"/>
                <a:ea typeface="+mn-ea"/>
              </a:rPr>
              <a:t>小朋友，考考你？</a:t>
            </a:r>
          </a:p>
        </p:txBody>
      </p:sp>
      <p:pic>
        <p:nvPicPr>
          <p:cNvPr id="23" name="图片 2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flipH="1">
            <a:off x="7524075" y="2953249"/>
            <a:ext cx="882898" cy="1265255"/>
          </a:xfrm>
          <a:prstGeom prst="rect">
            <a:avLst/>
          </a:prstGeom>
        </p:spPr>
      </p:pic>
      <p:sp>
        <p:nvSpPr>
          <p:cNvPr id="6" name="Text Box 6"/>
          <p:cNvSpPr txBox="1"/>
          <p:nvPr/>
        </p:nvSpPr>
        <p:spPr>
          <a:xfrm>
            <a:off x="3881759" y="2767332"/>
            <a:ext cx="5768975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endParaRPr lang="zh-CN" altLang="en-US" sz="16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endParaRPr lang="zh-CN" altLang="en-US" sz="16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Text Box 8"/>
          <p:cNvSpPr txBox="1"/>
          <p:nvPr/>
        </p:nvSpPr>
        <p:spPr>
          <a:xfrm>
            <a:off x="557534" y="1156337"/>
            <a:ext cx="5437505" cy="83099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(1)</a:t>
            </a:r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★★★  ★★★  ★★★  </a:t>
            </a:r>
            <a:r>
              <a:rPr lang="zh-CN" altLang="en-US" sz="24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★★★</a:t>
            </a:r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</a:p>
          <a:p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一共有（  ）个（  ） </a:t>
            </a:r>
            <a:endParaRPr lang="en-US" altLang="zh-CN" sz="2400" b="1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8" name="Text Box 7"/>
          <p:cNvSpPr txBox="1"/>
          <p:nvPr/>
        </p:nvSpPr>
        <p:spPr>
          <a:xfrm>
            <a:off x="2600325" y="1525907"/>
            <a:ext cx="433070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4</a:t>
            </a:r>
          </a:p>
        </p:txBody>
      </p:sp>
      <p:sp>
        <p:nvSpPr>
          <p:cNvPr id="9" name="Text Box 8"/>
          <p:cNvSpPr txBox="1"/>
          <p:nvPr/>
        </p:nvSpPr>
        <p:spPr>
          <a:xfrm>
            <a:off x="3851275" y="1525907"/>
            <a:ext cx="433070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</a:p>
        </p:txBody>
      </p:sp>
      <p:sp>
        <p:nvSpPr>
          <p:cNvPr id="12" name="Text Box 9"/>
          <p:cNvSpPr txBox="1"/>
          <p:nvPr/>
        </p:nvSpPr>
        <p:spPr>
          <a:xfrm>
            <a:off x="2600325" y="2435862"/>
            <a:ext cx="433070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</a:p>
        </p:txBody>
      </p:sp>
      <p:sp>
        <p:nvSpPr>
          <p:cNvPr id="13" name="Text Box 10"/>
          <p:cNvSpPr txBox="1"/>
          <p:nvPr/>
        </p:nvSpPr>
        <p:spPr>
          <a:xfrm>
            <a:off x="3851275" y="2435862"/>
            <a:ext cx="433070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14" name="Text Box 11"/>
          <p:cNvSpPr txBox="1"/>
          <p:nvPr/>
        </p:nvSpPr>
        <p:spPr>
          <a:xfrm>
            <a:off x="2679065" y="2992122"/>
            <a:ext cx="433070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5</a:t>
            </a:r>
          </a:p>
        </p:txBody>
      </p:sp>
      <p:sp>
        <p:nvSpPr>
          <p:cNvPr id="15" name="Text Box 12"/>
          <p:cNvSpPr txBox="1"/>
          <p:nvPr/>
        </p:nvSpPr>
        <p:spPr>
          <a:xfrm>
            <a:off x="2535555" y="3870327"/>
            <a:ext cx="433070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</a:p>
        </p:txBody>
      </p:sp>
      <p:sp>
        <p:nvSpPr>
          <p:cNvPr id="16" name="Text Box 15"/>
          <p:cNvSpPr txBox="1"/>
          <p:nvPr/>
        </p:nvSpPr>
        <p:spPr>
          <a:xfrm>
            <a:off x="1701169" y="3409952"/>
            <a:ext cx="1668145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000" b="1" dirty="0">
                <a:latin typeface="Arial" panose="020B0604020202020204" pitchFamily="34" charset="0"/>
                <a:ea typeface="宋体" panose="02010600030101010101" pitchFamily="2" charset="-122"/>
              </a:rPr>
              <a:t>  </a:t>
            </a:r>
            <a:r>
              <a:rPr lang="en-US" altLang="zh-CN" sz="2400" b="1" dirty="0">
                <a:latin typeface="Arial" panose="020B0604020202020204" pitchFamily="34" charset="0"/>
                <a:ea typeface="宋体" panose="02010600030101010101" pitchFamily="2" charset="-122"/>
              </a:rPr>
              <a:t>20÷4=</a:t>
            </a:r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5</a:t>
            </a:r>
          </a:p>
        </p:txBody>
      </p:sp>
      <p:sp>
        <p:nvSpPr>
          <p:cNvPr id="4109" name="Text Box 16"/>
          <p:cNvSpPr txBox="1"/>
          <p:nvPr/>
        </p:nvSpPr>
        <p:spPr>
          <a:xfrm>
            <a:off x="1703709" y="4258947"/>
            <a:ext cx="1519555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000" b="1" dirty="0">
                <a:latin typeface="Arial" panose="020B0604020202020204" pitchFamily="34" charset="0"/>
                <a:ea typeface="宋体" panose="02010600030101010101" pitchFamily="2" charset="-122"/>
              </a:rPr>
              <a:t>  </a:t>
            </a:r>
            <a:r>
              <a:rPr lang="en-US" altLang="zh-CN" sz="2400" b="1" dirty="0">
                <a:latin typeface="Arial" panose="020B0604020202020204" pitchFamily="34" charset="0"/>
                <a:ea typeface="宋体" panose="02010600030101010101" pitchFamily="2" charset="-122"/>
              </a:rPr>
              <a:t>9÷3=</a:t>
            </a:r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</a:p>
        </p:txBody>
      </p:sp>
      <p:sp>
        <p:nvSpPr>
          <p:cNvPr id="17" name="Text Box 8"/>
          <p:cNvSpPr txBox="1"/>
          <p:nvPr/>
        </p:nvSpPr>
        <p:spPr>
          <a:xfrm>
            <a:off x="550549" y="2066292"/>
            <a:ext cx="5301615" cy="83099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(2) ○○  ○○   ○○</a:t>
            </a:r>
          </a:p>
          <a:p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一共有（  ）个（  ） </a:t>
            </a:r>
            <a:endParaRPr lang="en-US" altLang="zh-CN" sz="2400" b="1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8" name="Text Box 8"/>
          <p:cNvSpPr txBox="1"/>
          <p:nvPr/>
        </p:nvSpPr>
        <p:spPr>
          <a:xfrm>
            <a:off x="405130" y="2992122"/>
            <a:ext cx="4345940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zh-CN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(3)</a:t>
            </a:r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zh-CN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20</a:t>
            </a:r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里面有</a:t>
            </a:r>
            <a:r>
              <a:rPr lang="en-US" altLang="zh-CN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   )</a:t>
            </a:r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个</a:t>
            </a:r>
            <a:r>
              <a:rPr lang="en-US" altLang="zh-CN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 </a:t>
            </a:r>
          </a:p>
        </p:txBody>
      </p:sp>
      <p:sp>
        <p:nvSpPr>
          <p:cNvPr id="19" name="Text Box 8"/>
          <p:cNvSpPr txBox="1"/>
          <p:nvPr/>
        </p:nvSpPr>
        <p:spPr>
          <a:xfrm>
            <a:off x="575949" y="3870327"/>
            <a:ext cx="3347085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(4) 9</a:t>
            </a:r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里面有</a:t>
            </a:r>
            <a:r>
              <a:rPr lang="en-US" altLang="zh-CN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   )</a:t>
            </a:r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个</a:t>
            </a:r>
            <a:r>
              <a:rPr lang="en-US" altLang="zh-CN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ldLvl="0" animBg="1"/>
      <p:bldP spid="7" grpId="0"/>
      <p:bldP spid="8" grpId="0"/>
      <p:bldP spid="9" grpId="0"/>
      <p:bldP spid="12" grpId="0"/>
      <p:bldP spid="13" grpId="0"/>
      <p:bldP spid="15" grpId="0"/>
      <p:bldP spid="16" grpId="0"/>
      <p:bldP spid="4109" grpId="0"/>
      <p:bldP spid="17" grpId="0"/>
      <p:bldP spid="18" grpId="0"/>
      <p:bldP spid="1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3572" y="1751774"/>
            <a:ext cx="7500895" cy="2620176"/>
          </a:xfrm>
          <a:prstGeom prst="rect">
            <a:avLst/>
          </a:prstGeom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783817" y="1059584"/>
            <a:ext cx="5187959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zh-CN" sz="2800" b="1" dirty="0">
                <a:latin typeface="+mn-ea"/>
              </a:rPr>
              <a:t>这节课你们都学会了哪些知识？</a:t>
            </a:r>
            <a:endParaRPr lang="zh-CN" altLang="en-US" sz="2800" b="1" dirty="0">
              <a:latin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403350" y="2575562"/>
            <a:ext cx="5996940" cy="93102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认识了倍，可以解决用倍比较的实际问题。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763692" y="1059582"/>
            <a:ext cx="5437285" cy="413086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7" y="494144"/>
            <a:ext cx="366861" cy="456339"/>
          </a:xfrm>
          <a:prstGeom prst="rect">
            <a:avLst/>
          </a:prstGeom>
        </p:spPr>
      </p:pic>
      <p:sp>
        <p:nvSpPr>
          <p:cNvPr id="8" name="文本框 14"/>
          <p:cNvSpPr txBox="1"/>
          <p:nvPr/>
        </p:nvSpPr>
        <p:spPr>
          <a:xfrm>
            <a:off x="611560" y="425882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课后作业</a:t>
            </a:r>
          </a:p>
        </p:txBody>
      </p:sp>
      <p:sp>
        <p:nvSpPr>
          <p:cNvPr id="6" name="矩形 4"/>
          <p:cNvSpPr>
            <a:spLocks noChangeArrowheads="1"/>
          </p:cNvSpPr>
          <p:nvPr/>
        </p:nvSpPr>
        <p:spPr bwMode="auto">
          <a:xfrm>
            <a:off x="2123728" y="1601239"/>
            <a:ext cx="4824536" cy="154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从教材课后习题中选取；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从课时练中选取。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3" name="AutoShape 12"/>
          <p:cNvSpPr/>
          <p:nvPr/>
        </p:nvSpPr>
        <p:spPr>
          <a:xfrm flipV="1">
            <a:off x="3203575" y="1318262"/>
            <a:ext cx="1591310" cy="360045"/>
          </a:xfrm>
          <a:prstGeom prst="wedgeRoundRectCallout">
            <a:avLst>
              <a:gd name="adj1" fmla="val 59018"/>
              <a:gd name="adj2" fmla="val -41005"/>
              <a:gd name="adj3" fmla="val 16667"/>
            </a:avLst>
          </a:prstGeom>
          <a:solidFill>
            <a:srgbClr val="AFFFFF">
              <a:alpha val="94116"/>
            </a:srgbClr>
          </a:solidFill>
          <a:ln w="9525" cap="flat" cmpd="sng">
            <a:solidFill>
              <a:srgbClr val="2FD1D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097" name="文本框 10245"/>
          <p:cNvSpPr txBox="1"/>
          <p:nvPr/>
        </p:nvSpPr>
        <p:spPr>
          <a:xfrm>
            <a:off x="3131824" y="1273177"/>
            <a:ext cx="1575435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黄花有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6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朵。</a:t>
            </a:r>
          </a:p>
        </p:txBody>
      </p:sp>
      <p:grpSp>
        <p:nvGrpSpPr>
          <p:cNvPr id="13" name="组合 12"/>
          <p:cNvGrpSpPr/>
          <p:nvPr/>
        </p:nvGrpSpPr>
        <p:grpSpPr>
          <a:xfrm>
            <a:off x="5918835" y="2629536"/>
            <a:ext cx="1842770" cy="1419442"/>
            <a:chOff x="1039265" y="2426043"/>
            <a:chExt cx="2453198" cy="1221758"/>
          </a:xfrm>
        </p:grpSpPr>
        <p:sp>
          <p:nvSpPr>
            <p:cNvPr id="31" name="矩形 4"/>
            <p:cNvSpPr>
              <a:spLocks noChangeArrowheads="1"/>
            </p:cNvSpPr>
            <p:nvPr/>
          </p:nvSpPr>
          <p:spPr bwMode="auto">
            <a:xfrm>
              <a:off x="1284024" y="2640521"/>
              <a:ext cx="2191207" cy="87421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2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题目中告诉了我们三种花的数量。</a:t>
              </a:r>
            </a:p>
          </p:txBody>
        </p:sp>
        <p:sp>
          <p:nvSpPr>
            <p:cNvPr id="12" name="云形标注 11"/>
            <p:cNvSpPr/>
            <p:nvPr/>
          </p:nvSpPr>
          <p:spPr>
            <a:xfrm>
              <a:off x="1039265" y="2426043"/>
              <a:ext cx="2453198" cy="1221758"/>
            </a:xfrm>
            <a:prstGeom prst="cloudCallout">
              <a:avLst>
                <a:gd name="adj1" fmla="val 55961"/>
                <a:gd name="adj2" fmla="val 33342"/>
              </a:avLst>
            </a:prstGeom>
            <a:noFill/>
            <a:ln w="190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22" name="图片 2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3" y="479078"/>
            <a:ext cx="366860" cy="456339"/>
          </a:xfrm>
          <a:prstGeom prst="rect">
            <a:avLst/>
          </a:prstGeom>
        </p:spPr>
      </p:pic>
      <p:sp>
        <p:nvSpPr>
          <p:cNvPr id="23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探究新知</a:t>
            </a:r>
          </a:p>
        </p:txBody>
      </p:sp>
      <p:sp>
        <p:nvSpPr>
          <p:cNvPr id="3092" name="AutoShape 12"/>
          <p:cNvSpPr/>
          <p:nvPr/>
        </p:nvSpPr>
        <p:spPr>
          <a:xfrm>
            <a:off x="6038854" y="1174751"/>
            <a:ext cx="1575435" cy="360045"/>
          </a:xfrm>
          <a:prstGeom prst="wedgeRoundRectCallout">
            <a:avLst>
              <a:gd name="adj1" fmla="val -45634"/>
              <a:gd name="adj2" fmla="val 85977"/>
              <a:gd name="adj3" fmla="val 16667"/>
            </a:avLst>
          </a:prstGeom>
          <a:solidFill>
            <a:srgbClr val="FDD3E2"/>
          </a:solidFill>
          <a:ln w="9525" cap="flat" cmpd="sng">
            <a:solidFill>
              <a:srgbClr val="CC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094" name="AutoShape 12"/>
          <p:cNvSpPr/>
          <p:nvPr/>
        </p:nvSpPr>
        <p:spPr>
          <a:xfrm>
            <a:off x="1195709" y="1273175"/>
            <a:ext cx="1644015" cy="360045"/>
          </a:xfrm>
          <a:prstGeom prst="wedgeRoundRectCallout">
            <a:avLst>
              <a:gd name="adj1" fmla="val 40255"/>
              <a:gd name="adj2" fmla="val 85977"/>
              <a:gd name="adj3" fmla="val 16667"/>
            </a:avLst>
          </a:prstGeom>
          <a:solidFill>
            <a:srgbClr val="EBCDFB"/>
          </a:solidFill>
          <a:ln w="9525" cap="flat" cmpd="sng">
            <a:solidFill>
              <a:srgbClr val="7030A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095" name="文本框 10245"/>
          <p:cNvSpPr txBox="1"/>
          <p:nvPr/>
        </p:nvSpPr>
        <p:spPr>
          <a:xfrm>
            <a:off x="1195709" y="1243967"/>
            <a:ext cx="1644015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蓝花有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2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朵。</a:t>
            </a:r>
          </a:p>
        </p:txBody>
      </p:sp>
      <p:pic>
        <p:nvPicPr>
          <p:cNvPr id="3096" name="图片 5" descr="例3-1.pn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498725" y="1391287"/>
            <a:ext cx="3604260" cy="175514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98" name="文本框 10245"/>
          <p:cNvSpPr txBox="1"/>
          <p:nvPr/>
        </p:nvSpPr>
        <p:spPr>
          <a:xfrm>
            <a:off x="5990594" y="1124587"/>
            <a:ext cx="1575435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红花有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8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朵。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1195705" y="1243967"/>
            <a:ext cx="1587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蓝花  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2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朵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3131820" y="1268097"/>
            <a:ext cx="1587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黄花  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6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朵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5990590" y="1124587"/>
            <a:ext cx="1587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红花  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8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3" grpId="0" animBg="1"/>
      <p:bldP spid="3097" grpId="0"/>
      <p:bldP spid="3092" grpId="0" animBg="1"/>
      <p:bldP spid="3094" grpId="0" animBg="1"/>
      <p:bldP spid="3095" grpId="0"/>
      <p:bldP spid="3098" grpId="0"/>
      <p:bldP spid="14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113159" y="3308352"/>
            <a:ext cx="897255" cy="1265555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323532" y="555528"/>
            <a:ext cx="1166673" cy="1064551"/>
            <a:chOff x="670145" y="1457273"/>
            <a:chExt cx="1555361" cy="1419401"/>
          </a:xfrm>
        </p:grpSpPr>
        <p:pic>
          <p:nvPicPr>
            <p:cNvPr id="3" name="图片 2" descr="28Z58PICt4r.jpg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H="1">
              <a:off x="670145" y="1457273"/>
              <a:ext cx="1555361" cy="13934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矩形 14"/>
            <p:cNvSpPr/>
            <p:nvPr/>
          </p:nvSpPr>
          <p:spPr>
            <a:xfrm>
              <a:off x="921335" y="2322677"/>
              <a:ext cx="970652" cy="553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10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例 </a:t>
              </a:r>
              <a:r>
                <a:rPr lang="en-US" sz="210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3</a:t>
              </a:r>
              <a:endParaRPr lang="en-US" sz="2100" dirty="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3093" name="AutoShape 12"/>
          <p:cNvSpPr/>
          <p:nvPr/>
        </p:nvSpPr>
        <p:spPr>
          <a:xfrm flipV="1">
            <a:off x="3562350" y="1246505"/>
            <a:ext cx="1591310" cy="360045"/>
          </a:xfrm>
          <a:prstGeom prst="wedgeRoundRectCallout">
            <a:avLst>
              <a:gd name="adj1" fmla="val 59018"/>
              <a:gd name="adj2" fmla="val -41005"/>
              <a:gd name="adj3" fmla="val 16667"/>
            </a:avLst>
          </a:prstGeom>
          <a:solidFill>
            <a:srgbClr val="AFFFFF">
              <a:alpha val="94116"/>
            </a:srgbClr>
          </a:solidFill>
          <a:ln w="9525" cap="flat" cmpd="sng">
            <a:solidFill>
              <a:srgbClr val="2FD1D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097" name="文本框 10245"/>
          <p:cNvSpPr txBox="1"/>
          <p:nvPr/>
        </p:nvSpPr>
        <p:spPr>
          <a:xfrm>
            <a:off x="3490599" y="1201421"/>
            <a:ext cx="1575435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黄花有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6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朵。</a:t>
            </a:r>
          </a:p>
        </p:txBody>
      </p:sp>
      <p:sp>
        <p:nvSpPr>
          <p:cNvPr id="3092" name="AutoShape 12"/>
          <p:cNvSpPr/>
          <p:nvPr/>
        </p:nvSpPr>
        <p:spPr>
          <a:xfrm>
            <a:off x="6397626" y="1102997"/>
            <a:ext cx="1575435" cy="360045"/>
          </a:xfrm>
          <a:prstGeom prst="wedgeRoundRectCallout">
            <a:avLst>
              <a:gd name="adj1" fmla="val -45634"/>
              <a:gd name="adj2" fmla="val 85977"/>
              <a:gd name="adj3" fmla="val 16667"/>
            </a:avLst>
          </a:prstGeom>
          <a:solidFill>
            <a:srgbClr val="FDD3E2"/>
          </a:solidFill>
          <a:ln w="9525" cap="flat" cmpd="sng">
            <a:solidFill>
              <a:srgbClr val="CC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094" name="AutoShape 12"/>
          <p:cNvSpPr/>
          <p:nvPr/>
        </p:nvSpPr>
        <p:spPr>
          <a:xfrm>
            <a:off x="1554484" y="1201421"/>
            <a:ext cx="1644015" cy="360045"/>
          </a:xfrm>
          <a:prstGeom prst="wedgeRoundRectCallout">
            <a:avLst>
              <a:gd name="adj1" fmla="val 40255"/>
              <a:gd name="adj2" fmla="val 85977"/>
              <a:gd name="adj3" fmla="val 16667"/>
            </a:avLst>
          </a:prstGeom>
          <a:solidFill>
            <a:srgbClr val="EBCDFB"/>
          </a:solidFill>
          <a:ln w="9525" cap="flat" cmpd="sng">
            <a:solidFill>
              <a:srgbClr val="7030A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095" name="文本框 10245"/>
          <p:cNvSpPr txBox="1"/>
          <p:nvPr/>
        </p:nvSpPr>
        <p:spPr>
          <a:xfrm>
            <a:off x="1554484" y="1172212"/>
            <a:ext cx="1644015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蓝花有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2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朵。</a:t>
            </a:r>
          </a:p>
        </p:txBody>
      </p:sp>
      <p:pic>
        <p:nvPicPr>
          <p:cNvPr id="3096" name="图片 5" descr="例3-1.png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57500" y="1319530"/>
            <a:ext cx="3604260" cy="175514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98" name="文本框 10245"/>
          <p:cNvSpPr txBox="1"/>
          <p:nvPr/>
        </p:nvSpPr>
        <p:spPr>
          <a:xfrm>
            <a:off x="6349367" y="1052832"/>
            <a:ext cx="1575435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红花有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8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朵。</a:t>
            </a:r>
          </a:p>
        </p:txBody>
      </p:sp>
      <p:sp>
        <p:nvSpPr>
          <p:cNvPr id="16" name="AutoShape 12"/>
          <p:cNvSpPr/>
          <p:nvPr/>
        </p:nvSpPr>
        <p:spPr>
          <a:xfrm>
            <a:off x="2069783" y="3308035"/>
            <a:ext cx="3960812" cy="358775"/>
          </a:xfrm>
          <a:prstGeom prst="wedgeRoundRectCallout">
            <a:avLst>
              <a:gd name="adj1" fmla="val -55505"/>
              <a:gd name="adj2" fmla="val 3954"/>
              <a:gd name="adj3" fmla="val 16667"/>
            </a:avLst>
          </a:prstGeom>
          <a:solidFill>
            <a:srgbClr val="FFFFCC"/>
          </a:solidFill>
          <a:ln w="9525" cap="flat" cmpd="sng">
            <a:solidFill>
              <a:srgbClr val="FF66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文本框 10245"/>
          <p:cNvSpPr txBox="1"/>
          <p:nvPr/>
        </p:nvSpPr>
        <p:spPr>
          <a:xfrm>
            <a:off x="2025333" y="3252472"/>
            <a:ext cx="4140200" cy="4308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200" b="1" dirty="0">
                <a:latin typeface="楷体_GB2312" pitchFamily="49" charset="-122"/>
                <a:ea typeface="楷体_GB2312" pitchFamily="49" charset="-122"/>
              </a:rPr>
              <a:t>你能比一比这三种花的朵数吗？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ldLvl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3" name="AutoShape 12"/>
          <p:cNvSpPr/>
          <p:nvPr/>
        </p:nvSpPr>
        <p:spPr>
          <a:xfrm flipV="1">
            <a:off x="3562350" y="1246505"/>
            <a:ext cx="1591310" cy="360045"/>
          </a:xfrm>
          <a:prstGeom prst="wedgeRoundRectCallout">
            <a:avLst>
              <a:gd name="adj1" fmla="val 59018"/>
              <a:gd name="adj2" fmla="val -41005"/>
              <a:gd name="adj3" fmla="val 16667"/>
            </a:avLst>
          </a:prstGeom>
          <a:solidFill>
            <a:srgbClr val="AFFFFF">
              <a:alpha val="94116"/>
            </a:srgbClr>
          </a:solidFill>
          <a:ln w="9525" cap="flat" cmpd="sng">
            <a:solidFill>
              <a:srgbClr val="2FD1D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097" name="文本框 10245"/>
          <p:cNvSpPr txBox="1"/>
          <p:nvPr/>
        </p:nvSpPr>
        <p:spPr>
          <a:xfrm>
            <a:off x="3490599" y="1201421"/>
            <a:ext cx="1575435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黄花有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6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朵。</a:t>
            </a:r>
          </a:p>
        </p:txBody>
      </p:sp>
      <p:sp>
        <p:nvSpPr>
          <p:cNvPr id="3092" name="AutoShape 12"/>
          <p:cNvSpPr/>
          <p:nvPr/>
        </p:nvSpPr>
        <p:spPr>
          <a:xfrm>
            <a:off x="6397626" y="1102997"/>
            <a:ext cx="1575435" cy="360045"/>
          </a:xfrm>
          <a:prstGeom prst="wedgeRoundRectCallout">
            <a:avLst>
              <a:gd name="adj1" fmla="val -45634"/>
              <a:gd name="adj2" fmla="val 85977"/>
              <a:gd name="adj3" fmla="val 16667"/>
            </a:avLst>
          </a:prstGeom>
          <a:solidFill>
            <a:srgbClr val="FDD3E2"/>
          </a:solidFill>
          <a:ln w="9525" cap="flat" cmpd="sng">
            <a:solidFill>
              <a:srgbClr val="CC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094" name="AutoShape 12"/>
          <p:cNvSpPr/>
          <p:nvPr/>
        </p:nvSpPr>
        <p:spPr>
          <a:xfrm>
            <a:off x="1554484" y="1201421"/>
            <a:ext cx="1644015" cy="360045"/>
          </a:xfrm>
          <a:prstGeom prst="wedgeRoundRectCallout">
            <a:avLst>
              <a:gd name="adj1" fmla="val 40255"/>
              <a:gd name="adj2" fmla="val 85977"/>
              <a:gd name="adj3" fmla="val 16667"/>
            </a:avLst>
          </a:prstGeom>
          <a:solidFill>
            <a:srgbClr val="EBCDFB"/>
          </a:solidFill>
          <a:ln w="9525" cap="flat" cmpd="sng">
            <a:solidFill>
              <a:srgbClr val="7030A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095" name="文本框 10245"/>
          <p:cNvSpPr txBox="1"/>
          <p:nvPr/>
        </p:nvSpPr>
        <p:spPr>
          <a:xfrm>
            <a:off x="1554484" y="1172212"/>
            <a:ext cx="1644015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蓝花有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2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朵。</a:t>
            </a:r>
          </a:p>
        </p:txBody>
      </p:sp>
      <p:pic>
        <p:nvPicPr>
          <p:cNvPr id="3096" name="图片 5" descr="例3-1.png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57500" y="1319530"/>
            <a:ext cx="3604260" cy="175514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98" name="文本框 10245"/>
          <p:cNvSpPr txBox="1"/>
          <p:nvPr/>
        </p:nvSpPr>
        <p:spPr>
          <a:xfrm>
            <a:off x="6349367" y="1052832"/>
            <a:ext cx="1575435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红花有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8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朵。</a:t>
            </a:r>
          </a:p>
        </p:txBody>
      </p:sp>
      <p:sp>
        <p:nvSpPr>
          <p:cNvPr id="26" name="AutoShape 12"/>
          <p:cNvSpPr/>
          <p:nvPr/>
        </p:nvSpPr>
        <p:spPr>
          <a:xfrm>
            <a:off x="2813050" y="3292475"/>
            <a:ext cx="1440180" cy="710565"/>
          </a:xfrm>
          <a:prstGeom prst="wedgeRoundRectCallout">
            <a:avLst>
              <a:gd name="adj1" fmla="val -62458"/>
              <a:gd name="adj2" fmla="val 42884"/>
              <a:gd name="adj3" fmla="val 16667"/>
            </a:avLst>
          </a:prstGeom>
          <a:solidFill>
            <a:srgbClr val="EBCDFB"/>
          </a:solidFill>
          <a:ln w="9525" cap="flat" cmpd="sng">
            <a:solidFill>
              <a:srgbClr val="7030A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1" name="文本框 10245"/>
          <p:cNvSpPr txBox="1"/>
          <p:nvPr/>
        </p:nvSpPr>
        <p:spPr>
          <a:xfrm>
            <a:off x="2813050" y="3236915"/>
            <a:ext cx="1485900" cy="83099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红花最多，黄花最少。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ldLvl="0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3" name="AutoShape 12"/>
          <p:cNvSpPr/>
          <p:nvPr/>
        </p:nvSpPr>
        <p:spPr>
          <a:xfrm flipV="1">
            <a:off x="3562350" y="1246505"/>
            <a:ext cx="1591310" cy="360045"/>
          </a:xfrm>
          <a:prstGeom prst="wedgeRoundRectCallout">
            <a:avLst>
              <a:gd name="adj1" fmla="val 59018"/>
              <a:gd name="adj2" fmla="val -41005"/>
              <a:gd name="adj3" fmla="val 16667"/>
            </a:avLst>
          </a:prstGeom>
          <a:solidFill>
            <a:srgbClr val="AFFFFF">
              <a:alpha val="94116"/>
            </a:srgbClr>
          </a:solidFill>
          <a:ln w="9525" cap="flat" cmpd="sng">
            <a:solidFill>
              <a:srgbClr val="2FD1D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097" name="文本框 10245"/>
          <p:cNvSpPr txBox="1"/>
          <p:nvPr/>
        </p:nvSpPr>
        <p:spPr>
          <a:xfrm>
            <a:off x="3490599" y="1201421"/>
            <a:ext cx="1575435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黄花有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6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朵。</a:t>
            </a:r>
          </a:p>
        </p:txBody>
      </p:sp>
      <p:sp>
        <p:nvSpPr>
          <p:cNvPr id="3092" name="AutoShape 12"/>
          <p:cNvSpPr/>
          <p:nvPr/>
        </p:nvSpPr>
        <p:spPr>
          <a:xfrm>
            <a:off x="6397626" y="1102997"/>
            <a:ext cx="1575435" cy="360045"/>
          </a:xfrm>
          <a:prstGeom prst="wedgeRoundRectCallout">
            <a:avLst>
              <a:gd name="adj1" fmla="val -45634"/>
              <a:gd name="adj2" fmla="val 85977"/>
              <a:gd name="adj3" fmla="val 16667"/>
            </a:avLst>
          </a:prstGeom>
          <a:solidFill>
            <a:srgbClr val="FDD3E2"/>
          </a:solidFill>
          <a:ln w="9525" cap="flat" cmpd="sng">
            <a:solidFill>
              <a:srgbClr val="CC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094" name="AutoShape 12"/>
          <p:cNvSpPr/>
          <p:nvPr/>
        </p:nvSpPr>
        <p:spPr>
          <a:xfrm>
            <a:off x="1554484" y="1201421"/>
            <a:ext cx="1644015" cy="360045"/>
          </a:xfrm>
          <a:prstGeom prst="wedgeRoundRectCallout">
            <a:avLst>
              <a:gd name="adj1" fmla="val 40255"/>
              <a:gd name="adj2" fmla="val 85977"/>
              <a:gd name="adj3" fmla="val 16667"/>
            </a:avLst>
          </a:prstGeom>
          <a:solidFill>
            <a:srgbClr val="EBCDFB"/>
          </a:solidFill>
          <a:ln w="9525" cap="flat" cmpd="sng">
            <a:solidFill>
              <a:srgbClr val="7030A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095" name="文本框 10245"/>
          <p:cNvSpPr txBox="1"/>
          <p:nvPr/>
        </p:nvSpPr>
        <p:spPr>
          <a:xfrm>
            <a:off x="1554484" y="1172212"/>
            <a:ext cx="1644015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蓝花有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2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朵。</a:t>
            </a:r>
          </a:p>
        </p:txBody>
      </p:sp>
      <p:pic>
        <p:nvPicPr>
          <p:cNvPr id="3096" name="图片 5" descr="例3-1.png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57500" y="1319530"/>
            <a:ext cx="3604260" cy="175514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98" name="文本框 10245"/>
          <p:cNvSpPr txBox="1"/>
          <p:nvPr/>
        </p:nvSpPr>
        <p:spPr>
          <a:xfrm>
            <a:off x="6349367" y="1052832"/>
            <a:ext cx="1575435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红花有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8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朵。</a:t>
            </a:r>
          </a:p>
        </p:txBody>
      </p:sp>
      <p:sp>
        <p:nvSpPr>
          <p:cNvPr id="27" name="AutoShape 12"/>
          <p:cNvSpPr/>
          <p:nvPr/>
        </p:nvSpPr>
        <p:spPr>
          <a:xfrm>
            <a:off x="3068324" y="3173732"/>
            <a:ext cx="2249805" cy="763905"/>
          </a:xfrm>
          <a:prstGeom prst="wedgeRoundRectCallout">
            <a:avLst>
              <a:gd name="adj1" fmla="val -58892"/>
              <a:gd name="adj2" fmla="val 35289"/>
              <a:gd name="adj3" fmla="val 16667"/>
            </a:avLst>
          </a:prstGeom>
          <a:solidFill>
            <a:srgbClr val="AFFFFF">
              <a:alpha val="94116"/>
            </a:srgbClr>
          </a:solidFill>
          <a:ln w="9525" cap="flat" cmpd="sng">
            <a:solidFill>
              <a:srgbClr val="2FD1D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9" name="文本框 10245"/>
          <p:cNvSpPr txBox="1"/>
          <p:nvPr/>
        </p:nvSpPr>
        <p:spPr>
          <a:xfrm>
            <a:off x="3014349" y="3164207"/>
            <a:ext cx="2339975" cy="83099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红花比黄花多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2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朵，比蓝花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6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朵。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ldLvl="0" animBg="1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3" name="AutoShape 12"/>
          <p:cNvSpPr/>
          <p:nvPr/>
        </p:nvSpPr>
        <p:spPr>
          <a:xfrm flipV="1">
            <a:off x="3562350" y="749201"/>
            <a:ext cx="1591310" cy="360045"/>
          </a:xfrm>
          <a:prstGeom prst="wedgeRoundRectCallout">
            <a:avLst>
              <a:gd name="adj1" fmla="val 59018"/>
              <a:gd name="adj2" fmla="val -41005"/>
              <a:gd name="adj3" fmla="val 16667"/>
            </a:avLst>
          </a:prstGeom>
          <a:solidFill>
            <a:srgbClr val="AFFFFF">
              <a:alpha val="94116"/>
            </a:srgbClr>
          </a:solidFill>
          <a:ln w="9525" cap="flat" cmpd="sng">
            <a:solidFill>
              <a:srgbClr val="2FD1D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097" name="文本框 10245"/>
          <p:cNvSpPr txBox="1"/>
          <p:nvPr/>
        </p:nvSpPr>
        <p:spPr>
          <a:xfrm>
            <a:off x="3490599" y="704118"/>
            <a:ext cx="1575435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黄花有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6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朵。</a:t>
            </a:r>
          </a:p>
        </p:txBody>
      </p:sp>
      <p:sp>
        <p:nvSpPr>
          <p:cNvPr id="3092" name="AutoShape 12"/>
          <p:cNvSpPr/>
          <p:nvPr/>
        </p:nvSpPr>
        <p:spPr>
          <a:xfrm>
            <a:off x="6397626" y="605693"/>
            <a:ext cx="1575435" cy="360045"/>
          </a:xfrm>
          <a:prstGeom prst="wedgeRoundRectCallout">
            <a:avLst>
              <a:gd name="adj1" fmla="val -45634"/>
              <a:gd name="adj2" fmla="val 85977"/>
              <a:gd name="adj3" fmla="val 16667"/>
            </a:avLst>
          </a:prstGeom>
          <a:solidFill>
            <a:srgbClr val="FDD3E2"/>
          </a:solidFill>
          <a:ln w="9525" cap="flat" cmpd="sng">
            <a:solidFill>
              <a:srgbClr val="CC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094" name="AutoShape 12"/>
          <p:cNvSpPr/>
          <p:nvPr/>
        </p:nvSpPr>
        <p:spPr>
          <a:xfrm>
            <a:off x="1554484" y="704117"/>
            <a:ext cx="1644015" cy="360045"/>
          </a:xfrm>
          <a:prstGeom prst="wedgeRoundRectCallout">
            <a:avLst>
              <a:gd name="adj1" fmla="val 40255"/>
              <a:gd name="adj2" fmla="val 85977"/>
              <a:gd name="adj3" fmla="val 16667"/>
            </a:avLst>
          </a:prstGeom>
          <a:solidFill>
            <a:srgbClr val="EBCDFB"/>
          </a:solidFill>
          <a:ln w="9525" cap="flat" cmpd="sng">
            <a:solidFill>
              <a:srgbClr val="7030A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095" name="文本框 10245"/>
          <p:cNvSpPr txBox="1"/>
          <p:nvPr/>
        </p:nvSpPr>
        <p:spPr>
          <a:xfrm>
            <a:off x="1554484" y="674908"/>
            <a:ext cx="1644015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蓝花有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2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朵。</a:t>
            </a:r>
          </a:p>
        </p:txBody>
      </p:sp>
      <p:pic>
        <p:nvPicPr>
          <p:cNvPr id="3096" name="图片 5" descr="例3-1.png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57500" y="822226"/>
            <a:ext cx="3604260" cy="175514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98" name="文本框 10245"/>
          <p:cNvSpPr txBox="1"/>
          <p:nvPr/>
        </p:nvSpPr>
        <p:spPr>
          <a:xfrm>
            <a:off x="6349367" y="555527"/>
            <a:ext cx="1575435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红花有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8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朵。</a:t>
            </a:r>
          </a:p>
        </p:txBody>
      </p:sp>
      <p:sp>
        <p:nvSpPr>
          <p:cNvPr id="25" name="AutoShape 12"/>
          <p:cNvSpPr/>
          <p:nvPr/>
        </p:nvSpPr>
        <p:spPr>
          <a:xfrm>
            <a:off x="6104890" y="2612927"/>
            <a:ext cx="1772920" cy="1148715"/>
          </a:xfrm>
          <a:prstGeom prst="wedgeRoundRectCallout">
            <a:avLst>
              <a:gd name="adj1" fmla="val 57951"/>
              <a:gd name="adj2" fmla="val -12299"/>
              <a:gd name="adj3" fmla="val 16667"/>
            </a:avLst>
          </a:prstGeom>
          <a:solidFill>
            <a:srgbClr val="C3EAB8"/>
          </a:solidFill>
          <a:ln w="9525" cap="flat" cmpd="sng">
            <a:solidFill>
              <a:srgbClr val="68A828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0" name="文本框 10245"/>
          <p:cNvSpPr txBox="1"/>
          <p:nvPr/>
        </p:nvSpPr>
        <p:spPr>
          <a:xfrm>
            <a:off x="6094730" y="2577367"/>
            <a:ext cx="1752600" cy="120032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还可以这样比较黄花和蓝花的朵数： </a:t>
            </a:r>
          </a:p>
        </p:txBody>
      </p:sp>
      <p:pic>
        <p:nvPicPr>
          <p:cNvPr id="8" name="图片 7" descr="例3-蓝花.pn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95668" y="2397345"/>
            <a:ext cx="469900" cy="5572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" name="图片 6" descr="例3-黄花.png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87734" y="3162521"/>
            <a:ext cx="479425" cy="5984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" name="图片 8" descr="例3-黄花.png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49718" y="3162521"/>
            <a:ext cx="481012" cy="5984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" name="图片 11" descr="例3-蓝花.pn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94155" y="2397345"/>
            <a:ext cx="469900" cy="5572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7" name="图片 16" descr="例3-黄花.png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213297" y="3162521"/>
            <a:ext cx="479425" cy="5984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8" name="图片 17" descr="例3-黄花.png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75281" y="3162521"/>
            <a:ext cx="481013" cy="5984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9" name="图片 18" descr="例3-黄花.png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38859" y="3162521"/>
            <a:ext cx="479425" cy="5984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" name="图片 19" descr="例3-黄花.png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02434" y="3162521"/>
            <a:ext cx="479425" cy="5984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3" name="椭圆 22"/>
          <p:cNvSpPr/>
          <p:nvPr/>
        </p:nvSpPr>
        <p:spPr>
          <a:xfrm>
            <a:off x="844872" y="2306856"/>
            <a:ext cx="1216025" cy="719138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844872" y="3116483"/>
            <a:ext cx="1216025" cy="720725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椭圆 25"/>
          <p:cNvSpPr/>
          <p:nvPr/>
        </p:nvSpPr>
        <p:spPr>
          <a:xfrm>
            <a:off x="2167255" y="3116483"/>
            <a:ext cx="1214438" cy="720725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3497584" y="3116483"/>
            <a:ext cx="1216025" cy="720725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文本框 10245"/>
          <p:cNvSpPr txBox="1">
            <a:spLocks noChangeArrowheads="1"/>
          </p:cNvSpPr>
          <p:nvPr/>
        </p:nvSpPr>
        <p:spPr bwMode="auto">
          <a:xfrm>
            <a:off x="775335" y="3881658"/>
            <a:ext cx="171831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zh-CN" altLang="en-US" sz="2400" b="1" kern="1200" cap="none" spc="0" normalizeH="0" baseline="0" noProof="0" dirty="0">
                <a:latin typeface="楷体_GB2312" pitchFamily="49" charset="-122"/>
                <a:ea typeface="楷体_GB2312" pitchFamily="49" charset="-122"/>
                <a:cs typeface="+mn-cs"/>
              </a:rPr>
              <a:t>蓝花有</a:t>
            </a:r>
            <a:r>
              <a:rPr kumimoji="0" lang="en-US" altLang="zh-CN" sz="2400" kern="1200" cap="none" spc="0" normalizeH="0" baseline="0" noProof="0" dirty="0">
                <a:latin typeface="+mn-lt"/>
                <a:ea typeface="楷体_GB2312" pitchFamily="49" charset="-122"/>
                <a:cs typeface="+mn-cs"/>
              </a:rPr>
              <a:t>2</a:t>
            </a:r>
            <a:r>
              <a:rPr kumimoji="0" lang="zh-CN" altLang="en-US" sz="2400" b="1" kern="1200" cap="none" spc="0" normalizeH="0" baseline="0" noProof="0" dirty="0">
                <a:latin typeface="楷体_GB2312" pitchFamily="49" charset="-122"/>
                <a:ea typeface="楷体_GB2312" pitchFamily="49" charset="-122"/>
                <a:cs typeface="+mn-cs"/>
              </a:rPr>
              <a:t>朵，</a:t>
            </a:r>
          </a:p>
        </p:txBody>
      </p:sp>
      <p:sp>
        <p:nvSpPr>
          <p:cNvPr id="10" name="文本框 10245"/>
          <p:cNvSpPr txBox="1">
            <a:spLocks noChangeArrowheads="1"/>
          </p:cNvSpPr>
          <p:nvPr/>
        </p:nvSpPr>
        <p:spPr bwMode="auto">
          <a:xfrm>
            <a:off x="2350135" y="3881658"/>
            <a:ext cx="229362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zh-CN" altLang="en-US" sz="2400" b="1" kern="1200" cap="none" spc="0" normalizeH="0" baseline="0" noProof="0" dirty="0">
                <a:latin typeface="楷体_GB2312" pitchFamily="49" charset="-122"/>
                <a:ea typeface="楷体_GB2312" pitchFamily="49" charset="-122"/>
                <a:cs typeface="+mn-cs"/>
              </a:rPr>
              <a:t>黄花有</a:t>
            </a:r>
            <a:r>
              <a:rPr kumimoji="0" lang="en-US" altLang="zh-CN" sz="2400" kern="1200" cap="none" spc="0" normalizeH="0" baseline="0" noProof="0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  <a:cs typeface="+mn-cs"/>
              </a:rPr>
              <a:t>3</a:t>
            </a:r>
            <a:r>
              <a:rPr kumimoji="0" lang="zh-CN" altLang="en-US" sz="2400" b="1" kern="1200" cap="none" spc="0" normalizeH="0" baseline="0" noProof="0" dirty="0">
                <a:latin typeface="楷体_GB2312" pitchFamily="49" charset="-122"/>
                <a:ea typeface="楷体_GB2312" pitchFamily="49" charset="-122"/>
                <a:cs typeface="+mn-cs"/>
              </a:rPr>
              <a:t>个</a:t>
            </a:r>
            <a:r>
              <a:rPr kumimoji="0" lang="en-US" altLang="zh-CN" sz="2400" kern="1200" cap="none" spc="0" normalizeH="0" baseline="0" noProof="0" dirty="0">
                <a:latin typeface="Arial" panose="020B0604020202020204" pitchFamily="34" charset="0"/>
                <a:ea typeface="楷体_GB2312" pitchFamily="49" charset="-122"/>
                <a:cs typeface="+mn-cs"/>
              </a:rPr>
              <a:t>2</a:t>
            </a:r>
            <a:r>
              <a:rPr kumimoji="0" lang="zh-CN" altLang="en-US" sz="2400" b="1" kern="1200" cap="none" spc="0" normalizeH="0" baseline="0" noProof="0" dirty="0">
                <a:latin typeface="楷体_GB2312" pitchFamily="49" charset="-122"/>
                <a:ea typeface="楷体_GB2312" pitchFamily="49" charset="-122"/>
                <a:cs typeface="+mn-cs"/>
              </a:rPr>
              <a:t>朵，</a:t>
            </a:r>
          </a:p>
        </p:txBody>
      </p:sp>
      <p:sp>
        <p:nvSpPr>
          <p:cNvPr id="11" name="文本框 10245"/>
          <p:cNvSpPr txBox="1">
            <a:spLocks noChangeArrowheads="1"/>
          </p:cNvSpPr>
          <p:nvPr/>
        </p:nvSpPr>
        <p:spPr bwMode="auto">
          <a:xfrm>
            <a:off x="4449449" y="3881658"/>
            <a:ext cx="367601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zh-CN" altLang="en-US" sz="2400" b="1" kern="1200" cap="none" spc="0" normalizeH="0" baseline="0" noProof="0" dirty="0">
                <a:latin typeface="楷体_GB2312" pitchFamily="49" charset="-122"/>
                <a:ea typeface="楷体_GB2312" pitchFamily="49" charset="-122"/>
                <a:cs typeface="+mn-cs"/>
              </a:rPr>
              <a:t>黄花的朵数是蓝花的</a:t>
            </a:r>
            <a:r>
              <a:rPr kumimoji="0" lang="en-US" altLang="zh-CN" sz="2400" kern="1200" cap="none" spc="0" normalizeH="0" baseline="0" noProof="0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  <a:cs typeface="+mn-cs"/>
              </a:rPr>
              <a:t>3</a:t>
            </a:r>
            <a:r>
              <a:rPr kumimoji="0" lang="zh-CN" altLang="en-US" sz="2400" b="1" kern="1200" cap="none" spc="0" normalizeH="0" baseline="0" noProof="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cs typeface="+mn-cs"/>
              </a:rPr>
              <a:t>倍</a:t>
            </a:r>
            <a:r>
              <a:rPr kumimoji="0" lang="zh-CN" altLang="en-US" sz="2400" b="1" kern="1200" cap="none" spc="0" normalizeH="0" baseline="0" noProof="0" dirty="0">
                <a:latin typeface="楷体_GB2312" pitchFamily="49" charset="-122"/>
                <a:ea typeface="楷体_GB2312" pitchFamily="49" charset="-122"/>
                <a:cs typeface="+mn-cs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ldLvl="0" animBg="1"/>
      <p:bldP spid="30" grpId="0"/>
      <p:bldP spid="23" grpId="0" bldLvl="0" animBg="1"/>
      <p:bldP spid="5" grpId="0" bldLvl="0" animBg="1"/>
      <p:bldP spid="26" grpId="0" bldLvl="0" animBg="1"/>
      <p:bldP spid="6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例3-红花.png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96975" y="1573684"/>
            <a:ext cx="509588" cy="609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" name="图片 10" descr="例3-蓝花.pn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82688" y="718024"/>
            <a:ext cx="469900" cy="558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" name="图片 11" descr="例3-蓝花.pn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90700" y="718024"/>
            <a:ext cx="469900" cy="558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" name="椭圆 12"/>
          <p:cNvSpPr/>
          <p:nvPr/>
        </p:nvSpPr>
        <p:spPr>
          <a:xfrm>
            <a:off x="1131892" y="627536"/>
            <a:ext cx="1216025" cy="720725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4" name="图片 13" descr="例3-红花.png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76425" y="1573684"/>
            <a:ext cx="509588" cy="609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6" name="椭圆 15"/>
          <p:cNvSpPr/>
          <p:nvPr/>
        </p:nvSpPr>
        <p:spPr>
          <a:xfrm>
            <a:off x="1168400" y="1483198"/>
            <a:ext cx="1214438" cy="719138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7" name="图片 16" descr="例3-红花.png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55875" y="1573684"/>
            <a:ext cx="509588" cy="609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8" name="图片 17" descr="例3-红花.png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33742" y="1573684"/>
            <a:ext cx="511175" cy="609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9" name="图片 18" descr="例3-红花.png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913189" y="1573684"/>
            <a:ext cx="511175" cy="609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" name="图片 19" descr="例3-红花.png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92642" y="1573684"/>
            <a:ext cx="511175" cy="609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2" name="图片 21" descr="例3-红花.png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272092" y="1573684"/>
            <a:ext cx="511175" cy="609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" name="图片 22" descr="例3-红花.png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951542" y="1573684"/>
            <a:ext cx="511175" cy="609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4" name="椭圆 23"/>
          <p:cNvSpPr/>
          <p:nvPr/>
        </p:nvSpPr>
        <p:spPr>
          <a:xfrm>
            <a:off x="2536829" y="1483198"/>
            <a:ext cx="1216025" cy="719138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椭圆 26"/>
          <p:cNvSpPr/>
          <p:nvPr/>
        </p:nvSpPr>
        <p:spPr>
          <a:xfrm>
            <a:off x="3897313" y="1483198"/>
            <a:ext cx="1214438" cy="719138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0" name="椭圆 29"/>
          <p:cNvSpPr/>
          <p:nvPr/>
        </p:nvSpPr>
        <p:spPr>
          <a:xfrm>
            <a:off x="5246692" y="1483198"/>
            <a:ext cx="1216025" cy="719138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AutoShape 12"/>
          <p:cNvSpPr/>
          <p:nvPr/>
        </p:nvSpPr>
        <p:spPr>
          <a:xfrm>
            <a:off x="2522224" y="2394704"/>
            <a:ext cx="3665855" cy="753110"/>
          </a:xfrm>
          <a:prstGeom prst="wedgeRoundRectCallout">
            <a:avLst>
              <a:gd name="adj1" fmla="val 55801"/>
              <a:gd name="adj2" fmla="val -4685"/>
              <a:gd name="adj3" fmla="val 16667"/>
            </a:avLst>
          </a:prstGeom>
          <a:solidFill>
            <a:srgbClr val="FDD3E2"/>
          </a:solidFill>
          <a:ln w="9525" cap="flat" cmpd="sng">
            <a:solidFill>
              <a:srgbClr val="CC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3" name="文本框 10245"/>
          <p:cNvSpPr txBox="1"/>
          <p:nvPr/>
        </p:nvSpPr>
        <p:spPr>
          <a:xfrm>
            <a:off x="2522220" y="2346481"/>
            <a:ext cx="3641090" cy="83099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红花的朵数是蓝花的几倍？先圈一圈，再填一填。</a:t>
            </a:r>
          </a:p>
        </p:txBody>
      </p:sp>
      <p:sp>
        <p:nvSpPr>
          <p:cNvPr id="34" name="文本框 10245"/>
          <p:cNvSpPr txBox="1"/>
          <p:nvPr/>
        </p:nvSpPr>
        <p:spPr>
          <a:xfrm>
            <a:off x="1118241" y="3516120"/>
            <a:ext cx="7245350" cy="9130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ts val="3200"/>
              </a:lnSpc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蓝花有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（  ）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朵，红花有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（  ）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个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2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朵，红花的朵数是蓝花的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（  ）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倍。</a:t>
            </a:r>
          </a:p>
        </p:txBody>
      </p:sp>
      <p:sp>
        <p:nvSpPr>
          <p:cNvPr id="35" name="文本框 10245"/>
          <p:cNvSpPr txBox="1"/>
          <p:nvPr/>
        </p:nvSpPr>
        <p:spPr>
          <a:xfrm>
            <a:off x="2369191" y="3544697"/>
            <a:ext cx="493712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sym typeface="宋体" panose="02010600030101010101" pitchFamily="2" charset="-122"/>
              </a:rPr>
              <a:t> </a:t>
            </a:r>
            <a:endParaRPr lang="zh-CN" altLang="en-US" sz="2400" dirty="0">
              <a:solidFill>
                <a:srgbClr val="0000FF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6" name="文本框 10245"/>
          <p:cNvSpPr txBox="1"/>
          <p:nvPr/>
        </p:nvSpPr>
        <p:spPr>
          <a:xfrm>
            <a:off x="4826641" y="3544697"/>
            <a:ext cx="49530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4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sym typeface="宋体" panose="02010600030101010101" pitchFamily="2" charset="-122"/>
              </a:rPr>
              <a:t> </a:t>
            </a:r>
            <a:endParaRPr lang="zh-CN" altLang="en-US" sz="2400" dirty="0">
              <a:solidFill>
                <a:srgbClr val="0000FF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7" name="文本框 10245"/>
          <p:cNvSpPr txBox="1"/>
          <p:nvPr/>
        </p:nvSpPr>
        <p:spPr>
          <a:xfrm>
            <a:off x="2650178" y="3963797"/>
            <a:ext cx="49530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4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sym typeface="宋体" panose="02010600030101010101" pitchFamily="2" charset="-122"/>
              </a:rPr>
              <a:t> </a:t>
            </a:r>
            <a:endParaRPr lang="zh-CN" altLang="en-US" sz="2400" dirty="0">
              <a:solidFill>
                <a:srgbClr val="0000FF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38" name="图片 37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flipH="1">
            <a:off x="6501130" y="2378230"/>
            <a:ext cx="740410" cy="101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16" grpId="0" bldLvl="0" animBg="1"/>
      <p:bldP spid="24" grpId="0" bldLvl="0" animBg="1"/>
      <p:bldP spid="27" grpId="0" bldLvl="0" animBg="1"/>
      <p:bldP spid="30" grpId="0" bldLvl="0" animBg="1"/>
      <p:bldP spid="32" grpId="0" bldLvl="0" animBg="1"/>
      <p:bldP spid="33" grpId="0"/>
      <p:bldP spid="35" grpId="0"/>
      <p:bldP spid="36" grpId="0"/>
      <p:bldP spid="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6" name="圆角矩形标注 41995"/>
          <p:cNvSpPr/>
          <p:nvPr/>
        </p:nvSpPr>
        <p:spPr>
          <a:xfrm>
            <a:off x="2711012" y="2265361"/>
            <a:ext cx="4321175" cy="807720"/>
          </a:xfrm>
          <a:prstGeom prst="wedgeRoundRectCallout">
            <a:avLst>
              <a:gd name="adj1" fmla="val 54628"/>
              <a:gd name="adj2" fmla="val -28066"/>
              <a:gd name="adj3" fmla="val 16667"/>
            </a:avLst>
          </a:prstGeom>
          <a:gradFill rotWithShape="1">
            <a:gsLst>
              <a:gs pos="0">
                <a:srgbClr val="CC99FF">
                  <a:alpha val="92000"/>
                </a:srgbClr>
              </a:gs>
              <a:gs pos="100000">
                <a:srgbClr val="CC99FF">
                  <a:gamma/>
                  <a:shade val="46275"/>
                  <a:invGamma/>
                  <a:alpha val="25000"/>
                </a:srgbClr>
              </a:gs>
            </a:gsLst>
            <a:lin ang="5400000" scaled="1"/>
            <a:tileRect/>
          </a:gradFill>
          <a:ln w="9525" cap="flat" cmpd="sng">
            <a:solidFill>
              <a:srgbClr val="993366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1997" name="文本框 41996"/>
          <p:cNvSpPr txBox="1"/>
          <p:nvPr/>
        </p:nvSpPr>
        <p:spPr>
          <a:xfrm>
            <a:off x="2710691" y="2287906"/>
            <a:ext cx="4032250" cy="83099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latin typeface="楷体_GB2312" pitchFamily="49" charset="-122"/>
                <a:ea typeface="楷体_GB2312" pitchFamily="49" charset="-122"/>
                <a:sym typeface="+mn-ea"/>
              </a:rPr>
              <a:t>要求红花的朵数是蓝花的几倍，可以怎样计算？</a:t>
            </a:r>
            <a:endParaRPr lang="zh-CN" altLang="en-US" sz="2400" b="1" dirty="0"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flipH="1">
            <a:off x="7176332" y="2216468"/>
            <a:ext cx="837565" cy="1265555"/>
          </a:xfrm>
          <a:prstGeom prst="rect">
            <a:avLst/>
          </a:prstGeom>
        </p:spPr>
      </p:pic>
      <p:sp>
        <p:nvSpPr>
          <p:cNvPr id="34" name="文本框 10245"/>
          <p:cNvSpPr txBox="1"/>
          <p:nvPr/>
        </p:nvSpPr>
        <p:spPr>
          <a:xfrm>
            <a:off x="918528" y="987574"/>
            <a:ext cx="7245350" cy="9130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ts val="3200"/>
              </a:lnSpc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蓝花有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（  ）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朵，红花有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（  ）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个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2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朵，红花的朵数是蓝花的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（  ）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倍。</a:t>
            </a:r>
          </a:p>
        </p:txBody>
      </p:sp>
      <p:sp>
        <p:nvSpPr>
          <p:cNvPr id="35" name="文本框 10245"/>
          <p:cNvSpPr txBox="1"/>
          <p:nvPr/>
        </p:nvSpPr>
        <p:spPr>
          <a:xfrm>
            <a:off x="2169478" y="1016151"/>
            <a:ext cx="493712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sym typeface="宋体" panose="02010600030101010101" pitchFamily="2" charset="-122"/>
              </a:rPr>
              <a:t> </a:t>
            </a:r>
            <a:endParaRPr lang="zh-CN" altLang="en-US" sz="2400" dirty="0">
              <a:solidFill>
                <a:srgbClr val="0000FF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6" name="文本框 10245"/>
          <p:cNvSpPr txBox="1"/>
          <p:nvPr/>
        </p:nvSpPr>
        <p:spPr>
          <a:xfrm>
            <a:off x="4626928" y="1016151"/>
            <a:ext cx="49530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4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sym typeface="宋体" panose="02010600030101010101" pitchFamily="2" charset="-122"/>
              </a:rPr>
              <a:t> </a:t>
            </a:r>
            <a:endParaRPr lang="zh-CN" altLang="en-US" sz="2400" dirty="0">
              <a:solidFill>
                <a:srgbClr val="0000FF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7" name="文本框 10245"/>
          <p:cNvSpPr txBox="1"/>
          <p:nvPr/>
        </p:nvSpPr>
        <p:spPr>
          <a:xfrm>
            <a:off x="2450465" y="1435251"/>
            <a:ext cx="49530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4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sym typeface="宋体" panose="02010600030101010101" pitchFamily="2" charset="-122"/>
              </a:rPr>
              <a:t> </a:t>
            </a:r>
            <a:endParaRPr lang="zh-CN" altLang="en-US" sz="2400" dirty="0">
              <a:solidFill>
                <a:srgbClr val="0000FF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" name="椭圆 2">
            <a:hlinkClick r:id="rId3" action="ppaction://hlinksldjump"/>
          </p:cNvPr>
          <p:cNvSpPr/>
          <p:nvPr/>
        </p:nvSpPr>
        <p:spPr>
          <a:xfrm>
            <a:off x="249913" y="4482719"/>
            <a:ext cx="322217" cy="322217"/>
          </a:xfrm>
          <a:prstGeom prst="ellipse">
            <a:avLst/>
          </a:prstGeom>
          <a:gradFill flip="none"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1800000" scaled="0"/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1</a:t>
            </a:r>
            <a:endParaRPr lang="zh-CN" altLang="en-US" dirty="0"/>
          </a:p>
        </p:txBody>
      </p:sp>
      <p:sp>
        <p:nvSpPr>
          <p:cNvPr id="9" name="椭圆 8">
            <a:hlinkClick r:id="rId4" action="ppaction://hlinksldjump"/>
          </p:cNvPr>
          <p:cNvSpPr/>
          <p:nvPr/>
        </p:nvSpPr>
        <p:spPr>
          <a:xfrm>
            <a:off x="755580" y="4482718"/>
            <a:ext cx="322217" cy="322217"/>
          </a:xfrm>
          <a:prstGeom prst="ellipse">
            <a:avLst/>
          </a:prstGeom>
          <a:gradFill flip="none"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1800000" scaled="0"/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2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6" grpId="0" bldLvl="0" animBg="1"/>
      <p:bldP spid="41997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822</Words>
  <Application>Microsoft Office PowerPoint</Application>
  <PresentationFormat>全屏显示(16:9)</PresentationFormat>
  <Paragraphs>139</Paragraphs>
  <Slides>21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1" baseType="lpstr">
      <vt:lpstr>黑体</vt:lpstr>
      <vt:lpstr>楷体</vt:lpstr>
      <vt:lpstr>楷体_GB2312</vt:lpstr>
      <vt:lpstr>宋体</vt:lpstr>
      <vt:lpstr>微软雅黑</vt:lpstr>
      <vt:lpstr>幼圆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2018-09-11T05:46:00Z</dcterms:created>
  <dcterms:modified xsi:type="dcterms:W3CDTF">2023-01-16T19:08:38Z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A0A9B72405E6472EBA73EC0993F03EE8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