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0" r:id="rId3"/>
    <p:sldId id="259" r:id="rId4"/>
    <p:sldId id="265" r:id="rId5"/>
    <p:sldId id="270" r:id="rId6"/>
    <p:sldId id="261" r:id="rId7"/>
    <p:sldId id="264" r:id="rId8"/>
    <p:sldId id="263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0DAFC-ECEC-4A0D-AFB9-F3BA76559B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AB823-6582-4FC5-9DAE-B52F6AD08E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AB823-6582-4FC5-9DAE-B52F6AD08EE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0C1ACA-06A4-4219-BB64-17F49E7D802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8B1A-AEAD-455B-BC5C-58D81D7ED3E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06D5-F52F-4028-B400-3C07C80DACF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39B27B-9F9C-4B88-8E9E-0A8A2D7DE4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BD15-FA55-42ED-B1BB-85A040273729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4664A-033D-4630-883C-157A1D1D659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60E2A-3612-4B79-8ADE-520F62CE8DF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15432-AB45-41C1-8EAA-B3C665BB64C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F098-6157-42C7-96E9-8801D4BD4E1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83E2-62A3-4B71-99F6-CCC1889538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F547-9D5F-4EA6-8B68-F9C93EFBE74D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C02517-C9B2-4239-9DFC-2CE1E8C7234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20744B7-6FF7-49F8-9898-78CE52D3D62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73332" y="1916832"/>
            <a:ext cx="77041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 b="1" dirty="0" smtClean="0">
                <a:solidFill>
                  <a:srgbClr val="3333CC"/>
                </a:solidFill>
                <a:latin typeface="方正粗倩简体" pitchFamily="65" charset="-122"/>
                <a:ea typeface="方正粗倩简体" pitchFamily="65" charset="-122"/>
              </a:rPr>
              <a:t>有</a:t>
            </a:r>
            <a:r>
              <a:rPr lang="zh-CN" altLang="en-US" sz="6000" b="1" dirty="0">
                <a:solidFill>
                  <a:srgbClr val="3333CC"/>
                </a:solidFill>
                <a:latin typeface="方正粗倩简体" pitchFamily="65" charset="-122"/>
                <a:ea typeface="方正粗倩简体" pitchFamily="65" charset="-122"/>
              </a:rPr>
              <a:t>理数的混合运算</a:t>
            </a:r>
          </a:p>
        </p:txBody>
      </p:sp>
      <p:sp>
        <p:nvSpPr>
          <p:cNvPr id="5" name="矩形 4"/>
          <p:cNvSpPr/>
          <p:nvPr/>
        </p:nvSpPr>
        <p:spPr>
          <a:xfrm>
            <a:off x="2747844" y="51869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3333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3333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143000" y="2057400"/>
          <a:ext cx="545623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3" imgW="1244600" imgH="393700" progId="Equation.DSMT4">
                  <p:embed/>
                </p:oleObj>
              </mc:Choice>
              <mc:Fallback>
                <p:oleObj name="Equation" r:id="rId3" imgW="12446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545623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7" name="Group 9"/>
          <p:cNvGrpSpPr/>
          <p:nvPr/>
        </p:nvGrpSpPr>
        <p:grpSpPr bwMode="auto">
          <a:xfrm>
            <a:off x="2438400" y="1128465"/>
            <a:ext cx="4114800" cy="2411413"/>
            <a:chOff x="2256" y="1056"/>
            <a:chExt cx="2592" cy="1519"/>
          </a:xfrm>
        </p:grpSpPr>
        <p:sp>
          <p:nvSpPr>
            <p:cNvPr id="53258" name="Text Box 10"/>
            <p:cNvSpPr txBox="1">
              <a:spLocks noChangeArrowheads="1"/>
            </p:cNvSpPr>
            <p:nvPr/>
          </p:nvSpPr>
          <p:spPr bwMode="blackWhite">
            <a:xfrm>
              <a:off x="2544" y="1056"/>
              <a:ext cx="1968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zh-CN" altLang="en-US" sz="2000" dirty="0">
                  <a:solidFill>
                    <a:srgbClr val="6600FF"/>
                  </a:solidFill>
                  <a:latin typeface="宋体" panose="02010600030101010101" pitchFamily="2" charset="-122"/>
                </a:rPr>
                <a:t>小明抽到了</a:t>
              </a:r>
              <a:r>
                <a:rPr kumimoji="1" lang="zh-CN" altLang="en-US" sz="2400" dirty="0">
                  <a:solidFill>
                    <a:srgbClr val="6600FF"/>
                  </a:solidFill>
                  <a:latin typeface="宋体" panose="02010600030101010101" pitchFamily="2" charset="-122"/>
                </a:rPr>
                <a:t> </a:t>
              </a:r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blackWhite">
            <a:xfrm>
              <a:off x="2256" y="2064"/>
              <a:ext cx="2592" cy="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他运用下面的方法凑成了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24</a:t>
              </a: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：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zh-CN" altLang="en-US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         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7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×</a:t>
              </a: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（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＋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÷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7</a:t>
              </a: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）＝</a:t>
              </a:r>
              <a:r>
                <a:rPr kumimoji="1" lang="en-US" altLang="zh-CN" sz="20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24 </a:t>
              </a:r>
              <a:r>
                <a:rPr kumimoji="1" lang="zh-CN" altLang="en-US" sz="20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．</a:t>
              </a:r>
              <a:r>
                <a:rPr kumimoji="1" lang="zh-CN" altLang="en-US" sz="2400" dirty="0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3260" name="Picture 12" descr="0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28" y="1358"/>
              <a:ext cx="1440" cy="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261" name="Group 13"/>
          <p:cNvGrpSpPr/>
          <p:nvPr/>
        </p:nvGrpSpPr>
        <p:grpSpPr bwMode="auto">
          <a:xfrm>
            <a:off x="2971800" y="3643065"/>
            <a:ext cx="2819400" cy="1755775"/>
            <a:chOff x="2592" y="2640"/>
            <a:chExt cx="1776" cy="1106"/>
          </a:xfrm>
        </p:grpSpPr>
        <p:sp>
          <p:nvSpPr>
            <p:cNvPr id="53262" name="Text Box 14"/>
            <p:cNvSpPr txBox="1">
              <a:spLocks noChangeArrowheads="1"/>
            </p:cNvSpPr>
            <p:nvPr/>
          </p:nvSpPr>
          <p:spPr bwMode="blackWhite">
            <a:xfrm>
              <a:off x="2592" y="2640"/>
              <a:ext cx="139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zh-CN" altLang="en-US" sz="2000">
                  <a:solidFill>
                    <a:srgbClr val="6600FF"/>
                  </a:solidFill>
                  <a:latin typeface="宋体" panose="02010600030101010101" pitchFamily="2" charset="-122"/>
                </a:rPr>
                <a:t>如果抽到的是</a:t>
              </a:r>
              <a:r>
                <a:rPr kumimoji="1" lang="zh-CN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3263" name="Picture 15" descr="0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904" y="2880"/>
              <a:ext cx="1464" cy="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64" name="Text Box 16"/>
            <p:cNvSpPr txBox="1">
              <a:spLocks noChangeArrowheads="1"/>
            </p:cNvSpPr>
            <p:nvPr/>
          </p:nvSpPr>
          <p:spPr bwMode="blackWhite">
            <a:xfrm>
              <a:off x="2592" y="3504"/>
              <a:ext cx="15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zh-CN" altLang="en-US" sz="2000">
                  <a:solidFill>
                    <a:srgbClr val="FF0000"/>
                  </a:solidFill>
                  <a:latin typeface="宋体" panose="02010600030101010101" pitchFamily="2" charset="-122"/>
                </a:rPr>
                <a:t>你能凑成</a:t>
              </a:r>
              <a:r>
                <a:rPr kumimoji="1"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24</a:t>
              </a:r>
              <a:r>
                <a:rPr kumimoji="1" lang="zh-CN" altLang="en-US" sz="2000">
                  <a:solidFill>
                    <a:srgbClr val="FF0000"/>
                  </a:solidFill>
                  <a:latin typeface="宋体" panose="02010600030101010101" pitchFamily="2" charset="-122"/>
                </a:rPr>
                <a:t>吗？</a:t>
              </a:r>
              <a:r>
                <a:rPr kumimoji="1" lang="zh-CN" altLang="en-US" sz="2400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81" name="Group 9"/>
          <p:cNvGrpSpPr/>
          <p:nvPr/>
        </p:nvGrpSpPr>
        <p:grpSpPr bwMode="auto">
          <a:xfrm>
            <a:off x="1979712" y="1323182"/>
            <a:ext cx="4648200" cy="3562350"/>
            <a:chOff x="2496" y="1171"/>
            <a:chExt cx="2928" cy="2244"/>
          </a:xfrm>
        </p:grpSpPr>
        <p:sp>
          <p:nvSpPr>
            <p:cNvPr id="54282" name="Rectangle 10"/>
            <p:cNvSpPr>
              <a:spLocks noChangeArrowheads="1"/>
            </p:cNvSpPr>
            <p:nvPr/>
          </p:nvSpPr>
          <p:spPr bwMode="blackWhite">
            <a:xfrm>
              <a:off x="2496" y="1171"/>
              <a:ext cx="2880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hangingPunct="0"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请将下面的每组扑克牌凑成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24</a:t>
              </a:r>
              <a:r>
                <a:rPr lang="zh-CN" altLang="en-US" sz="2000" b="1" dirty="0" smtClean="0">
                  <a:solidFill>
                    <a:srgbClr val="FF0000"/>
                  </a:solidFill>
                  <a:latin typeface="宋体" panose="02010600030101010101" pitchFamily="2" charset="-122"/>
                </a:rPr>
                <a:t>． </a:t>
              </a:r>
              <a:r>
                <a:rPr lang="zh-CN" alt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endPara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54283" name="Picture 11" descr="02"/>
            <p:cNvPicPr>
              <a:picLocks noChangeAspect="1" noChangeArrowheads="1"/>
            </p:cNvPicPr>
            <p:nvPr/>
          </p:nvPicPr>
          <p:blipFill>
            <a:blip r:embed="rId2" cstate="email"/>
            <a:srcRect b="-2826"/>
            <a:stretch>
              <a:fillRect/>
            </a:stretch>
          </p:blipFill>
          <p:spPr bwMode="auto">
            <a:xfrm>
              <a:off x="3216" y="2592"/>
              <a:ext cx="2208" cy="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284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blackWhite">
            <a:xfrm>
              <a:off x="2544" y="1632"/>
              <a:ext cx="1920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0"/>
            <a:ext cx="8229600" cy="6381750"/>
          </a:xfrm>
        </p:spPr>
        <p:txBody>
          <a:bodyPr/>
          <a:lstStyle/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请你说出下列各式的运算顺序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1.5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×(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3)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）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828800" y="4038600"/>
          <a:ext cx="30241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3" imgW="635000" imgH="393700" progId="Equation.DSMT4">
                  <p:embed/>
                </p:oleObj>
              </mc:Choice>
              <mc:Fallback>
                <p:oleObj name="Equation" r:id="rId3" imgW="635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30241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981200" y="2743200"/>
          <a:ext cx="38576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5" imgW="926465" imgH="393700" progId="Equation.DSMT4">
                  <p:embed/>
                </p:oleObj>
              </mc:Choice>
              <mc:Fallback>
                <p:oleObj name="Equation" r:id="rId5" imgW="9264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38576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1752600" y="5105400"/>
          <a:ext cx="48990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Equation" r:id="rId7" imgW="1028065" imgH="393700" progId="Equation.DSMT4">
                  <p:embed/>
                </p:oleObj>
              </mc:Choice>
              <mc:Fallback>
                <p:oleObj name="Equation" r:id="rId7" imgW="1028065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48990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8913"/>
            <a:ext cx="8137525" cy="2016125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zh-CN" altLang="en-US" sz="30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一．有理数混合运算的法则：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）先算乘方，再算乘除，最后算加减。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zh-CN" altLang="en-US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）如有括号，先进行括号里的运算。</a:t>
            </a:r>
          </a:p>
          <a:p>
            <a:pPr>
              <a:buFontTx/>
              <a:buNone/>
            </a:pPr>
            <a:endParaRPr lang="en-US" altLang="zh-CN" sz="2800" dirty="0">
              <a:solidFill>
                <a:srgbClr val="3333CC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2276475"/>
            <a:ext cx="8066087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zh-CN" sz="35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（</a:t>
            </a:r>
            <a:r>
              <a:rPr lang="en-US" altLang="zh-CN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（</a:t>
            </a:r>
            <a:r>
              <a:rPr lang="en-US" altLang="zh-CN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5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114300" imgH="177800" progId="Equation.DSMT4">
                  <p:embed/>
                </p:oleObj>
              </mc:Choice>
              <mc:Fallback>
                <p:oleObj name="Equation" r:id="rId3" imgW="114300" imgH="177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819400" y="3352800"/>
          <a:ext cx="496887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1193800" imgH="393700" progId="Equation.DSMT4">
                  <p:embed/>
                </p:oleObj>
              </mc:Choice>
              <mc:Fallback>
                <p:oleObj name="Equation" r:id="rId5" imgW="11938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52800"/>
                        <a:ext cx="496887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971800" y="4419600"/>
          <a:ext cx="521017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1358265" imgH="393700" progId="Equation.DSMT4">
                  <p:embed/>
                </p:oleObj>
              </mc:Choice>
              <mc:Fallback>
                <p:oleObj name="Equation" r:id="rId7" imgW="13582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521017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3581400"/>
            <a:ext cx="27352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5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500" b="1" dirty="0" smtClean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</a:t>
            </a:r>
            <a:r>
              <a:rPr lang="zh-CN" altLang="en-US" sz="35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算：</a:t>
            </a: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9" imgW="114300" imgH="177800" progId="Equation.DSMT4">
                  <p:embed/>
                </p:oleObj>
              </mc:Choice>
              <mc:Fallback>
                <p:oleObj name="Equation" r:id="rId9" imgW="114300" imgH="177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048000" y="5562600"/>
          <a:ext cx="4876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0" imgW="1002665" imgH="279400" progId="Equation.DSMT4">
                  <p:embed/>
                </p:oleObj>
              </mc:Choice>
              <mc:Fallback>
                <p:oleObj name="Equation" r:id="rId10" imgW="1002665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562600"/>
                        <a:ext cx="48768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124200" y="2133600"/>
            <a:ext cx="719138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CC"/>
                </a:solidFill>
                <a:ea typeface="黑体" panose="02010609060101010101" pitchFamily="49" charset="-122"/>
              </a:rPr>
              <a:t>乘方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962400" y="2514600"/>
            <a:ext cx="574675" cy="4318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572000" y="2057400"/>
            <a:ext cx="719138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CC"/>
                </a:solidFill>
                <a:ea typeface="黑体" panose="02010609060101010101" pitchFamily="49" charset="-122"/>
              </a:rPr>
              <a:t>乘除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096000" y="2057400"/>
            <a:ext cx="719138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CC"/>
                </a:solidFill>
                <a:ea typeface="黑体" panose="02010609060101010101" pitchFamily="49" charset="-122"/>
              </a:rPr>
              <a:t>加减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5410200" y="2438400"/>
            <a:ext cx="574675" cy="4318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09600" y="2133600"/>
            <a:ext cx="1800225" cy="1349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CC"/>
                </a:solidFill>
                <a:ea typeface="黑体" panose="02010609060101010101" pitchFamily="49" charset="-122"/>
              </a:rPr>
              <a:t>括号里的运算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2514600" y="2514600"/>
            <a:ext cx="574675" cy="4318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0.65" calcmode="lin" valueType="num">
                                      <p:cBhvr override="childStyle"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/>
      <p:bldP spid="6153" grpId="0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331640" y="2276872"/>
          <a:ext cx="6248400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3" imgW="2184400" imgH="609600" progId="Equation.DSMT4">
                  <p:embed/>
                </p:oleObj>
              </mc:Choice>
              <mc:Fallback>
                <p:oleObj name="Equation" r:id="rId3" imgW="21844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76872"/>
                        <a:ext cx="6248400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331640" y="1268760"/>
            <a:ext cx="304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hlink"/>
                </a:solidFill>
              </a:rPr>
              <a:t>议一议</a:t>
            </a:r>
          </a:p>
        </p:txBody>
      </p:sp>
    </p:spTree>
  </p:cSld>
  <p:clrMapOvr>
    <a:masterClrMapping/>
  </p:clrMapOvr>
  <p:transition spd="slow"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95288" y="0"/>
            <a:ext cx="8229600" cy="6381750"/>
          </a:xfrm>
        </p:spPr>
        <p:txBody>
          <a:bodyPr/>
          <a:lstStyle/>
          <a:p>
            <a:pPr>
              <a:lnSpc>
                <a:spcPct val="180000"/>
              </a:lnSpc>
              <a:buFontTx/>
              <a:buNone/>
            </a:pPr>
            <a:r>
              <a:rPr lang="en-US" altLang="zh-CN" sz="4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40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1.5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2×(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－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3)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  <a:p>
            <a:pPr>
              <a:lnSpc>
                <a:spcPct val="180000"/>
              </a:lnSpc>
              <a:buFontTx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828800" y="4038600"/>
          <a:ext cx="30241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4" imgW="635000" imgH="393700" progId="Equation.DSMT4">
                  <p:embed/>
                </p:oleObj>
              </mc:Choice>
              <mc:Fallback>
                <p:oleObj name="Equation" r:id="rId4" imgW="6350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30241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981200" y="2743200"/>
          <a:ext cx="385762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6" imgW="926465" imgH="393700" progId="Equation.DSMT4">
                  <p:embed/>
                </p:oleObj>
              </mc:Choice>
              <mc:Fallback>
                <p:oleObj name="Equation" r:id="rId6" imgW="9264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385762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752600" y="5105400"/>
          <a:ext cx="489902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8" imgW="1028065" imgH="393700" progId="Equation.DSMT4">
                  <p:embed/>
                </p:oleObj>
              </mc:Choice>
              <mc:Fallback>
                <p:oleObj name="Equation" r:id="rId8" imgW="1028065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4899025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82015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8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下列计算错在哪里？应该如何改正</a:t>
            </a:r>
            <a:r>
              <a:rPr lang="zh-CN" altLang="en-US" sz="40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4000"/>
              <a:t>（</a:t>
            </a:r>
            <a:r>
              <a:rPr lang="en-US" altLang="zh-CN" sz="4000"/>
              <a:t>1</a:t>
            </a:r>
            <a:r>
              <a:rPr lang="zh-CN" altLang="en-US" sz="4000"/>
              <a:t>）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000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0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70÷70</a:t>
            </a: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zh-CN" sz="4000"/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4000"/>
              <a:t>（</a:t>
            </a:r>
            <a:r>
              <a:rPr lang="en-US" altLang="zh-CN" sz="4000"/>
              <a:t>2</a:t>
            </a:r>
            <a:r>
              <a:rPr lang="zh-CN" altLang="en-US" sz="4000"/>
              <a:t>）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4000"/>
              <a:t>（</a:t>
            </a:r>
            <a:r>
              <a:rPr lang="en-US" altLang="zh-CN" sz="4000"/>
              <a:t>3</a:t>
            </a:r>
            <a:r>
              <a:rPr lang="zh-CN" altLang="en-US" sz="4000"/>
              <a:t>）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4000"/>
              <a:t>（</a:t>
            </a:r>
            <a:r>
              <a:rPr lang="en-US" altLang="zh-CN" sz="4000"/>
              <a:t>4</a:t>
            </a:r>
            <a:r>
              <a:rPr lang="zh-CN" altLang="en-US" sz="4000"/>
              <a:t>）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619250" y="4292600"/>
          <a:ext cx="48244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3" imgW="1384300" imgH="393700" progId="Equation.DSMT4">
                  <p:embed/>
                </p:oleObj>
              </mc:Choice>
              <mc:Fallback>
                <p:oleObj name="Equation" r:id="rId3" imgW="13843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92600"/>
                        <a:ext cx="48244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563688" y="3068638"/>
          <a:ext cx="5151437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5" imgW="1752600" imgH="393700" progId="Equation.DSMT4">
                  <p:embed/>
                </p:oleObj>
              </mc:Choice>
              <mc:Fallback>
                <p:oleObj name="Equation" r:id="rId5" imgW="17526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3068638"/>
                        <a:ext cx="5151437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619250" y="5661025"/>
          <a:ext cx="46799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7" imgW="1346200" imgH="228600" progId="Equation.DSMT4">
                  <p:embed/>
                </p:oleObj>
              </mc:Choice>
              <mc:Fallback>
                <p:oleObj name="Equation" r:id="rId7" imgW="1346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661025"/>
                        <a:ext cx="46799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69988"/>
            <a:ext cx="8229600" cy="52895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3500" b="1" dirty="0">
                <a:solidFill>
                  <a:srgbClr val="3333CC"/>
                </a:solidFill>
                <a:ea typeface="黑体" panose="02010609060101010101" pitchFamily="49" charset="-122"/>
              </a:rPr>
              <a:t>有理数混合运算的顺序：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zh-CN" altLang="en-US" sz="3300" b="1" dirty="0">
                <a:solidFill>
                  <a:srgbClr val="000000"/>
                </a:solidFill>
              </a:rPr>
              <a:t>与小学数学学过的四则混合运算基本相同，只是多了乘方运算。</a:t>
            </a:r>
          </a:p>
          <a:p>
            <a:pPr>
              <a:buFontTx/>
              <a:buNone/>
            </a:pPr>
            <a:r>
              <a:rPr lang="en-US" altLang="zh-CN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3500" b="1" dirty="0">
                <a:solidFill>
                  <a:srgbClr val="3333CC"/>
                </a:solidFill>
                <a:ea typeface="黑体" panose="02010609060101010101" pitchFamily="49" charset="-122"/>
              </a:rPr>
              <a:t>熟记有理数混合运算顺序。</a:t>
            </a:r>
          </a:p>
          <a:p>
            <a:pPr>
              <a:buFontTx/>
              <a:buNone/>
            </a:pPr>
            <a:endParaRPr lang="zh-CN" altLang="en-US" sz="3500" dirty="0">
              <a:solidFill>
                <a:srgbClr val="3333CC"/>
              </a:solidFill>
            </a:endParaRPr>
          </a:p>
          <a:p>
            <a:pPr>
              <a:buFontTx/>
              <a:buNone/>
            </a:pPr>
            <a:endParaRPr lang="zh-CN" altLang="en-US" sz="3500" dirty="0"/>
          </a:p>
          <a:p>
            <a:pPr>
              <a:buFontTx/>
              <a:buNone/>
            </a:pPr>
            <a:r>
              <a:rPr lang="en-US" altLang="zh-CN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500" b="1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3500" b="1" dirty="0">
                <a:solidFill>
                  <a:srgbClr val="3333CC"/>
                </a:solidFill>
                <a:ea typeface="黑体" panose="02010609060101010101" pitchFamily="49" charset="-122"/>
              </a:rPr>
              <a:t>运算时要根据法则通盘考虑运算顺序。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03350" y="38338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49169" name="Group 17"/>
          <p:cNvGrpSpPr/>
          <p:nvPr/>
        </p:nvGrpSpPr>
        <p:grpSpPr bwMode="auto">
          <a:xfrm>
            <a:off x="1331913" y="3833813"/>
            <a:ext cx="5975350" cy="1044575"/>
            <a:chOff x="839" y="2205"/>
            <a:chExt cx="3764" cy="658"/>
          </a:xfrm>
        </p:grpSpPr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2245" y="2205"/>
              <a:ext cx="453" cy="6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3000" b="1">
                  <a:solidFill>
                    <a:srgbClr val="3333CC"/>
                  </a:solidFill>
                  <a:ea typeface="黑体" panose="02010609060101010101" pitchFamily="49" charset="-122"/>
                </a:rPr>
                <a:t>乘方</a:t>
              </a:r>
            </a:p>
          </p:txBody>
        </p:sp>
        <p:grpSp>
          <p:nvGrpSpPr>
            <p:cNvPr id="49168" name="Group 16"/>
            <p:cNvGrpSpPr/>
            <p:nvPr/>
          </p:nvGrpSpPr>
          <p:grpSpPr bwMode="auto">
            <a:xfrm>
              <a:off x="839" y="2205"/>
              <a:ext cx="3764" cy="658"/>
              <a:chOff x="839" y="2024"/>
              <a:chExt cx="3764" cy="658"/>
            </a:xfrm>
          </p:grpSpPr>
          <p:sp>
            <p:nvSpPr>
              <p:cNvPr id="49162" name="AutoShape 10"/>
              <p:cNvSpPr>
                <a:spLocks noChangeArrowheads="1"/>
              </p:cNvSpPr>
              <p:nvPr/>
            </p:nvSpPr>
            <p:spPr bwMode="auto">
              <a:xfrm>
                <a:off x="2744" y="2160"/>
                <a:ext cx="362" cy="272"/>
              </a:xfrm>
              <a:prstGeom prst="rightArrow">
                <a:avLst>
                  <a:gd name="adj1" fmla="val 50000"/>
                  <a:gd name="adj2" fmla="val 332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163" name="Text Box 11"/>
              <p:cNvSpPr txBox="1">
                <a:spLocks noChangeArrowheads="1"/>
              </p:cNvSpPr>
              <p:nvPr/>
            </p:nvSpPr>
            <p:spPr bwMode="auto">
              <a:xfrm>
                <a:off x="3152" y="2024"/>
                <a:ext cx="453" cy="65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3000" b="1">
                    <a:solidFill>
                      <a:srgbClr val="3333CC"/>
                    </a:solidFill>
                    <a:ea typeface="黑体" panose="02010609060101010101" pitchFamily="49" charset="-122"/>
                  </a:rPr>
                  <a:t>乘除</a:t>
                </a:r>
              </a:p>
            </p:txBody>
          </p:sp>
          <p:sp>
            <p:nvSpPr>
              <p:cNvPr id="49164" name="Text Box 12"/>
              <p:cNvSpPr txBox="1">
                <a:spLocks noChangeArrowheads="1"/>
              </p:cNvSpPr>
              <p:nvPr/>
            </p:nvSpPr>
            <p:spPr bwMode="auto">
              <a:xfrm>
                <a:off x="4150" y="2024"/>
                <a:ext cx="453" cy="65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3000" b="1">
                    <a:solidFill>
                      <a:srgbClr val="3333CC"/>
                    </a:solidFill>
                    <a:ea typeface="黑体" panose="02010609060101010101" pitchFamily="49" charset="-122"/>
                  </a:rPr>
                  <a:t>加减</a:t>
                </a:r>
              </a:p>
            </p:txBody>
          </p:sp>
          <p:sp>
            <p:nvSpPr>
              <p:cNvPr id="49165" name="AutoShape 13"/>
              <p:cNvSpPr>
                <a:spLocks noChangeArrowheads="1"/>
              </p:cNvSpPr>
              <p:nvPr/>
            </p:nvSpPr>
            <p:spPr bwMode="auto">
              <a:xfrm>
                <a:off x="3696" y="2205"/>
                <a:ext cx="362" cy="272"/>
              </a:xfrm>
              <a:prstGeom prst="rightArrow">
                <a:avLst>
                  <a:gd name="adj1" fmla="val 50000"/>
                  <a:gd name="adj2" fmla="val 332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9166" name="Text Box 14"/>
              <p:cNvSpPr txBox="1">
                <a:spLocks noChangeArrowheads="1"/>
              </p:cNvSpPr>
              <p:nvPr/>
            </p:nvSpPr>
            <p:spPr bwMode="auto">
              <a:xfrm>
                <a:off x="839" y="2024"/>
                <a:ext cx="907" cy="65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sz="3000" b="1">
                    <a:solidFill>
                      <a:srgbClr val="3333CC"/>
                    </a:solidFill>
                    <a:ea typeface="黑体" panose="02010609060101010101" pitchFamily="49" charset="-122"/>
                  </a:rPr>
                  <a:t>括号里的运算</a:t>
                </a:r>
              </a:p>
            </p:txBody>
          </p:sp>
          <p:sp>
            <p:nvSpPr>
              <p:cNvPr id="49167" name="AutoShape 15"/>
              <p:cNvSpPr>
                <a:spLocks noChangeArrowheads="1"/>
              </p:cNvSpPr>
              <p:nvPr/>
            </p:nvSpPr>
            <p:spPr bwMode="auto">
              <a:xfrm>
                <a:off x="1837" y="2160"/>
                <a:ext cx="362" cy="272"/>
              </a:xfrm>
              <a:prstGeom prst="rightArrow">
                <a:avLst>
                  <a:gd name="adj1" fmla="val 50000"/>
                  <a:gd name="adj2" fmla="val 332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250825" y="333375"/>
            <a:ext cx="187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ea typeface="黑体" panose="02010609060101010101" pitchFamily="49" charset="-122"/>
              </a:rPr>
              <a:t>小结：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shu19">
            <a:hlinkClick r:id="rId2" action="ppaction://hlinksldjump"/>
          </p:cNvPr>
          <p:cNvPicPr>
            <a:picLocks noGrp="1"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692150"/>
            <a:ext cx="1873250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7777163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．书本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P75</a:t>
            </a:r>
          </a:p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．作业本 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P75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r>
              <a:rPr lang="en-US" altLang="zh-CN" sz="35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Text Box 9"/>
          <p:cNvSpPr txBox="1">
            <a:spLocks noChangeArrowheads="1"/>
          </p:cNvSpPr>
          <p:nvPr/>
        </p:nvSpPr>
        <p:spPr bwMode="blackWhite">
          <a:xfrm>
            <a:off x="2339752" y="990600"/>
            <a:ext cx="4594448" cy="38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6600FF"/>
                </a:solidFill>
                <a:latin typeface="宋体" panose="02010600030101010101" pitchFamily="2" charset="-122"/>
              </a:rPr>
              <a:t>你会玩</a:t>
            </a:r>
            <a:r>
              <a:rPr kumimoji="1" lang="zh-CN" altLang="en-US" sz="2400" dirty="0">
                <a:solidFill>
                  <a:srgbClr val="6600FF"/>
                </a:solidFill>
                <a:latin typeface="Times New Roman" panose="02020603050405020304"/>
              </a:rPr>
              <a:t>“</a:t>
            </a:r>
            <a:r>
              <a:rPr kumimoji="1" lang="en-US" altLang="zh-CN" sz="2400" dirty="0">
                <a:solidFill>
                  <a:srgbClr val="6600FF"/>
                </a:solidFill>
                <a:latin typeface="宋体" panose="02010600030101010101" pitchFamily="2" charset="-122"/>
              </a:rPr>
              <a:t>24</a:t>
            </a:r>
            <a:r>
              <a:rPr kumimoji="1" lang="zh-CN" altLang="en-US" sz="2400" dirty="0">
                <a:solidFill>
                  <a:srgbClr val="6600FF"/>
                </a:solidFill>
                <a:latin typeface="宋体" panose="02010600030101010101" pitchFamily="2" charset="-122"/>
              </a:rPr>
              <a:t>点</a:t>
            </a:r>
            <a:r>
              <a:rPr kumimoji="1" lang="zh-CN" altLang="en-US" sz="2400" dirty="0">
                <a:solidFill>
                  <a:srgbClr val="6600FF"/>
                </a:solidFill>
                <a:latin typeface="Times New Roman" panose="02020603050405020304"/>
              </a:rPr>
              <a:t>”</a:t>
            </a:r>
            <a:r>
              <a:rPr kumimoji="1" lang="zh-CN" altLang="en-US" sz="2400" dirty="0">
                <a:solidFill>
                  <a:srgbClr val="6600FF"/>
                </a:solidFill>
                <a:latin typeface="宋体" panose="02010600030101010101" pitchFamily="2" charset="-122"/>
              </a:rPr>
              <a:t>游戏吗？ </a:t>
            </a:r>
            <a:r>
              <a:rPr kumimoji="1" lang="zh-CN" altLang="en-US" sz="2400" dirty="0">
                <a:solidFill>
                  <a:srgbClr val="66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52234" name="Group 10"/>
          <p:cNvGrpSpPr/>
          <p:nvPr/>
        </p:nvGrpSpPr>
        <p:grpSpPr bwMode="auto">
          <a:xfrm>
            <a:off x="899592" y="1916832"/>
            <a:ext cx="7138988" cy="3962400"/>
            <a:chOff x="975" y="1440"/>
            <a:chExt cx="4497" cy="2496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blackWhite">
            <a:xfrm>
              <a:off x="975" y="1440"/>
              <a:ext cx="4497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chemeClr val="accent1"/>
                  </a:solidFill>
                  <a:latin typeface="宋体" panose="02010600030101010101" pitchFamily="2" charset="-122"/>
                </a:rPr>
                <a:t>    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从一副扑克牌（去掉大、小王）中任意抽取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4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张，根据牌面上的数字进行混合运算（每张牌只能用一次），使得运算结果为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24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或－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24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．其中红色扑克牌代表负数，黑色扑克牌代表正数，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J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，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Q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，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K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分别代表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11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，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12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，</a:t>
              </a:r>
              <a:r>
                <a:rPr kumimoji="1" lang="en-US" altLang="zh-CN" sz="2400" dirty="0">
                  <a:solidFill>
                    <a:srgbClr val="3333CC"/>
                  </a:solidFill>
                  <a:latin typeface="Times New Roman" panose="02020603050405020304" pitchFamily="18" charset="0"/>
                </a:rPr>
                <a:t>13</a:t>
              </a:r>
              <a:r>
                <a:rPr kumimoji="1" lang="zh-CN" altLang="en-US" sz="2400" dirty="0">
                  <a:solidFill>
                    <a:srgbClr val="3333CC"/>
                  </a:solidFill>
                  <a:latin typeface="宋体" panose="02010600030101010101" pitchFamily="2" charset="-122"/>
                </a:rPr>
                <a:t>．</a:t>
              </a:r>
              <a:r>
                <a:rPr kumimoji="1" lang="zh-CN" altLang="en-US" sz="2400" dirty="0">
                  <a:solidFill>
                    <a:schemeClr val="accent1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2236" name="Picture 12" descr="扑克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72" y="2736"/>
              <a:ext cx="2904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348</Words>
  <Application>Microsoft Office PowerPoint</Application>
  <PresentationFormat>全屏显示(4:3)</PresentationFormat>
  <Paragraphs>52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方正粗倩简体</vt:lpstr>
      <vt:lpstr>黑体</vt:lpstr>
      <vt:lpstr>宋体</vt:lpstr>
      <vt:lpstr>微软雅黑</vt:lpstr>
      <vt:lpstr>幼圆</vt:lpstr>
      <vt:lpstr>Arial</vt:lpstr>
      <vt:lpstr>Calibri</vt:lpstr>
      <vt:lpstr>Franklin Gothic Book</vt:lpstr>
      <vt:lpstr>Perpetua</vt:lpstr>
      <vt:lpstr>Times New Roman</vt:lpstr>
      <vt:lpstr>Wingdings 2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2004-10-10T10:38:00Z</dcterms:created>
  <dcterms:modified xsi:type="dcterms:W3CDTF">2023-01-16T19:08:49Z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67B411DE4DDD40D9AE70250B9E1DDF85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