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478" r:id="rId3"/>
    <p:sldId id="840" r:id="rId4"/>
    <p:sldId id="413" r:id="rId5"/>
    <p:sldId id="410" r:id="rId6"/>
    <p:sldId id="717" r:id="rId7"/>
    <p:sldId id="310" r:id="rId8"/>
    <p:sldId id="752" r:id="rId9"/>
    <p:sldId id="753" r:id="rId10"/>
    <p:sldId id="312" r:id="rId11"/>
    <p:sldId id="633" r:id="rId12"/>
    <p:sldId id="634" r:id="rId13"/>
    <p:sldId id="635" r:id="rId14"/>
    <p:sldId id="636" r:id="rId15"/>
    <p:sldId id="637" r:id="rId16"/>
    <p:sldId id="638" r:id="rId17"/>
    <p:sldId id="639" r:id="rId18"/>
    <p:sldId id="719" r:id="rId19"/>
    <p:sldId id="826" r:id="rId20"/>
    <p:sldId id="828" r:id="rId21"/>
    <p:sldId id="830" r:id="rId22"/>
    <p:sldId id="874" r:id="rId23"/>
    <p:sldId id="876" r:id="rId24"/>
    <p:sldId id="832" r:id="rId25"/>
    <p:sldId id="657" r:id="rId26"/>
    <p:sldId id="319" r:id="rId27"/>
    <p:sldId id="359" r:id="rId28"/>
    <p:sldId id="258" r:id="rId29"/>
  </p:sldIdLst>
  <p:sldSz cx="12192000" cy="6858000"/>
  <p:notesSz cx="6858000" cy="9144000"/>
  <p:embeddedFontLs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黑体" panose="02010609060101010101" pitchFamily="49" charset="-122"/>
      <p:regular r:id="rId36"/>
    </p:embeddedFont>
    <p:embeddedFont>
      <p:font typeface="思源黑体 CN Bold" panose="02010600030101010101" charset="-122"/>
      <p:regular r:id="rId37"/>
    </p:embeddedFont>
    <p:embeddedFont>
      <p:font typeface="楷体" panose="02010609060101010101" pitchFamily="49" charset="-122"/>
      <p:regular r:id="rId38"/>
    </p:embeddedFont>
    <p:embeddedFont>
      <p:font typeface="优设标题黑" panose="02010600030101010101" charset="-122"/>
      <p:regular r:id="rId39"/>
    </p:embeddedFont>
    <p:embeddedFont>
      <p:font typeface="等线" panose="02010600030101010101" pitchFamily="2" charset="-122"/>
      <p:regular r:id="rId40"/>
      <p:bold r:id="rId41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01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2196" y="7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4.fntdata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20" Type="http://schemas.openxmlformats.org/officeDocument/2006/relationships/slide" Target="slides/slide19.xml"/><Relationship Id="rId41" Type="http://schemas.openxmlformats.org/officeDocument/2006/relationships/font" Target="fonts/font10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思源黑体 CN Bold" panose="02010600030101010101" pitchFamily="34" charset="-122"/>
                <a:ea typeface="思源黑体 CN Bold" panose="02010600030101010101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思源黑体 CN Bold" panose="02010600030101010101" pitchFamily="34" charset="-122"/>
                <a:ea typeface="思源黑体 CN Bold" panose="02010600030101010101" pitchFamily="34" charset="-122"/>
              </a:defRPr>
            </a:lvl1pPr>
          </a:lstStyle>
          <a:p>
            <a:fld id="{C738BD6E-B76C-4B4C-9683-DE2BEF61AF10}" type="datetimeFigureOut">
              <a:rPr lang="zh-CN" altLang="en-US" smtClean="0"/>
              <a:t>2023-01-14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思源黑体 CN Bold" panose="02010600030101010101" pitchFamily="34" charset="-122"/>
                <a:ea typeface="思源黑体 CN Bold" panose="02010600030101010101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思源黑体 CN Bold" panose="02010600030101010101" pitchFamily="34" charset="-122"/>
                <a:ea typeface="思源黑体 CN Bold" panose="02010600030101010101" pitchFamily="34" charset="-122"/>
              </a:defRPr>
            </a:lvl1pPr>
          </a:lstStyle>
          <a:p>
            <a:fld id="{3A2C6C4D-15DF-4E9C-86FF-A2A1F1227E7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思源黑体 CN Bold" panose="02010600030101010101" pitchFamily="34" charset="-122"/>
        <a:ea typeface="思源黑体 CN Bold" panose="02010600030101010101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思源黑体 CN Bold" panose="02010600030101010101" pitchFamily="34" charset="-122"/>
        <a:ea typeface="思源黑体 CN Bold" panose="02010600030101010101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思源黑体 CN Bold" panose="02010600030101010101" pitchFamily="34" charset="-122"/>
        <a:ea typeface="思源黑体 CN Bold" panose="02010600030101010101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思源黑体 CN Bold" panose="02010600030101010101" pitchFamily="34" charset="-122"/>
        <a:ea typeface="思源黑体 CN Bold" panose="02010600030101010101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思源黑体 CN Bold" panose="02010600030101010101" pitchFamily="34" charset="-122"/>
        <a:ea typeface="思源黑体 CN Bold" panose="02010600030101010101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: 圆角 6"/>
          <p:cNvSpPr/>
          <p:nvPr userDrawn="1"/>
        </p:nvSpPr>
        <p:spPr>
          <a:xfrm>
            <a:off x="-274981" y="329992"/>
            <a:ext cx="3800606" cy="518420"/>
          </a:xfrm>
          <a:prstGeom prst="roundRect">
            <a:avLst>
              <a:gd name="adj" fmla="val 12047"/>
            </a:avLst>
          </a:prstGeom>
          <a:noFill/>
          <a:ln>
            <a:solidFill>
              <a:srgbClr val="E201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10600030101010101" pitchFamily="34" charset="-122"/>
              <a:ea typeface="思源黑体 CN Bold" panose="02010600030101010101" pitchFamily="34" charset="-122"/>
            </a:endParaRP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0" hasCustomPrompt="1"/>
          </p:nvPr>
        </p:nvSpPr>
        <p:spPr>
          <a:xfrm>
            <a:off x="273050" y="404958"/>
            <a:ext cx="2386013" cy="6445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E2010F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defRPr>
            </a:lvl1pPr>
          </a:lstStyle>
          <a:p>
            <a:pPr lvl="0"/>
            <a:r>
              <a:rPr lang="en-US" altLang="zh-CN" dirty="0"/>
              <a:t>01  </a:t>
            </a:r>
            <a:r>
              <a:rPr lang="zh-CN" altLang="en-US" dirty="0"/>
              <a:t>输入标题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2023-01-14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4.mp4"/><Relationship Id="rId1" Type="http://schemas.microsoft.com/office/2007/relationships/media" Target="../media/media4.mp4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5.mp4"/><Relationship Id="rId1" Type="http://schemas.microsoft.com/office/2007/relationships/media" Target="../media/media5.mp4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6.mp4"/><Relationship Id="rId1" Type="http://schemas.microsoft.com/office/2007/relationships/media" Target="../media/media6.mp4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7.mp4"/><Relationship Id="rId1" Type="http://schemas.microsoft.com/office/2007/relationships/media" Target="../media/media7.mp4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BY YUSHEN</a:t>
            </a:r>
            <a:endParaRPr lang="zh-CN" altLang="en-US" dirty="0">
              <a:noFill/>
              <a:latin typeface="思源黑体 CN Bold" panose="02010600030101010101" pitchFamily="34" charset="-122"/>
              <a:ea typeface="思源黑体 CN Bold" panose="02010600030101010101" pitchFamily="34" charset="-122"/>
            </a:endParaRPr>
          </a:p>
        </p:txBody>
      </p:sp>
      <p:pic>
        <p:nvPicPr>
          <p:cNvPr id="3" name="图片 2" descr="图片包含 游戏机, 食物&#10;&#10;描述已自动生成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8" t="8752" b="8752"/>
          <a:stretch>
            <a:fillRect/>
          </a:stretch>
        </p:blipFill>
        <p:spPr>
          <a:xfrm>
            <a:off x="-1" y="0"/>
            <a:ext cx="12192002" cy="6858000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4418172" y="4160855"/>
            <a:ext cx="3565621" cy="253916"/>
            <a:chOff x="4418172" y="3998967"/>
            <a:chExt cx="3565621" cy="253916"/>
          </a:xfrm>
        </p:grpSpPr>
        <p:sp>
          <p:nvSpPr>
            <p:cNvPr id="10" name="TextBox 109"/>
            <p:cNvSpPr txBox="1"/>
            <p:nvPr/>
          </p:nvSpPr>
          <p:spPr>
            <a:xfrm>
              <a:off x="4418172" y="3998967"/>
              <a:ext cx="1440000" cy="253916"/>
            </a:xfrm>
            <a:prstGeom prst="rect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txBody>
            <a:bodyPr wrap="square" lIns="68580" tIns="34290" rIns="68580" bIns="34290" rtlCol="0">
              <a:spAutoFit/>
            </a:bodyPr>
            <a:lstStyle/>
            <a:p>
              <a:pPr algn="ctr" defTabSz="685800"/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10600030101010101" pitchFamily="34" charset="-122"/>
                  <a:ea typeface="思源黑体 CN Bold" panose="02010600030101010101" pitchFamily="34" charset="-122"/>
                </a:rPr>
                <a:t>授课老师：某某</a:t>
              </a:r>
            </a:p>
          </p:txBody>
        </p:sp>
        <p:sp>
          <p:nvSpPr>
            <p:cNvPr id="11" name="TextBox 14"/>
            <p:cNvSpPr txBox="1"/>
            <p:nvPr/>
          </p:nvSpPr>
          <p:spPr>
            <a:xfrm>
              <a:off x="6333828" y="3998967"/>
              <a:ext cx="1649965" cy="253916"/>
            </a:xfrm>
            <a:prstGeom prst="rect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txBody>
            <a:bodyPr wrap="square" lIns="68580" tIns="34290" rIns="68580" bIns="34290" rtlCol="0">
              <a:spAutoFit/>
            </a:bodyPr>
            <a:lstStyle/>
            <a:p>
              <a:pPr algn="ctr" defTabSz="685800"/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10600030101010101" pitchFamily="34" charset="-122"/>
                  <a:ea typeface="思源黑体 CN Bold" panose="02010600030101010101" pitchFamily="34" charset="-122"/>
                </a:rPr>
                <a:t>授课时间：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10600030101010101" pitchFamily="34" charset="-122"/>
                  <a:ea typeface="思源黑体 CN Bold" panose="02010600030101010101" pitchFamily="34" charset="-122"/>
                </a:rPr>
                <a:t>20XX.XX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2325370" y="1969770"/>
            <a:ext cx="7541260" cy="1771016"/>
            <a:chOff x="2540000" y="1969947"/>
            <a:chExt cx="7112000" cy="1770991"/>
          </a:xfrm>
        </p:grpSpPr>
        <p:sp>
          <p:nvSpPr>
            <p:cNvPr id="7" name="TextBox 14"/>
            <p:cNvSpPr txBox="1"/>
            <p:nvPr/>
          </p:nvSpPr>
          <p:spPr>
            <a:xfrm>
              <a:off x="2540000" y="1969947"/>
              <a:ext cx="5349240" cy="1545568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defTabSz="685800"/>
              <a:r>
                <a:rPr lang="zh-CN" altLang="en-US" sz="9600" cap="all" dirty="0">
                  <a:gradFill flip="none" rotWithShape="1">
                    <a:gsLst>
                      <a:gs pos="11000">
                        <a:srgbClr val="FF0000"/>
                      </a:gs>
                      <a:gs pos="79000">
                        <a:srgbClr val="BF0221"/>
                      </a:gs>
                    </a:gsLst>
                    <a:lin ang="2700000" scaled="1"/>
                    <a:tileRect/>
                  </a:gradFill>
                  <a:latin typeface="优设标题黑" panose="00000500000000000000" pitchFamily="2" charset="-122"/>
                  <a:ea typeface="优设标题黑" panose="00000500000000000000" pitchFamily="2" charset="-122"/>
                  <a:cs typeface="+mn-ea"/>
                  <a:sym typeface="Calibri" panose="020F0502020204030204" pitchFamily="34" charset="0"/>
                </a:rPr>
                <a:t>文具的</a:t>
              </a:r>
              <a:r>
                <a:rPr lang="zh-CN" altLang="en-US" sz="9600" cap="all" dirty="0">
                  <a:gradFill flip="none" rotWithShape="1">
                    <a:gsLst>
                      <a:gs pos="11000">
                        <a:srgbClr val="FF0000"/>
                      </a:gs>
                      <a:gs pos="79000">
                        <a:srgbClr val="BF0221"/>
                      </a:gs>
                    </a:gsLst>
                    <a:lin ang="2700000" scaled="1"/>
                    <a:tileRect/>
                  </a:gradFill>
                  <a:latin typeface="优设标题黑" panose="00000500000000000000" pitchFamily="2" charset="-122"/>
                  <a:ea typeface="优设标题黑" panose="00000500000000000000" pitchFamily="2" charset="-122"/>
                  <a:cs typeface="+mn-ea"/>
                </a:rPr>
                <a:t>家</a:t>
              </a:r>
            </a:p>
          </p:txBody>
        </p:sp>
        <p:sp>
          <p:nvSpPr>
            <p:cNvPr id="8" name="TextBox 14"/>
            <p:cNvSpPr txBox="1"/>
            <p:nvPr/>
          </p:nvSpPr>
          <p:spPr>
            <a:xfrm>
              <a:off x="2540000" y="3488212"/>
              <a:ext cx="7112000" cy="252726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algn="dist" defTabSz="685800"/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10600030101010101" pitchFamily="34" charset="-122"/>
                  <a:ea typeface="思源黑体 CN Bold" panose="02010600030101010101" pitchFamily="34" charset="-122"/>
                </a:rPr>
                <a:t>CHINESE EXCELLENT COURSEWARE VOLUME 2 7.1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endParaRPr>
            </a:p>
          </p:txBody>
        </p:sp>
        <p:cxnSp>
          <p:nvCxnSpPr>
            <p:cNvPr id="9" name="直接连接符 8"/>
            <p:cNvCxnSpPr/>
            <p:nvPr/>
          </p:nvCxnSpPr>
          <p:spPr>
            <a:xfrm>
              <a:off x="2540000" y="3393248"/>
              <a:ext cx="7112000" cy="0"/>
            </a:xfrm>
            <a:prstGeom prst="line">
              <a:avLst/>
            </a:prstGeom>
            <a:ln>
              <a:solidFill>
                <a:srgbClr val="E2010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4"/>
            <p:cNvSpPr txBox="1"/>
            <p:nvPr/>
          </p:nvSpPr>
          <p:spPr>
            <a:xfrm>
              <a:off x="7270756" y="2364259"/>
              <a:ext cx="2366311" cy="499103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defTabSz="685800"/>
              <a:r>
                <a:rPr lang="zh-CN" alt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优设标题黑" panose="00000500000000000000" pitchFamily="2" charset="-122"/>
                  <a:ea typeface="优设标题黑" panose="00000500000000000000" pitchFamily="2" charset="-122"/>
                </a:rPr>
                <a:t>语文精品课件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7182401" y="2774464"/>
              <a:ext cx="2454137" cy="499103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defTabSz="685800"/>
              <a:r>
                <a:rPr lang="zh-CN" alt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优设标题黑" panose="00000500000000000000" pitchFamily="2" charset="-122"/>
                  <a:ea typeface="优设标题黑" panose="00000500000000000000" pitchFamily="2" charset="-122"/>
                </a:rPr>
                <a:t>一年级下册 </a:t>
              </a:r>
              <a:r>
                <a:rPr lang="en-US" altLang="zh-CN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优设标题黑" panose="00000500000000000000" pitchFamily="2" charset="-122"/>
                  <a:ea typeface="优设标题黑" panose="00000500000000000000" pitchFamily="2" charset="-122"/>
                </a:rPr>
                <a:t>7.1</a:t>
              </a:r>
              <a:endPara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优设标题黑" panose="00000500000000000000" pitchFamily="2" charset="-122"/>
                <a:ea typeface="优设标题黑" panose="00000500000000000000" pitchFamily="2" charset="-122"/>
              </a:endParaRPr>
            </a:p>
          </p:txBody>
        </p:sp>
      </p:grpSp>
      <p:sp>
        <p:nvSpPr>
          <p:cNvPr id="17" name="矩形: 圆角 16"/>
          <p:cNvSpPr/>
          <p:nvPr/>
        </p:nvSpPr>
        <p:spPr>
          <a:xfrm>
            <a:off x="2239618" y="1969947"/>
            <a:ext cx="7712765" cy="1936131"/>
          </a:xfrm>
          <a:prstGeom prst="roundRect">
            <a:avLst>
              <a:gd name="adj" fmla="val 12047"/>
            </a:avLst>
          </a:prstGeom>
          <a:noFill/>
          <a:ln>
            <a:solidFill>
              <a:srgbClr val="E201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10600030101010101" pitchFamily="34" charset="-122"/>
              <a:ea typeface="思源黑体 CN Bold" panose="02010600030101010101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" name="Group 47"/>
          <p:cNvGraphicFramePr>
            <a:graphicFrameLocks noGrp="1"/>
          </p:cNvGraphicFramePr>
          <p:nvPr/>
        </p:nvGraphicFramePr>
        <p:xfrm>
          <a:off x="3054648" y="2674235"/>
          <a:ext cx="900113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4" name="Group 47"/>
          <p:cNvGraphicFramePr>
            <a:graphicFrameLocks noGrp="1"/>
          </p:cNvGraphicFramePr>
          <p:nvPr/>
        </p:nvGraphicFramePr>
        <p:xfrm>
          <a:off x="4945381" y="2674235"/>
          <a:ext cx="900113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5" name="Group 47"/>
          <p:cNvGraphicFramePr>
            <a:graphicFrameLocks noGrp="1"/>
          </p:cNvGraphicFramePr>
          <p:nvPr/>
        </p:nvGraphicFramePr>
        <p:xfrm>
          <a:off x="6736081" y="2690745"/>
          <a:ext cx="900113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6" name="Group 47"/>
          <p:cNvGraphicFramePr>
            <a:graphicFrameLocks noGrp="1"/>
          </p:cNvGraphicFramePr>
          <p:nvPr/>
        </p:nvGraphicFramePr>
        <p:xfrm>
          <a:off x="8508366" y="2674235"/>
          <a:ext cx="900113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9" name="Group 47"/>
          <p:cNvGraphicFramePr>
            <a:graphicFrameLocks noGrp="1"/>
          </p:cNvGraphicFramePr>
          <p:nvPr/>
        </p:nvGraphicFramePr>
        <p:xfrm>
          <a:off x="3045758" y="4303645"/>
          <a:ext cx="898525" cy="900113"/>
        </p:xfrm>
        <a:graphic>
          <a:graphicData uri="http://schemas.openxmlformats.org/drawingml/2006/table">
            <a:tbl>
              <a:tblPr/>
              <a:tblGrid>
                <a:gridCol w="4454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0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299" marR="91299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299" marR="91299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299" marR="91299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299" marR="91299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0" name="Group 47"/>
          <p:cNvGraphicFramePr>
            <a:graphicFrameLocks noGrp="1"/>
          </p:cNvGraphicFramePr>
          <p:nvPr/>
        </p:nvGraphicFramePr>
        <p:xfrm>
          <a:off x="4936809" y="4292215"/>
          <a:ext cx="898525" cy="900113"/>
        </p:xfrm>
        <a:graphic>
          <a:graphicData uri="http://schemas.openxmlformats.org/drawingml/2006/table">
            <a:tbl>
              <a:tblPr/>
              <a:tblGrid>
                <a:gridCol w="4454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0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299" marR="91299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299" marR="91299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299" marR="91299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299" marR="91299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1" name="Group 47"/>
          <p:cNvGraphicFramePr>
            <a:graphicFrameLocks noGrp="1"/>
          </p:cNvGraphicFramePr>
          <p:nvPr/>
        </p:nvGraphicFramePr>
        <p:xfrm>
          <a:off x="6746559" y="4303645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5" name="矩形 44">
            <a:hlinkClick r:id="rId3" action="ppaction://hlinksldjump"/>
          </p:cNvPr>
          <p:cNvSpPr/>
          <p:nvPr/>
        </p:nvSpPr>
        <p:spPr>
          <a:xfrm>
            <a:off x="3064159" y="2681248"/>
            <a:ext cx="871855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文</a:t>
            </a:r>
          </a:p>
        </p:txBody>
      </p:sp>
      <p:sp>
        <p:nvSpPr>
          <p:cNvPr id="46" name="矩形 45">
            <a:hlinkClick r:id="" action="ppaction://noaction"/>
          </p:cNvPr>
          <p:cNvSpPr/>
          <p:nvPr/>
        </p:nvSpPr>
        <p:spPr>
          <a:xfrm>
            <a:off x="4959481" y="2679292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次</a:t>
            </a:r>
          </a:p>
        </p:txBody>
      </p:sp>
      <p:sp>
        <p:nvSpPr>
          <p:cNvPr id="47" name="矩形 46">
            <a:hlinkClick r:id="rId3" action="ppaction://hlinksldjump"/>
          </p:cNvPr>
          <p:cNvSpPr/>
          <p:nvPr/>
        </p:nvSpPr>
        <p:spPr>
          <a:xfrm>
            <a:off x="6746241" y="2695802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找</a:t>
            </a:r>
          </a:p>
        </p:txBody>
      </p:sp>
      <p:sp>
        <p:nvSpPr>
          <p:cNvPr id="48" name="矩形 47">
            <a:hlinkClick r:id="rId4" action="ppaction://hlinksldjump"/>
          </p:cNvPr>
          <p:cNvSpPr/>
          <p:nvPr/>
        </p:nvSpPr>
        <p:spPr>
          <a:xfrm>
            <a:off x="8508974" y="2679292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平</a:t>
            </a:r>
          </a:p>
        </p:txBody>
      </p:sp>
      <p:sp>
        <p:nvSpPr>
          <p:cNvPr id="51" name="矩形 50">
            <a:hlinkClick r:id="" action="ppaction://noaction"/>
          </p:cNvPr>
          <p:cNvSpPr/>
          <p:nvPr/>
        </p:nvSpPr>
        <p:spPr>
          <a:xfrm>
            <a:off x="3054571" y="4308703"/>
            <a:ext cx="871855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办</a:t>
            </a:r>
          </a:p>
        </p:txBody>
      </p:sp>
      <p:sp>
        <p:nvSpPr>
          <p:cNvPr id="52" name="矩形 51">
            <a:hlinkClick r:id="" action="ppaction://noaction"/>
          </p:cNvPr>
          <p:cNvSpPr/>
          <p:nvPr/>
        </p:nvSpPr>
        <p:spPr>
          <a:xfrm>
            <a:off x="4942255" y="4290170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让</a:t>
            </a:r>
          </a:p>
        </p:txBody>
      </p:sp>
      <p:sp>
        <p:nvSpPr>
          <p:cNvPr id="53" name="矩形 52">
            <a:hlinkClick r:id="" action="ppaction://noaction"/>
          </p:cNvPr>
          <p:cNvSpPr/>
          <p:nvPr/>
        </p:nvSpPr>
        <p:spPr>
          <a:xfrm>
            <a:off x="6757025" y="4313072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包</a:t>
            </a:r>
          </a:p>
        </p:txBody>
      </p:sp>
      <p:sp>
        <p:nvSpPr>
          <p:cNvPr id="60" name="文本占位符 10"/>
          <p:cNvSpPr>
            <a:spLocks noGrp="1"/>
          </p:cNvSpPr>
          <p:nvPr>
            <p:ph type="body" sz="quarter" idx="10"/>
          </p:nvPr>
        </p:nvSpPr>
        <p:spPr>
          <a:xfrm>
            <a:off x="273050" y="404813"/>
            <a:ext cx="2386013" cy="644525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字词揭秘</a:t>
            </a:r>
          </a:p>
        </p:txBody>
      </p:sp>
      <p:sp>
        <p:nvSpPr>
          <p:cNvPr id="61" name="矩形: 圆角 60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rgbClr val="E201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10600030101010101" pitchFamily="34" charset="-122"/>
              <a:ea typeface="思源黑体 CN Bold" panose="02010600030101010101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7" grpId="0"/>
      <p:bldP spid="48" grpId="0"/>
      <p:bldP spid="51" grpId="0"/>
      <p:bldP spid="52" grpId="0"/>
      <p:bldP spid="5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文本框 38"/>
          <p:cNvSpPr txBox="1"/>
          <p:nvPr/>
        </p:nvSpPr>
        <p:spPr>
          <a:xfrm>
            <a:off x="9149080" y="1443355"/>
            <a:ext cx="13862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汉语拼音" panose="020B0604020202020204" pitchFamily="34" charset="0"/>
                <a:sym typeface="+mn-ea"/>
              </a:rPr>
              <a:t>wén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705144" y="2891028"/>
            <a:ext cx="2127885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结构：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部首：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组词：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造句：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909348" y="2939355"/>
            <a:ext cx="5909310" cy="230832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上下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部首：文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黑体" panose="02010609060101010101" charset="-122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组词：文化   文学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造句：她看了很多文学方面的书。</a:t>
            </a:r>
          </a:p>
        </p:txBody>
      </p:sp>
      <p:graphicFrame>
        <p:nvGraphicFramePr>
          <p:cNvPr id="41" name="Group 47"/>
          <p:cNvGraphicFramePr>
            <a:graphicFrameLocks noGrp="1"/>
          </p:cNvGraphicFramePr>
          <p:nvPr/>
        </p:nvGraphicFramePr>
        <p:xfrm>
          <a:off x="9149095" y="2153038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3" name="矩形 52">
            <a:hlinkClick r:id="" action="ppaction://noaction"/>
          </p:cNvPr>
          <p:cNvSpPr/>
          <p:nvPr/>
        </p:nvSpPr>
        <p:spPr>
          <a:xfrm>
            <a:off x="9159561" y="2162465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文</a:t>
            </a:r>
          </a:p>
        </p:txBody>
      </p:sp>
      <p:pic>
        <p:nvPicPr>
          <p:cNvPr id="3" name="优酷录屏2020-1-30-13-32-57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04570" y="2567305"/>
            <a:ext cx="3329305" cy="3029585"/>
          </a:xfrm>
          <a:prstGeom prst="rect">
            <a:avLst/>
          </a:prstGeom>
        </p:spPr>
      </p:pic>
      <p:sp>
        <p:nvSpPr>
          <p:cNvPr id="48" name="文本占位符 10"/>
          <p:cNvSpPr>
            <a:spLocks noGrp="1"/>
          </p:cNvSpPr>
          <p:nvPr>
            <p:ph type="body" sz="quarter" idx="10"/>
          </p:nvPr>
        </p:nvSpPr>
        <p:spPr>
          <a:xfrm>
            <a:off x="273050" y="404813"/>
            <a:ext cx="2386013" cy="644525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字词揭秘</a:t>
            </a:r>
          </a:p>
        </p:txBody>
      </p:sp>
      <p:sp>
        <p:nvSpPr>
          <p:cNvPr id="49" name="矩形: 圆角 48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rgbClr val="E201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10600030101010101" pitchFamily="34" charset="-122"/>
              <a:ea typeface="思源黑体 CN Bold" panose="02010600030101010101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30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3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文本框 38"/>
          <p:cNvSpPr txBox="1"/>
          <p:nvPr/>
        </p:nvSpPr>
        <p:spPr>
          <a:xfrm>
            <a:off x="9189085" y="1443355"/>
            <a:ext cx="10280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+mn-ea"/>
              </a:rPr>
              <a:t> cì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758690" y="2684046"/>
            <a:ext cx="2127885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结构：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部首：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组词：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造句：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808345" y="2684046"/>
            <a:ext cx="5909310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左右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冫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名次   次序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同学们按名次上台领奖。</a:t>
            </a:r>
          </a:p>
        </p:txBody>
      </p:sp>
      <p:graphicFrame>
        <p:nvGraphicFramePr>
          <p:cNvPr id="41" name="Group 47"/>
          <p:cNvGraphicFramePr>
            <a:graphicFrameLocks noGrp="1"/>
          </p:cNvGraphicFramePr>
          <p:nvPr/>
        </p:nvGraphicFramePr>
        <p:xfrm>
          <a:off x="9149095" y="2153038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3" name="矩形 52">
            <a:hlinkClick r:id="" action="ppaction://noaction"/>
          </p:cNvPr>
          <p:cNvSpPr/>
          <p:nvPr/>
        </p:nvSpPr>
        <p:spPr>
          <a:xfrm>
            <a:off x="9159561" y="2162465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次</a:t>
            </a:r>
          </a:p>
        </p:txBody>
      </p:sp>
      <p:pic>
        <p:nvPicPr>
          <p:cNvPr id="3" name="优酷录屏2020-1-30-13-33-17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38225" y="2113498"/>
            <a:ext cx="3329940" cy="3448050"/>
          </a:xfrm>
          <a:prstGeom prst="rect">
            <a:avLst/>
          </a:prstGeom>
        </p:spPr>
      </p:pic>
      <p:sp>
        <p:nvSpPr>
          <p:cNvPr id="48" name="文本占位符 10"/>
          <p:cNvSpPr>
            <a:spLocks noGrp="1"/>
          </p:cNvSpPr>
          <p:nvPr>
            <p:ph type="body" sz="quarter" idx="10"/>
          </p:nvPr>
        </p:nvSpPr>
        <p:spPr>
          <a:xfrm>
            <a:off x="273050" y="404813"/>
            <a:ext cx="2386013" cy="644525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字词揭秘</a:t>
            </a:r>
          </a:p>
        </p:txBody>
      </p:sp>
      <p:sp>
        <p:nvSpPr>
          <p:cNvPr id="49" name="矩形: 圆角 48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rgbClr val="E201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10600030101010101" pitchFamily="34" charset="-122"/>
              <a:ea typeface="思源黑体 CN Bold" panose="02010600030101010101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30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3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文本框 38"/>
          <p:cNvSpPr txBox="1"/>
          <p:nvPr/>
        </p:nvSpPr>
        <p:spPr>
          <a:xfrm>
            <a:off x="9106535" y="1393190"/>
            <a:ext cx="10064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+mn-ea"/>
              </a:rPr>
              <a:t>zhǎo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732655" y="2721420"/>
            <a:ext cx="2127885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结构：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部首：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组词：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造句：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772150" y="2721420"/>
            <a:ext cx="5909310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左右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扌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寻找   找到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经过大家的努力他终于找到了亲人。</a:t>
            </a:r>
          </a:p>
        </p:txBody>
      </p:sp>
      <p:graphicFrame>
        <p:nvGraphicFramePr>
          <p:cNvPr id="41" name="Group 47"/>
          <p:cNvGraphicFramePr>
            <a:graphicFrameLocks noGrp="1"/>
          </p:cNvGraphicFramePr>
          <p:nvPr/>
        </p:nvGraphicFramePr>
        <p:xfrm>
          <a:off x="9149095" y="2153038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3" name="矩形 52">
            <a:hlinkClick r:id="" action="ppaction://noaction"/>
          </p:cNvPr>
          <p:cNvSpPr/>
          <p:nvPr/>
        </p:nvSpPr>
        <p:spPr>
          <a:xfrm>
            <a:off x="9159561" y="2162465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找</a:t>
            </a:r>
          </a:p>
        </p:txBody>
      </p:sp>
      <p:pic>
        <p:nvPicPr>
          <p:cNvPr id="3" name="优酷录屏2020-1-30-13-33-39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21715" y="2360104"/>
            <a:ext cx="3336925" cy="3029585"/>
          </a:xfrm>
          <a:prstGeom prst="rect">
            <a:avLst/>
          </a:prstGeom>
        </p:spPr>
      </p:pic>
      <p:sp>
        <p:nvSpPr>
          <p:cNvPr id="48" name="文本占位符 10"/>
          <p:cNvSpPr>
            <a:spLocks noGrp="1"/>
          </p:cNvSpPr>
          <p:nvPr>
            <p:ph type="body" sz="quarter" idx="10"/>
          </p:nvPr>
        </p:nvSpPr>
        <p:spPr>
          <a:xfrm>
            <a:off x="273050" y="404813"/>
            <a:ext cx="2386013" cy="644525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字词揭秘</a:t>
            </a:r>
          </a:p>
        </p:txBody>
      </p:sp>
      <p:sp>
        <p:nvSpPr>
          <p:cNvPr id="49" name="矩形: 圆角 48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rgbClr val="E201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10600030101010101" pitchFamily="34" charset="-122"/>
              <a:ea typeface="思源黑体 CN Bold" panose="02010600030101010101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30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3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文本框 38"/>
          <p:cNvSpPr txBox="1"/>
          <p:nvPr/>
        </p:nvSpPr>
        <p:spPr>
          <a:xfrm>
            <a:off x="9159875" y="1393190"/>
            <a:ext cx="10693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+mn-ea"/>
              </a:rPr>
              <a:t>pínɡ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770755" y="2887242"/>
            <a:ext cx="2127885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结构：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部首：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组词：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造句：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686425" y="2887242"/>
            <a:ext cx="5909310" cy="230832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独体字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干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黑体" panose="02010609060101010101" charset="-122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平时   平常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他平时五点下班。</a:t>
            </a:r>
          </a:p>
        </p:txBody>
      </p:sp>
      <p:graphicFrame>
        <p:nvGraphicFramePr>
          <p:cNvPr id="41" name="Group 47"/>
          <p:cNvGraphicFramePr>
            <a:graphicFrameLocks noGrp="1"/>
          </p:cNvGraphicFramePr>
          <p:nvPr/>
        </p:nvGraphicFramePr>
        <p:xfrm>
          <a:off x="9149095" y="2153038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3" name="矩形 52">
            <a:hlinkClick r:id="" action="ppaction://noaction"/>
          </p:cNvPr>
          <p:cNvSpPr/>
          <p:nvPr/>
        </p:nvSpPr>
        <p:spPr>
          <a:xfrm>
            <a:off x="9159561" y="2162465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平</a:t>
            </a:r>
          </a:p>
        </p:txBody>
      </p:sp>
      <p:pic>
        <p:nvPicPr>
          <p:cNvPr id="3" name="优酷录屏2020-1-30-13-34-5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29199" y="2470408"/>
            <a:ext cx="3326765" cy="3105150"/>
          </a:xfrm>
          <a:prstGeom prst="rect">
            <a:avLst/>
          </a:prstGeom>
        </p:spPr>
      </p:pic>
      <p:sp>
        <p:nvSpPr>
          <p:cNvPr id="48" name="文本占位符 10"/>
          <p:cNvSpPr>
            <a:spLocks noGrp="1"/>
          </p:cNvSpPr>
          <p:nvPr>
            <p:ph type="body" sz="quarter" idx="10"/>
          </p:nvPr>
        </p:nvSpPr>
        <p:spPr>
          <a:xfrm>
            <a:off x="273050" y="404813"/>
            <a:ext cx="2386013" cy="644525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字词揭秘</a:t>
            </a:r>
          </a:p>
        </p:txBody>
      </p:sp>
      <p:sp>
        <p:nvSpPr>
          <p:cNvPr id="49" name="矩形: 圆角 48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rgbClr val="E201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10600030101010101" pitchFamily="34" charset="-122"/>
              <a:ea typeface="思源黑体 CN Bold" panose="02010600030101010101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30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3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文本框 38"/>
          <p:cNvSpPr txBox="1"/>
          <p:nvPr/>
        </p:nvSpPr>
        <p:spPr>
          <a:xfrm>
            <a:off x="9210675" y="1800694"/>
            <a:ext cx="10064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+mn-ea"/>
              </a:rPr>
              <a:t>bàn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732655" y="2693504"/>
            <a:ext cx="2127885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结构：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部首：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组词：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造句：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621020" y="2693504"/>
            <a:ext cx="5909310" cy="230832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独体字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力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黑体" panose="02010609060101010101" charset="-122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办法   办公室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他的办公室很豪华。</a:t>
            </a:r>
          </a:p>
        </p:txBody>
      </p:sp>
      <p:graphicFrame>
        <p:nvGraphicFramePr>
          <p:cNvPr id="41" name="Group 47"/>
          <p:cNvGraphicFramePr>
            <a:graphicFrameLocks noGrp="1"/>
          </p:cNvGraphicFramePr>
          <p:nvPr/>
        </p:nvGraphicFramePr>
        <p:xfrm>
          <a:off x="9149095" y="2560542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3" name="矩形 52">
            <a:hlinkClick r:id="" action="ppaction://noaction"/>
          </p:cNvPr>
          <p:cNvSpPr/>
          <p:nvPr/>
        </p:nvSpPr>
        <p:spPr>
          <a:xfrm>
            <a:off x="9159561" y="2569969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办</a:t>
            </a:r>
          </a:p>
        </p:txBody>
      </p:sp>
      <p:pic>
        <p:nvPicPr>
          <p:cNvPr id="2" name="优酷录屏2020-1-30-13-34-28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44160" y="2560542"/>
            <a:ext cx="2927350" cy="2785110"/>
          </a:xfrm>
          <a:prstGeom prst="rect">
            <a:avLst/>
          </a:prstGeom>
        </p:spPr>
      </p:pic>
      <p:sp>
        <p:nvSpPr>
          <p:cNvPr id="48" name="文本占位符 10"/>
          <p:cNvSpPr>
            <a:spLocks noGrp="1"/>
          </p:cNvSpPr>
          <p:nvPr>
            <p:ph type="body" sz="quarter" idx="10"/>
          </p:nvPr>
        </p:nvSpPr>
        <p:spPr>
          <a:xfrm>
            <a:off x="273050" y="404813"/>
            <a:ext cx="2386013" cy="644525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字词揭秘</a:t>
            </a:r>
          </a:p>
        </p:txBody>
      </p:sp>
      <p:sp>
        <p:nvSpPr>
          <p:cNvPr id="49" name="矩形: 圆角 48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rgbClr val="E201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10600030101010101" pitchFamily="34" charset="-122"/>
              <a:ea typeface="思源黑体 CN Bold" panose="02010600030101010101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30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35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文本框 38"/>
          <p:cNvSpPr txBox="1"/>
          <p:nvPr/>
        </p:nvSpPr>
        <p:spPr>
          <a:xfrm>
            <a:off x="8999209" y="1870737"/>
            <a:ext cx="11925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+mn-ea"/>
              </a:rPr>
              <a:t>rànɡ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732655" y="2713382"/>
            <a:ext cx="2127885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结构：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部首：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组词：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造句：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803265" y="2713382"/>
            <a:ext cx="5236210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左右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讠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让座   礼让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在公交车上，小明主动给老人让座。</a:t>
            </a:r>
          </a:p>
        </p:txBody>
      </p:sp>
      <p:graphicFrame>
        <p:nvGraphicFramePr>
          <p:cNvPr id="41" name="Group 47"/>
          <p:cNvGraphicFramePr>
            <a:graphicFrameLocks noGrp="1"/>
          </p:cNvGraphicFramePr>
          <p:nvPr/>
        </p:nvGraphicFramePr>
        <p:xfrm>
          <a:off x="9149095" y="2580420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3" name="矩形 52">
            <a:hlinkClick r:id="" action="ppaction://noaction"/>
          </p:cNvPr>
          <p:cNvSpPr/>
          <p:nvPr/>
        </p:nvSpPr>
        <p:spPr>
          <a:xfrm>
            <a:off x="9159561" y="2589847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让</a:t>
            </a:r>
          </a:p>
        </p:txBody>
      </p:sp>
      <p:pic>
        <p:nvPicPr>
          <p:cNvPr id="3" name="优酷录屏2020-1-30-13-34-52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14105" y="2377467"/>
            <a:ext cx="3183890" cy="3197225"/>
          </a:xfrm>
          <a:prstGeom prst="rect">
            <a:avLst/>
          </a:prstGeom>
        </p:spPr>
      </p:pic>
      <p:sp>
        <p:nvSpPr>
          <p:cNvPr id="48" name="文本占位符 10"/>
          <p:cNvSpPr>
            <a:spLocks noGrp="1"/>
          </p:cNvSpPr>
          <p:nvPr>
            <p:ph type="body" sz="quarter" idx="10"/>
          </p:nvPr>
        </p:nvSpPr>
        <p:spPr>
          <a:xfrm>
            <a:off x="273050" y="404813"/>
            <a:ext cx="2386013" cy="644525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字词揭秘</a:t>
            </a:r>
          </a:p>
        </p:txBody>
      </p:sp>
      <p:sp>
        <p:nvSpPr>
          <p:cNvPr id="49" name="矩形: 圆角 48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rgbClr val="E201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10600030101010101" pitchFamily="34" charset="-122"/>
              <a:ea typeface="思源黑体 CN Bold" panose="02010600030101010101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30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3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文本框 38"/>
          <p:cNvSpPr txBox="1"/>
          <p:nvPr/>
        </p:nvSpPr>
        <p:spPr>
          <a:xfrm>
            <a:off x="9502754" y="1691364"/>
            <a:ext cx="131254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+mn-ea"/>
              </a:rPr>
              <a:t>bāo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997429" y="2584174"/>
            <a:ext cx="2127885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结构：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部首：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组词：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造句：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068039" y="2584174"/>
            <a:ext cx="5909310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半包围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勹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书包   包裹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快递员送来了新包裹。</a:t>
            </a:r>
          </a:p>
        </p:txBody>
      </p:sp>
      <p:graphicFrame>
        <p:nvGraphicFramePr>
          <p:cNvPr id="41" name="Group 47"/>
          <p:cNvGraphicFramePr>
            <a:graphicFrameLocks noGrp="1"/>
          </p:cNvGraphicFramePr>
          <p:nvPr/>
        </p:nvGraphicFramePr>
        <p:xfrm>
          <a:off x="9413869" y="2451212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3" name="矩形 52">
            <a:hlinkClick r:id="" action="ppaction://noaction"/>
          </p:cNvPr>
          <p:cNvSpPr/>
          <p:nvPr/>
        </p:nvSpPr>
        <p:spPr>
          <a:xfrm>
            <a:off x="9424335" y="2460639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包</a:t>
            </a:r>
          </a:p>
        </p:txBody>
      </p:sp>
      <p:pic>
        <p:nvPicPr>
          <p:cNvPr id="2" name="优酷录屏2020-1-30-13-35-13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66056" y="2163486"/>
            <a:ext cx="3198495" cy="3127375"/>
          </a:xfrm>
          <a:prstGeom prst="rect">
            <a:avLst/>
          </a:prstGeom>
        </p:spPr>
      </p:pic>
      <p:sp>
        <p:nvSpPr>
          <p:cNvPr id="48" name="文本占位符 10"/>
          <p:cNvSpPr>
            <a:spLocks noGrp="1"/>
          </p:cNvSpPr>
          <p:nvPr>
            <p:ph type="body" sz="quarter" idx="10"/>
          </p:nvPr>
        </p:nvSpPr>
        <p:spPr>
          <a:xfrm>
            <a:off x="273050" y="404813"/>
            <a:ext cx="2386013" cy="644525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字词揭秘</a:t>
            </a:r>
          </a:p>
        </p:txBody>
      </p:sp>
      <p:sp>
        <p:nvSpPr>
          <p:cNvPr id="49" name="矩形: 圆角 48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rgbClr val="E201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10600030101010101" pitchFamily="34" charset="-122"/>
              <a:ea typeface="思源黑体 CN Bold" panose="02010600030101010101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30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35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507041" y="1302551"/>
            <a:ext cx="9079865" cy="66890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30480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大声朗读课文，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想想课文主要讲了一件什么事？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788359" y="2054228"/>
            <a:ext cx="10615282" cy="20300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     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课文写的是（       ）和（     ）之间发生的事。（        ）总丢文具，（        ）告诉她，文具也是有家的，应该每天让文具也平平安安回到自己的家。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408783" y="2212459"/>
            <a:ext cx="894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+mn-ea"/>
              </a:rPr>
              <a:t>贝贝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129633" y="2212459"/>
            <a:ext cx="894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+mn-ea"/>
              </a:rPr>
              <a:t>妈妈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8715919" y="2212459"/>
            <a:ext cx="894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+mn-ea"/>
              </a:rPr>
              <a:t>贝贝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142882" y="2817205"/>
            <a:ext cx="894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+mn-ea"/>
              </a:rPr>
              <a:t>妈妈</a:t>
            </a:r>
          </a:p>
        </p:txBody>
      </p:sp>
      <p:sp>
        <p:nvSpPr>
          <p:cNvPr id="47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273050" y="404813"/>
            <a:ext cx="2386013" cy="644525"/>
          </a:xfrm>
        </p:spPr>
        <p:txBody>
          <a:bodyPr>
            <a:normAutofit/>
          </a:bodyPr>
          <a:lstStyle/>
          <a:p>
            <a:r>
              <a:rPr lang="en-US" altLang="zh-CN" dirty="0"/>
              <a:t>03  </a:t>
            </a:r>
            <a:r>
              <a:rPr lang="zh-CN" altLang="en-US"/>
              <a:t>课文精讲</a:t>
            </a:r>
            <a:r>
              <a:rPr lang="en-US" altLang="zh-CN"/>
              <a:t>  </a:t>
            </a:r>
            <a:endParaRPr lang="zh-CN" altLang="en-US" dirty="0"/>
          </a:p>
        </p:txBody>
      </p:sp>
      <p:sp>
        <p:nvSpPr>
          <p:cNvPr id="48" name="矩形: 圆角 47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rgbClr val="E201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10600030101010101" pitchFamily="34" charset="-122"/>
              <a:ea typeface="思源黑体 CN Bold" panose="02010600030101010101" pitchFamily="34" charset="-122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4203783" y="3561958"/>
            <a:ext cx="5080000" cy="510778"/>
          </a:xfrm>
          <a:prstGeom prst="wedgeRoundRectCallout">
            <a:avLst>
              <a:gd name="adj1" fmla="val -26598"/>
              <a:gd name="adj2" fmla="val -123713"/>
              <a:gd name="adj3" fmla="val 16667"/>
            </a:avLst>
          </a:prstGeom>
          <a:solidFill>
            <a:schemeClr val="bg1"/>
          </a:solidFill>
          <a:ln w="9525">
            <a:solidFill>
              <a:srgbClr val="E2010F"/>
            </a:solidFill>
          </a:ln>
        </p:spPr>
        <p:txBody>
          <a:bodyPr wrap="square">
            <a:spAutoFit/>
          </a:bodyPr>
          <a:lstStyle/>
          <a:p>
            <a:pPr marL="0" marR="0" lvl="0" indent="304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“文具的家”是指什么？</a:t>
            </a:r>
          </a:p>
        </p:txBody>
      </p:sp>
      <p:sp>
        <p:nvSpPr>
          <p:cNvPr id="50" name="矩形 49"/>
          <p:cNvSpPr/>
          <p:nvPr/>
        </p:nvSpPr>
        <p:spPr>
          <a:xfrm>
            <a:off x="8481623" y="3456349"/>
            <a:ext cx="1744980" cy="721995"/>
          </a:xfrm>
          <a:prstGeom prst="rect">
            <a:avLst/>
          </a:prstGeom>
          <a:solidFill>
            <a:schemeClr val="bg1"/>
          </a:solidFill>
          <a:ln>
            <a:solidFill>
              <a:srgbClr val="E2010F"/>
            </a:solidFill>
          </a:ln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100" b="0" i="0" u="none" strike="noStrike" kern="1200" cap="none" spc="0" normalizeH="0" baseline="0" noProof="0" dirty="0">
                <a:ln w="0"/>
                <a:solidFill>
                  <a:prstClr val="black"/>
                </a:solidFill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文具盒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699121" y="2661025"/>
            <a:ext cx="10793758" cy="895149"/>
          </a:xfrm>
          <a:prstGeom prst="cloudCallout">
            <a:avLst>
              <a:gd name="adj1" fmla="val -29925"/>
              <a:gd name="adj2" fmla="val -64538"/>
            </a:avLst>
          </a:prstGeom>
          <a:solidFill>
            <a:schemeClr val="bg1"/>
          </a:solidFill>
          <a:ln>
            <a:solidFill>
              <a:srgbClr val="E2010F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说明贝贝没有养成爱惜文具，收拾整理文具的习惯。</a:t>
            </a:r>
          </a:p>
        </p:txBody>
      </p:sp>
      <p:sp>
        <p:nvSpPr>
          <p:cNvPr id="14" name="矩形 13"/>
          <p:cNvSpPr/>
          <p:nvPr/>
        </p:nvSpPr>
        <p:spPr>
          <a:xfrm>
            <a:off x="1351723" y="1436205"/>
            <a:ext cx="8244332" cy="1142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贝贝</a:t>
            </a:r>
            <a:r>
              <a: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不爱惜</a:t>
            </a:r>
            <a:r>
              <a: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文具，</a:t>
            </a:r>
            <a:r>
              <a: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不会保管</a:t>
            </a:r>
            <a:r>
              <a: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自己的文具。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笔，</a:t>
            </a:r>
            <a:r>
              <a: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只</a:t>
            </a:r>
            <a:r>
              <a: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用了一次，</a:t>
            </a:r>
            <a:r>
              <a: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不知</a:t>
            </a:r>
            <a:r>
              <a: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丢到哪里去了。</a:t>
            </a:r>
          </a:p>
        </p:txBody>
      </p:sp>
      <p:sp>
        <p:nvSpPr>
          <p:cNvPr id="49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273050" y="404813"/>
            <a:ext cx="2386013" cy="644525"/>
          </a:xfrm>
        </p:spPr>
        <p:txBody>
          <a:bodyPr>
            <a:normAutofit/>
          </a:bodyPr>
          <a:lstStyle/>
          <a:p>
            <a:r>
              <a:rPr lang="en-US" altLang="zh-CN" dirty="0"/>
              <a:t>03  </a:t>
            </a:r>
            <a:r>
              <a:rPr lang="zh-CN" altLang="en-US"/>
              <a:t>课文精讲</a:t>
            </a:r>
            <a:r>
              <a:rPr lang="en-US" altLang="zh-CN"/>
              <a:t>  </a:t>
            </a:r>
            <a:endParaRPr lang="zh-CN" altLang="en-US" dirty="0"/>
          </a:p>
        </p:txBody>
      </p:sp>
      <p:sp>
        <p:nvSpPr>
          <p:cNvPr id="50" name="矩形: 圆角 49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rgbClr val="E201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10600030101010101" pitchFamily="34" charset="-122"/>
              <a:ea typeface="思源黑体 CN Bold" panose="02010600030101010101" pitchFamily="34" charset="-122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1439683" y="3875043"/>
            <a:ext cx="6831330" cy="58931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E2010F"/>
            </a:solidFill>
            <a:prstDash val="dashDot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橡皮，只擦了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一回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，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再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想擦，就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找不着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了。</a:t>
            </a:r>
          </a:p>
        </p:txBody>
      </p:sp>
      <p:sp>
        <p:nvSpPr>
          <p:cNvPr id="52" name="文本框 51"/>
          <p:cNvSpPr txBox="1"/>
          <p:nvPr/>
        </p:nvSpPr>
        <p:spPr>
          <a:xfrm>
            <a:off x="1439683" y="4886826"/>
            <a:ext cx="9264760" cy="1069938"/>
          </a:xfrm>
          <a:prstGeom prst="wedgeRoundRectCallout">
            <a:avLst>
              <a:gd name="adj1" fmla="val 12051"/>
              <a:gd name="adj2" fmla="val -66259"/>
              <a:gd name="adj3" fmla="val 16667"/>
            </a:avLst>
          </a:prstGeom>
          <a:solidFill>
            <a:schemeClr val="bg1"/>
          </a:solidFill>
          <a:ln w="9525">
            <a:solidFill>
              <a:srgbClr val="E2010F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     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“一回”“再”“找不着”说明贝贝真的不会收拾自己的文具，橡皮只擦了一回就不见了。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bldLvl="0" animBg="1"/>
      <p:bldP spid="52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318592" y="2874645"/>
            <a:ext cx="4544640" cy="2030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       同学们，小朋友们，打开你们的文具盒，告诉老师里面都有哪些文具啊。         </a:t>
            </a:r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01  </a:t>
            </a:r>
            <a:r>
              <a:rPr lang="zh-CN" altLang="en-US" dirty="0"/>
              <a:t>课前导读</a:t>
            </a:r>
          </a:p>
        </p:txBody>
      </p:sp>
      <p:sp>
        <p:nvSpPr>
          <p:cNvPr id="59" name="矩形: 圆角 58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rgbClr val="E201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10600030101010101" pitchFamily="34" charset="-122"/>
              <a:ea typeface="思源黑体 CN Bold" panose="02010600030101010101" pitchFamily="34" charset="-122"/>
            </a:endParaRPr>
          </a:p>
        </p:txBody>
      </p:sp>
      <p:pic>
        <p:nvPicPr>
          <p:cNvPr id="11" name="图片 10" descr="图片包含 室内, 玩具, 小, 项目&#10;&#10;描述已自动生成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094682"/>
            <a:ext cx="4923182" cy="32909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802115" y="2042271"/>
            <a:ext cx="9703545" cy="114204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 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“橡皮”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重读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，突出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贝贝不只不见了橡皮，还不见了其他东西。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 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“再”“就找不着了”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重读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，突出贝贝的着急。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345372" y="1520301"/>
            <a:ext cx="16052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指导朗读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黑体" panose="02010609060101010101" charset="-122"/>
            </a:endParaRPr>
          </a:p>
        </p:txBody>
      </p:sp>
      <p:sp>
        <p:nvSpPr>
          <p:cNvPr id="46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273050" y="404813"/>
            <a:ext cx="2386013" cy="644525"/>
          </a:xfrm>
        </p:spPr>
        <p:txBody>
          <a:bodyPr>
            <a:normAutofit/>
          </a:bodyPr>
          <a:lstStyle/>
          <a:p>
            <a:r>
              <a:rPr lang="en-US" altLang="zh-CN" dirty="0"/>
              <a:t>03  </a:t>
            </a:r>
            <a:r>
              <a:rPr lang="zh-CN" altLang="en-US"/>
              <a:t>课文精讲</a:t>
            </a:r>
            <a:r>
              <a:rPr lang="en-US" altLang="zh-CN"/>
              <a:t>  </a:t>
            </a:r>
            <a:endParaRPr lang="zh-CN" altLang="en-US" dirty="0"/>
          </a:p>
        </p:txBody>
      </p:sp>
      <p:sp>
        <p:nvSpPr>
          <p:cNvPr id="47" name="矩形: 圆角 46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rgbClr val="E201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10600030101010101" pitchFamily="34" charset="-122"/>
              <a:ea typeface="思源黑体 CN Bold" panose="02010600030101010101" pitchFamily="34" charset="-122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3052445" y="3740150"/>
            <a:ext cx="7571105" cy="58931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E2010F"/>
            </a:solidFill>
            <a:prstDash val="lgDashDot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你有过和贝贝一样的问题吗？你想过为什么吗？</a:t>
            </a:r>
          </a:p>
        </p:txBody>
      </p:sp>
      <p:sp>
        <p:nvSpPr>
          <p:cNvPr id="49" name="文本框 48"/>
          <p:cNvSpPr txBox="1"/>
          <p:nvPr/>
        </p:nvSpPr>
        <p:spPr>
          <a:xfrm>
            <a:off x="1737360" y="4609226"/>
            <a:ext cx="5104624" cy="442674"/>
          </a:xfrm>
          <a:prstGeom prst="wedgeRoundRectCallout">
            <a:avLst>
              <a:gd name="adj1" fmla="val -54814"/>
              <a:gd name="adj2" fmla="val 47011"/>
              <a:gd name="adj3" fmla="val 16667"/>
            </a:avLst>
          </a:prstGeom>
          <a:solidFill>
            <a:schemeClr val="bg1"/>
          </a:solidFill>
          <a:ln>
            <a:solidFill>
              <a:srgbClr val="E2010F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有过，以前也会经常丢橡皮、铅笔。</a:t>
            </a:r>
          </a:p>
        </p:txBody>
      </p:sp>
      <p:sp>
        <p:nvSpPr>
          <p:cNvPr id="50" name="文本框 49"/>
          <p:cNvSpPr txBox="1"/>
          <p:nvPr/>
        </p:nvSpPr>
        <p:spPr>
          <a:xfrm>
            <a:off x="4471587" y="5331665"/>
            <a:ext cx="5714224" cy="442674"/>
          </a:xfrm>
          <a:prstGeom prst="wedgeRoundRectCallout">
            <a:avLst>
              <a:gd name="adj1" fmla="val 56625"/>
              <a:gd name="adj2" fmla="val -4132"/>
              <a:gd name="adj3" fmla="val 16667"/>
            </a:avLst>
          </a:prstGeom>
          <a:solidFill>
            <a:schemeClr val="bg1"/>
          </a:solidFill>
          <a:ln>
            <a:solidFill>
              <a:srgbClr val="E2010F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都是因为自己太粗心，没想着爱惜文具。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bldLvl="0" animBg="1"/>
      <p:bldP spid="49" grpId="0" animBg="1"/>
      <p:bldP spid="5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1220525" y="1598598"/>
            <a:ext cx="8147050" cy="582996"/>
          </a:xfrm>
          <a:prstGeom prst="roundRect">
            <a:avLst/>
          </a:prstGeom>
          <a:ln w="57150">
            <a:solidFill>
              <a:srgbClr val="E2010F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贝贝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一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回到家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就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向妈妈要新的铅笔、新的橡皮。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9958911" y="2423506"/>
            <a:ext cx="1317433" cy="581025"/>
            <a:chOff x="13021" y="7730"/>
            <a:chExt cx="3484" cy="915"/>
          </a:xfrm>
        </p:grpSpPr>
        <p:sp>
          <p:nvSpPr>
            <p:cNvPr id="3" name="流程图: 终止 2"/>
            <p:cNvSpPr/>
            <p:nvPr/>
          </p:nvSpPr>
          <p:spPr>
            <a:xfrm>
              <a:off x="13021" y="7730"/>
              <a:ext cx="3484" cy="915"/>
            </a:xfrm>
            <a:prstGeom prst="flowChartTerminator">
              <a:avLst/>
            </a:prstGeom>
            <a:solidFill>
              <a:schemeClr val="bg1"/>
            </a:solidFill>
            <a:ln w="38100">
              <a:solidFill>
                <a:srgbClr val="E2010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13166" y="7775"/>
              <a:ext cx="3195" cy="8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  <a:sym typeface="+mn-ea"/>
                </a:rPr>
                <a:t>马上</a:t>
              </a:r>
              <a:endPara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8484456" y="2408583"/>
            <a:ext cx="1206500" cy="610870"/>
            <a:chOff x="13038" y="5278"/>
            <a:chExt cx="5057" cy="962"/>
          </a:xfrm>
        </p:grpSpPr>
        <p:sp>
          <p:nvSpPr>
            <p:cNvPr id="23" name="流程图: 终止 22"/>
            <p:cNvSpPr/>
            <p:nvPr/>
          </p:nvSpPr>
          <p:spPr>
            <a:xfrm>
              <a:off x="13038" y="5278"/>
              <a:ext cx="5057" cy="962"/>
            </a:xfrm>
            <a:prstGeom prst="flowChartTerminator">
              <a:avLst/>
            </a:prstGeom>
            <a:solidFill>
              <a:schemeClr val="bg1"/>
            </a:solidFill>
            <a:ln w="38100">
              <a:solidFill>
                <a:srgbClr val="E2010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13396" y="5347"/>
              <a:ext cx="4341" cy="8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</a:rPr>
                <a:t>立刻</a:t>
              </a:r>
            </a:p>
          </p:txBody>
        </p:sp>
      </p:grpSp>
      <p:sp>
        <p:nvSpPr>
          <p:cNvPr id="29" name="文本框 28"/>
          <p:cNvSpPr txBox="1"/>
          <p:nvPr/>
        </p:nvSpPr>
        <p:spPr>
          <a:xfrm>
            <a:off x="1220525" y="2457498"/>
            <a:ext cx="73661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+mn-ea"/>
              </a:rPr>
              <a:t>“</a:t>
            </a:r>
            <a:r>
              <a: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+mn-ea"/>
              </a:rPr>
              <a:t>一……就……”在这里可以什么词语代替？</a:t>
            </a:r>
            <a:endParaRPr kumimoji="0" lang="zh-CN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50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273050" y="404813"/>
            <a:ext cx="2386013" cy="644525"/>
          </a:xfrm>
        </p:spPr>
        <p:txBody>
          <a:bodyPr>
            <a:normAutofit/>
          </a:bodyPr>
          <a:lstStyle/>
          <a:p>
            <a:r>
              <a:rPr lang="en-US" altLang="zh-CN" dirty="0"/>
              <a:t>03  </a:t>
            </a:r>
            <a:r>
              <a:rPr lang="zh-CN" altLang="en-US"/>
              <a:t>课文精讲</a:t>
            </a:r>
            <a:r>
              <a:rPr lang="en-US" altLang="zh-CN"/>
              <a:t>  </a:t>
            </a:r>
            <a:endParaRPr lang="zh-CN" altLang="en-US" dirty="0"/>
          </a:p>
        </p:txBody>
      </p:sp>
      <p:sp>
        <p:nvSpPr>
          <p:cNvPr id="51" name="矩形: 圆角 50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rgbClr val="E201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10600030101010101" pitchFamily="34" charset="-122"/>
              <a:ea typeface="思源黑体 CN Bold" panose="02010600030101010101" pitchFamily="34" charset="-122"/>
            </a:endParaRPr>
          </a:p>
        </p:txBody>
      </p:sp>
      <p:grpSp>
        <p:nvGrpSpPr>
          <p:cNvPr id="52" name="组合 51"/>
          <p:cNvGrpSpPr/>
          <p:nvPr/>
        </p:nvGrpSpPr>
        <p:grpSpPr>
          <a:xfrm>
            <a:off x="1220525" y="3153215"/>
            <a:ext cx="4573988" cy="744855"/>
            <a:chOff x="895" y="2885"/>
            <a:chExt cx="11168" cy="1173"/>
          </a:xfrm>
        </p:grpSpPr>
        <p:sp>
          <p:nvSpPr>
            <p:cNvPr id="53" name="流程图: 终止 52"/>
            <p:cNvSpPr/>
            <p:nvPr/>
          </p:nvSpPr>
          <p:spPr>
            <a:xfrm>
              <a:off x="895" y="2885"/>
              <a:ext cx="11168" cy="1173"/>
            </a:xfrm>
            <a:prstGeom prst="flowChartTerminator">
              <a:avLst/>
            </a:prstGeom>
            <a:solidFill>
              <a:schemeClr val="bg1"/>
            </a:solidFill>
            <a:ln w="38100">
              <a:solidFill>
                <a:srgbClr val="E2010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  <p:sp>
          <p:nvSpPr>
            <p:cNvPr id="54" name="矩形 53"/>
            <p:cNvSpPr/>
            <p:nvPr/>
          </p:nvSpPr>
          <p:spPr>
            <a:xfrm>
              <a:off x="1397" y="3059"/>
              <a:ext cx="10447" cy="8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  <a:sym typeface="+mn-ea"/>
                </a:rPr>
                <a:t>请把下面的句子补充完整：</a:t>
              </a: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</p:grpSp>
      <p:sp>
        <p:nvSpPr>
          <p:cNvPr id="55" name="文本框 54"/>
          <p:cNvSpPr txBox="1"/>
          <p:nvPr/>
        </p:nvSpPr>
        <p:spPr>
          <a:xfrm>
            <a:off x="1220525" y="4049342"/>
            <a:ext cx="7677785" cy="1685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“我一回到家，就 </a:t>
            </a:r>
            <a:r>
              <a:rPr kumimoji="0" lang="zh-CN" altLang="zh-CN" sz="2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                     </a:t>
            </a:r>
            <a:r>
              <a: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。”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“上课铃声一响，我们就</a:t>
            </a:r>
            <a:r>
              <a:rPr kumimoji="0" lang="zh-CN" altLang="zh-CN" sz="2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                         </a:t>
            </a:r>
            <a:r>
              <a: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。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“</a:t>
            </a:r>
          </a:p>
        </p:txBody>
      </p:sp>
      <p:sp>
        <p:nvSpPr>
          <p:cNvPr id="56" name="矩形 55"/>
          <p:cNvSpPr>
            <a:spLocks noChangeArrowheads="1"/>
          </p:cNvSpPr>
          <p:nvPr/>
        </p:nvSpPr>
        <p:spPr bwMode="auto">
          <a:xfrm>
            <a:off x="4249558" y="4293961"/>
            <a:ext cx="2491740" cy="499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开始写作业</a:t>
            </a:r>
          </a:p>
        </p:txBody>
      </p:sp>
      <p:sp>
        <p:nvSpPr>
          <p:cNvPr id="57" name="矩形 56"/>
          <p:cNvSpPr>
            <a:spLocks noChangeArrowheads="1"/>
          </p:cNvSpPr>
          <p:nvPr/>
        </p:nvSpPr>
        <p:spPr bwMode="auto">
          <a:xfrm>
            <a:off x="5393442" y="5151681"/>
            <a:ext cx="2491740" cy="499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开始上课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29" grpId="0"/>
      <p:bldP spid="56" grpId="0"/>
      <p:bldP spid="5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1194628" y="2142622"/>
            <a:ext cx="9847746" cy="9670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       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妈妈说：“贝贝，你有一个家，每天放学后，你都平平安安地回家。你要想办法，让你的铅笔、橡皮和转笔刀，也有自己的家呀。”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194628" y="1598181"/>
            <a:ext cx="66479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面对天天丢文具的贝贝，妈妈是如何教育他的？</a:t>
            </a:r>
          </a:p>
        </p:txBody>
      </p:sp>
      <p:sp>
        <p:nvSpPr>
          <p:cNvPr id="44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273050" y="404813"/>
            <a:ext cx="2386013" cy="644525"/>
          </a:xfrm>
        </p:spPr>
        <p:txBody>
          <a:bodyPr>
            <a:normAutofit/>
          </a:bodyPr>
          <a:lstStyle/>
          <a:p>
            <a:r>
              <a:rPr lang="en-US" altLang="zh-CN" dirty="0"/>
              <a:t>03  </a:t>
            </a:r>
            <a:r>
              <a:rPr lang="zh-CN" altLang="en-US"/>
              <a:t>课文精讲</a:t>
            </a:r>
            <a:r>
              <a:rPr lang="en-US" altLang="zh-CN"/>
              <a:t>  </a:t>
            </a:r>
            <a:endParaRPr lang="zh-CN" altLang="en-US" dirty="0"/>
          </a:p>
        </p:txBody>
      </p:sp>
      <p:sp>
        <p:nvSpPr>
          <p:cNvPr id="45" name="矩形: 圆角 44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rgbClr val="E201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10600030101010101" pitchFamily="34" charset="-122"/>
              <a:ea typeface="思源黑体 CN Bold" panose="02010600030101010101" pitchFamily="34" charset="-122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1194628" y="4209983"/>
            <a:ext cx="9668842" cy="1635986"/>
          </a:xfrm>
          <a:prstGeom prst="bevel">
            <a:avLst>
              <a:gd name="adj" fmla="val 6421"/>
            </a:avLst>
          </a:prstGeom>
          <a:solidFill>
            <a:schemeClr val="bg1"/>
          </a:solidFill>
          <a:ln w="9525">
            <a:solidFill>
              <a:srgbClr val="E2010F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       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妈妈用贝贝有一个家，自己每天能平平安安回家打比方，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让贝贝给铅笔、橡皮和转笔刀等文具找一个家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，那么就可以让铅笔、橡皮和转笔刀和贝贝一样按时平安地回家了。</a:t>
            </a:r>
          </a:p>
        </p:txBody>
      </p:sp>
      <p:sp>
        <p:nvSpPr>
          <p:cNvPr id="47" name="文本框 46"/>
          <p:cNvSpPr txBox="1"/>
          <p:nvPr/>
        </p:nvSpPr>
        <p:spPr>
          <a:xfrm>
            <a:off x="1194628" y="3429000"/>
            <a:ext cx="37753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400" b="0" i="0" u="none" strike="noStrike" cap="none" spc="0" normalizeH="0" baseline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微软雅黑" panose="020B0503020204020204" charset="-122"/>
              </a:defRPr>
            </a:lvl1pPr>
          </a:lstStyle>
          <a:p>
            <a:r>
              <a:rPr lang="zh-CN" altLang="en-US" dirty="0">
                <a:cs typeface="黑体" panose="02010609060101010101" charset="-122"/>
                <a:sym typeface="+mn-ea"/>
              </a:rPr>
              <a:t>读了妈妈的话，你明白了什么？</a:t>
            </a:r>
            <a:endParaRPr lang="zh-CN" altLang="en-US" dirty="0">
              <a:cs typeface="黑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4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1373505" y="2713288"/>
            <a:ext cx="9460147" cy="1285048"/>
          </a:xfrm>
          <a:prstGeom prst="doubleWave">
            <a:avLst/>
          </a:prstGeom>
          <a:noFill/>
          <a:ln w="9525">
            <a:solidFill>
              <a:srgbClr val="E2010F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指导朗读：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“想办法” “自己的家”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重读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，起到提醒贝贝的作用。这句话都是妈妈说的，要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读出妈妈的耐心，和蔼可亲。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292087" y="1603817"/>
            <a:ext cx="9541565" cy="967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       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妈妈说：“贝贝，你有一个家，每天放学后，你都平平安安地回家。你要想办法，让你的铅笔、橡皮和转笔刀，也有自己的家呀。”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黑体" panose="02010609060101010101" charset="-122"/>
            </a:endParaRPr>
          </a:p>
        </p:txBody>
      </p:sp>
      <p:sp>
        <p:nvSpPr>
          <p:cNvPr id="45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273050" y="404813"/>
            <a:ext cx="2386013" cy="644525"/>
          </a:xfrm>
        </p:spPr>
        <p:txBody>
          <a:bodyPr>
            <a:normAutofit/>
          </a:bodyPr>
          <a:lstStyle/>
          <a:p>
            <a:r>
              <a:rPr lang="en-US" altLang="zh-CN" dirty="0"/>
              <a:t>03  </a:t>
            </a:r>
            <a:r>
              <a:rPr lang="zh-CN" altLang="en-US"/>
              <a:t>课文精讲</a:t>
            </a:r>
            <a:r>
              <a:rPr lang="en-US" altLang="zh-CN"/>
              <a:t>  </a:t>
            </a:r>
            <a:endParaRPr lang="zh-CN" altLang="en-US" dirty="0"/>
          </a:p>
        </p:txBody>
      </p:sp>
      <p:sp>
        <p:nvSpPr>
          <p:cNvPr id="46" name="矩形: 圆角 45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rgbClr val="E201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10600030101010101" pitchFamily="34" charset="-122"/>
              <a:ea typeface="思源黑体 CN Bold" panose="02010600030101010101" pitchFamily="34" charset="-122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1373505" y="4203945"/>
            <a:ext cx="6015355" cy="600075"/>
          </a:xfrm>
          <a:prstGeom prst="plaque">
            <a:avLst/>
          </a:prstGeom>
          <a:solidFill>
            <a:schemeClr val="bg1"/>
          </a:solidFill>
          <a:ln w="9525">
            <a:solidFill>
              <a:srgbClr val="E2010F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从哪里看出贝贝现在对文具的爱护？</a:t>
            </a:r>
          </a:p>
        </p:txBody>
      </p:sp>
      <p:sp>
        <p:nvSpPr>
          <p:cNvPr id="50" name="文本框 49"/>
          <p:cNvSpPr txBox="1"/>
          <p:nvPr/>
        </p:nvSpPr>
        <p:spPr>
          <a:xfrm>
            <a:off x="1373505" y="5109328"/>
            <a:ext cx="9460147" cy="967060"/>
          </a:xfrm>
          <a:prstGeom prst="rect">
            <a:avLst/>
          </a:prstGeom>
          <a:noFill/>
          <a:ln w="9525">
            <a:solidFill>
              <a:srgbClr val="E2010F"/>
            </a:solidFill>
          </a:ln>
        </p:spPr>
        <p:txBody>
          <a:bodyPr wrap="square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000" b="0" i="0" u="none" strike="noStrike" cap="none" spc="0" normalizeH="0" baseline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微软雅黑" panose="020B0503020204020204" charset="-122"/>
              </a:defRPr>
            </a:lvl1pPr>
          </a:lstStyle>
          <a:p>
            <a:r>
              <a:rPr lang="en-US" altLang="zh-CN" dirty="0">
                <a:solidFill>
                  <a:sysClr val="windowText" lastClr="000000"/>
                </a:solidFill>
                <a:cs typeface="黑体" panose="02010609060101010101" charset="-122"/>
              </a:rPr>
              <a:t>       </a:t>
            </a:r>
            <a:r>
              <a:rPr lang="zh-CN" altLang="en-US" dirty="0">
                <a:solidFill>
                  <a:sysClr val="windowText" lastClr="000000"/>
                </a:solidFill>
                <a:cs typeface="黑体" panose="02010609060101010101" charset="-122"/>
              </a:rPr>
              <a:t>从此，每天放学的时候，贝贝都要仔细检查，铅笔呀，橡皮呀，转笔刀哇，所有的小伙伴是不是都回家了。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bldLvl="0" animBg="1"/>
      <p:bldP spid="5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1053783" y="2086421"/>
            <a:ext cx="10207252" cy="169604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   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本文写的是一个名叫贝贝的小朋友，因为粗心大意，不爱惜自己的文具，在妈妈的帮助下，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改掉了粗心的毛病，每天都自己检查书包，变成了一个爱惜文具的好孩子的故事。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053783" y="1481675"/>
            <a:ext cx="16052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+mn-ea"/>
              </a:rPr>
              <a:t>课文主旨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46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273050" y="404813"/>
            <a:ext cx="2386013" cy="644525"/>
          </a:xfrm>
        </p:spPr>
        <p:txBody>
          <a:bodyPr>
            <a:normAutofit/>
          </a:bodyPr>
          <a:lstStyle/>
          <a:p>
            <a:r>
              <a:rPr lang="en-US" altLang="zh-CN" dirty="0"/>
              <a:t>03  </a:t>
            </a:r>
            <a:r>
              <a:rPr lang="zh-CN" altLang="en-US"/>
              <a:t>课文精讲</a:t>
            </a:r>
            <a:r>
              <a:rPr lang="en-US" altLang="zh-CN"/>
              <a:t>  </a:t>
            </a:r>
            <a:endParaRPr lang="zh-CN" altLang="en-US" dirty="0"/>
          </a:p>
        </p:txBody>
      </p:sp>
      <p:sp>
        <p:nvSpPr>
          <p:cNvPr id="47" name="矩形: 圆角 46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rgbClr val="E201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10600030101010101" pitchFamily="34" charset="-122"/>
              <a:ea typeface="思源黑体 CN Bold" panose="02010600030101010101" pitchFamily="34" charset="-122"/>
            </a:endParaRPr>
          </a:p>
        </p:txBody>
      </p:sp>
      <p:sp>
        <p:nvSpPr>
          <p:cNvPr id="48" name="TextBox 1"/>
          <p:cNvSpPr txBox="1"/>
          <p:nvPr/>
        </p:nvSpPr>
        <p:spPr>
          <a:xfrm>
            <a:off x="7211115" y="3429000"/>
            <a:ext cx="3016250" cy="2716008"/>
          </a:xfrm>
          <a:prstGeom prst="can">
            <a:avLst>
              <a:gd name="adj" fmla="val 9039"/>
            </a:avLst>
          </a:prstGeom>
          <a:solidFill>
            <a:schemeClr val="bg1"/>
          </a:solidFill>
          <a:ln>
            <a:solidFill>
              <a:srgbClr val="E2010F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使用铅笔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小铅笔，自己削。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讲卫生，不能叼。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学写字，三指捏。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身坐正，头不斜。</a:t>
            </a:r>
          </a:p>
        </p:txBody>
      </p:sp>
      <p:sp>
        <p:nvSpPr>
          <p:cNvPr id="49" name="文本框 48"/>
          <p:cNvSpPr txBox="1"/>
          <p:nvPr/>
        </p:nvSpPr>
        <p:spPr>
          <a:xfrm>
            <a:off x="1053783" y="4249373"/>
            <a:ext cx="5419649" cy="14287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       同学们，我们也应该学习贝贝“每天放学的时候，贝贝都要仔细检查，铅笔呀，橡皮呀，转笔刀哇，所有的小伙伴是不是都回家了。”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9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48" grpId="0" bldLvl="0" animBg="1"/>
      <p:bldP spid="48" grpId="1" animBg="1"/>
      <p:bldP spid="4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0" name="TextBox 8"/>
          <p:cNvSpPr txBox="1"/>
          <p:nvPr/>
        </p:nvSpPr>
        <p:spPr>
          <a:xfrm>
            <a:off x="1625349" y="3604047"/>
            <a:ext cx="1605280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文具的家</a:t>
            </a:r>
          </a:p>
        </p:txBody>
      </p:sp>
      <p:sp>
        <p:nvSpPr>
          <p:cNvPr id="3" name="左大括号 2"/>
          <p:cNvSpPr/>
          <p:nvPr/>
        </p:nvSpPr>
        <p:spPr>
          <a:xfrm>
            <a:off x="3793173" y="3000638"/>
            <a:ext cx="695325" cy="1728788"/>
          </a:xfrm>
          <a:prstGeom prst="leftBrac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4" name="TextBox 1"/>
          <p:cNvSpPr txBox="1"/>
          <p:nvPr/>
        </p:nvSpPr>
        <p:spPr>
          <a:xfrm>
            <a:off x="4751388" y="2593285"/>
            <a:ext cx="2316480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孩子放学回家</a:t>
            </a:r>
          </a:p>
        </p:txBody>
      </p:sp>
      <p:sp>
        <p:nvSpPr>
          <p:cNvPr id="6" name="TextBox 13"/>
          <p:cNvSpPr txBox="1"/>
          <p:nvPr/>
        </p:nvSpPr>
        <p:spPr>
          <a:xfrm>
            <a:off x="4697413" y="4209360"/>
            <a:ext cx="2797175" cy="9531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铅笔、橡皮、转笔刀放回文具盒</a:t>
            </a:r>
          </a:p>
        </p:txBody>
      </p:sp>
      <p:sp>
        <p:nvSpPr>
          <p:cNvPr id="11" name="左大括号 10"/>
          <p:cNvSpPr/>
          <p:nvPr/>
        </p:nvSpPr>
        <p:spPr>
          <a:xfrm rot="10800000">
            <a:off x="7686040" y="3002225"/>
            <a:ext cx="696913" cy="1728788"/>
          </a:xfrm>
          <a:prstGeom prst="leftBrac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12" name="心形 11"/>
          <p:cNvSpPr/>
          <p:nvPr/>
        </p:nvSpPr>
        <p:spPr>
          <a:xfrm>
            <a:off x="9085580" y="3000955"/>
            <a:ext cx="1849438" cy="1550988"/>
          </a:xfrm>
          <a:prstGeom prst="heart">
            <a:avLst/>
          </a:prstGeom>
          <a:ln>
            <a:solidFill>
              <a:srgbClr val="E2010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爱惜文具</a:t>
            </a:r>
          </a:p>
        </p:txBody>
      </p:sp>
      <p:sp>
        <p:nvSpPr>
          <p:cNvPr id="49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273050" y="404813"/>
            <a:ext cx="2386013" cy="644525"/>
          </a:xfrm>
        </p:spPr>
        <p:txBody>
          <a:bodyPr>
            <a:normAutofit/>
          </a:bodyPr>
          <a:lstStyle/>
          <a:p>
            <a:r>
              <a:rPr lang="en-US" altLang="zh-CN" dirty="0"/>
              <a:t>04  </a:t>
            </a:r>
            <a:r>
              <a:rPr lang="zh-CN" altLang="en-US"/>
              <a:t>课堂小结</a:t>
            </a:r>
            <a:endParaRPr lang="zh-CN" altLang="en-US" dirty="0"/>
          </a:p>
        </p:txBody>
      </p:sp>
      <p:sp>
        <p:nvSpPr>
          <p:cNvPr id="50" name="矩形: 圆角 49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rgbClr val="E201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10600030101010101" pitchFamily="34" charset="-122"/>
              <a:ea typeface="思源黑体 CN Bold" panose="02010600030101010101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/>
      <p:bldP spid="6" grpId="0"/>
      <p:bldP spid="11" grpId="0" bldLvl="0" animBg="1"/>
      <p:bldP spid="12" grpId="0" bldLvl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缺角矩形 2"/>
          <p:cNvSpPr/>
          <p:nvPr/>
        </p:nvSpPr>
        <p:spPr>
          <a:xfrm>
            <a:off x="1477479" y="1577450"/>
            <a:ext cx="9611360" cy="4347893"/>
          </a:xfrm>
          <a:prstGeom prst="plaque">
            <a:avLst/>
          </a:prstGeom>
          <a:noFill/>
          <a:ln w="571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68BA9"/>
                </a:solidFill>
              </a14:hiddenFill>
            </a:ext>
          </a:extLst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一、看拼音写词语。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                 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      wén </a:t>
            </a:r>
            <a:r>
              <a:rPr kumimoji="0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jù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     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   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  yí </a:t>
            </a:r>
            <a:r>
              <a:rPr kumimoji="0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cì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    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    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 nǎ </a:t>
            </a:r>
            <a:r>
              <a:rPr kumimoji="0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lǐ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          </a:t>
            </a:r>
            <a:r>
              <a:rPr kumimoji="0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xīn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 de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+mn-ea"/>
                <a:cs typeface="+mn-cs"/>
              </a:rPr>
              <a:t> </a:t>
            </a:r>
            <a:endParaRPr lang="en-US" altLang="zh-CN" sz="2800" dirty="0">
              <a:solidFill>
                <a:prstClr val="black"/>
              </a:solidFill>
              <a:latin typeface="思源黑体 CN Bold" panose="02010600030101010101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+mn-ea"/>
                <a:cs typeface="+mn-cs"/>
              </a:rPr>
              <a:t>    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+mn-ea"/>
                <a:cs typeface="+mn-cs"/>
              </a:rPr>
              <a:t>（   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+mn-ea"/>
                <a:cs typeface="+mn-cs"/>
              </a:rPr>
              <a:t>   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+mn-ea"/>
                <a:cs typeface="+mn-cs"/>
              </a:rPr>
              <a:t>   ）   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+mn-ea"/>
                <a:cs typeface="+mn-cs"/>
              </a:rPr>
              <a:t> 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+mn-ea"/>
                <a:cs typeface="+mn-cs"/>
              </a:rPr>
              <a:t>（     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+mn-ea"/>
                <a:cs typeface="+mn-cs"/>
              </a:rPr>
              <a:t> 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+mn-ea"/>
                <a:cs typeface="+mn-cs"/>
              </a:rPr>
              <a:t>）  （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+mn-ea"/>
                <a:cs typeface="+mn-cs"/>
              </a:rPr>
              <a:t> 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+mn-ea"/>
                <a:cs typeface="+mn-cs"/>
              </a:rPr>
              <a:t>     ）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+mn-ea"/>
                <a:cs typeface="+mn-cs"/>
              </a:rPr>
              <a:t> 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+mn-ea"/>
                <a:cs typeface="+mn-cs"/>
              </a:rPr>
              <a:t>（ 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+mn-ea"/>
                <a:cs typeface="+mn-cs"/>
              </a:rPr>
              <a:t>   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+mn-ea"/>
                <a:cs typeface="+mn-cs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+mn-ea"/>
                <a:cs typeface="+mn-cs"/>
              </a:rPr>
              <a:t>  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+mn-ea"/>
                <a:cs typeface="+mn-cs"/>
              </a:rPr>
              <a:t> )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    měi </a:t>
            </a:r>
            <a:r>
              <a:rPr kumimoji="0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tiān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     pínɡ </a:t>
            </a:r>
            <a:r>
              <a:rPr kumimoji="0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ān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      zhè xiē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+mn-ea"/>
                <a:cs typeface="+mn-cs"/>
              </a:rPr>
              <a:t>   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+mn-ea"/>
                <a:cs typeface="+mn-cs"/>
              </a:rPr>
              <a:t>（        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+mn-ea"/>
                <a:cs typeface="+mn-cs"/>
              </a:rPr>
              <a:t>  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+mn-ea"/>
                <a:cs typeface="+mn-cs"/>
              </a:rPr>
              <a:t>）  （      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+mn-ea"/>
                <a:cs typeface="+mn-cs"/>
              </a:rPr>
              <a:t>  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+mn-ea"/>
                <a:cs typeface="+mn-cs"/>
              </a:rPr>
              <a:t> ）  （     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+mn-ea"/>
                <a:cs typeface="+mn-cs"/>
              </a:rPr>
              <a:t>  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+mn-ea"/>
                <a:cs typeface="+mn-cs"/>
              </a:rPr>
              <a:t>  ）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 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2733384" y="3510256"/>
            <a:ext cx="894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+mn-ea"/>
              </a:rPr>
              <a:t>文具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479533" y="3510256"/>
            <a:ext cx="99949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+mn-ea"/>
              </a:rPr>
              <a:t> 一次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170858" y="3510256"/>
            <a:ext cx="894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+mn-ea"/>
              </a:rPr>
              <a:t>哪里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7836891" y="3510256"/>
            <a:ext cx="894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+mn-ea"/>
              </a:rPr>
              <a:t>新的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2766641" y="4786424"/>
            <a:ext cx="894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+mn-ea"/>
              </a:rPr>
              <a:t>每天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4425086" y="4786424"/>
            <a:ext cx="894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+mn-ea"/>
              </a:rPr>
              <a:t>平安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6014190" y="4786424"/>
            <a:ext cx="110490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+mn-ea"/>
              </a:rPr>
              <a:t>  这些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05  </a:t>
            </a:r>
            <a:r>
              <a:rPr lang="zh-CN" altLang="en-US" dirty="0"/>
              <a:t>课堂练习</a:t>
            </a:r>
          </a:p>
        </p:txBody>
      </p:sp>
      <p:sp>
        <p:nvSpPr>
          <p:cNvPr id="51" name="矩形: 圆角 50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rgbClr val="E201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10600030101010101" pitchFamily="34" charset="-122"/>
              <a:ea typeface="思源黑体 CN Bold" panose="02010600030101010101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8" grpId="0"/>
      <p:bldP spid="14" grpId="0"/>
      <p:bldP spid="15" grpId="0"/>
      <p:bldP spid="20" grpId="0"/>
      <p:bldP spid="2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2659063" y="2137051"/>
            <a:ext cx="9378315" cy="289842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二、写出带有下列偏旁的字。  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  斤 （    ）（     ）    冫（    ）（    ）    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  扌（    ） （    ）     讠（    ）（    ）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     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3758562" y="3475068"/>
            <a:ext cx="5892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听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4965624" y="3475068"/>
            <a:ext cx="5892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折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6992064" y="3475068"/>
            <a:ext cx="5892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凉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8191818" y="3475068"/>
            <a:ext cx="5892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冷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3639972" y="4436320"/>
            <a:ext cx="5892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打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4962994" y="4436320"/>
            <a:ext cx="5892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拍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6992064" y="4436320"/>
            <a:ext cx="5892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让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8191818" y="4436320"/>
            <a:ext cx="5892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认</a:t>
            </a:r>
          </a:p>
        </p:txBody>
      </p:sp>
      <p:sp>
        <p:nvSpPr>
          <p:cNvPr id="51" name="文本占位符 8"/>
          <p:cNvSpPr>
            <a:spLocks noGrp="1"/>
          </p:cNvSpPr>
          <p:nvPr>
            <p:ph type="body" sz="quarter" idx="10"/>
          </p:nvPr>
        </p:nvSpPr>
        <p:spPr>
          <a:xfrm>
            <a:off x="273050" y="404813"/>
            <a:ext cx="2386013" cy="644525"/>
          </a:xfrm>
        </p:spPr>
        <p:txBody>
          <a:bodyPr/>
          <a:lstStyle/>
          <a:p>
            <a:r>
              <a:rPr lang="en-US" altLang="zh-CN" dirty="0"/>
              <a:t>05  </a:t>
            </a:r>
            <a:r>
              <a:rPr lang="zh-CN" altLang="en-US" dirty="0"/>
              <a:t>课堂练习</a:t>
            </a:r>
          </a:p>
        </p:txBody>
      </p:sp>
      <p:sp>
        <p:nvSpPr>
          <p:cNvPr id="52" name="矩形: 圆角 51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rgbClr val="E201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10600030101010101" pitchFamily="34" charset="-122"/>
              <a:ea typeface="思源黑体 CN Bold" panose="02010600030101010101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2" grpId="0"/>
      <p:bldP spid="13" grpId="0"/>
      <p:bldP spid="14" grpId="0"/>
      <p:bldP spid="15" grpId="0"/>
      <p:bldP spid="2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BY YUSHEN</a:t>
            </a:r>
            <a:endParaRPr lang="zh-CN" altLang="en-US" dirty="0">
              <a:noFill/>
              <a:latin typeface="思源黑体 CN Bold" panose="02010600030101010101" pitchFamily="34" charset="-122"/>
              <a:ea typeface="思源黑体 CN Bold" panose="02010600030101010101" pitchFamily="34" charset="-122"/>
            </a:endParaRPr>
          </a:p>
        </p:txBody>
      </p:sp>
      <p:pic>
        <p:nvPicPr>
          <p:cNvPr id="3" name="图片 2" descr="图片包含 游戏机, 食物&#10;&#10;描述已自动生成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8" t="8752" b="8752"/>
          <a:stretch>
            <a:fillRect/>
          </a:stretch>
        </p:blipFill>
        <p:spPr>
          <a:xfrm>
            <a:off x="-1" y="0"/>
            <a:ext cx="12192002" cy="6858000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4418172" y="4160855"/>
            <a:ext cx="3486963" cy="253916"/>
            <a:chOff x="4418172" y="3998967"/>
            <a:chExt cx="3486963" cy="253916"/>
          </a:xfrm>
        </p:grpSpPr>
        <p:sp>
          <p:nvSpPr>
            <p:cNvPr id="10" name="TextBox 109"/>
            <p:cNvSpPr txBox="1"/>
            <p:nvPr/>
          </p:nvSpPr>
          <p:spPr>
            <a:xfrm>
              <a:off x="4418172" y="3998967"/>
              <a:ext cx="1440000" cy="253916"/>
            </a:xfrm>
            <a:prstGeom prst="rect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txBody>
            <a:bodyPr wrap="square" lIns="68580" tIns="34290" rIns="68580" bIns="34290" rtlCol="0">
              <a:spAutoFit/>
            </a:bodyPr>
            <a:lstStyle/>
            <a:p>
              <a:pPr algn="ctr" defTabSz="685800"/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10600030101010101" pitchFamily="34" charset="-122"/>
                  <a:ea typeface="思源黑体 CN Bold" panose="02010600030101010101" pitchFamily="34" charset="-122"/>
                </a:rPr>
                <a:t>授课老师：某某</a:t>
              </a:r>
            </a:p>
          </p:txBody>
        </p:sp>
        <p:sp>
          <p:nvSpPr>
            <p:cNvPr id="11" name="TextBox 14"/>
            <p:cNvSpPr txBox="1"/>
            <p:nvPr/>
          </p:nvSpPr>
          <p:spPr>
            <a:xfrm>
              <a:off x="6333829" y="3998967"/>
              <a:ext cx="1571306" cy="253916"/>
            </a:xfrm>
            <a:prstGeom prst="rect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txBody>
            <a:bodyPr wrap="square" lIns="68580" tIns="34290" rIns="68580" bIns="34290" rtlCol="0">
              <a:spAutoFit/>
            </a:bodyPr>
            <a:lstStyle/>
            <a:p>
              <a:pPr algn="ctr" defTabSz="685800"/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10600030101010101" pitchFamily="34" charset="-122"/>
                  <a:ea typeface="思源黑体 CN Bold" panose="02010600030101010101" pitchFamily="34" charset="-122"/>
                </a:rPr>
                <a:t>授课时间：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10600030101010101" pitchFamily="34" charset="-122"/>
                  <a:ea typeface="思源黑体 CN Bold" panose="02010600030101010101" pitchFamily="34" charset="-122"/>
                </a:rPr>
                <a:t>20XX.XX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2299970" y="1969770"/>
            <a:ext cx="7653020" cy="1771084"/>
            <a:chOff x="2540000" y="1969947"/>
            <a:chExt cx="7112000" cy="1770980"/>
          </a:xfrm>
        </p:grpSpPr>
        <p:sp>
          <p:nvSpPr>
            <p:cNvPr id="7" name="TextBox 14"/>
            <p:cNvSpPr txBox="1"/>
            <p:nvPr/>
          </p:nvSpPr>
          <p:spPr>
            <a:xfrm>
              <a:off x="2540000" y="1969947"/>
              <a:ext cx="4731026" cy="1545500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defTabSz="685800"/>
              <a:r>
                <a:rPr lang="zh-CN" altLang="en-US" sz="9600" cap="all" dirty="0">
                  <a:gradFill flip="none" rotWithShape="1">
                    <a:gsLst>
                      <a:gs pos="11000">
                        <a:srgbClr val="FF0000"/>
                      </a:gs>
                      <a:gs pos="79000">
                        <a:srgbClr val="BF0221"/>
                      </a:gs>
                    </a:gsLst>
                    <a:lin ang="2700000" scaled="1"/>
                    <a:tileRect/>
                  </a:gradFill>
                  <a:latin typeface="优设标题黑" panose="00000500000000000000" pitchFamily="2" charset="-122"/>
                  <a:ea typeface="优设标题黑" panose="00000500000000000000" pitchFamily="2" charset="-122"/>
                  <a:cs typeface="+mn-ea"/>
                  <a:sym typeface="Calibri" panose="020F0502020204030204" pitchFamily="34" charset="0"/>
                </a:rPr>
                <a:t>谢谢观看</a:t>
              </a:r>
              <a:endParaRPr lang="zh-CN" altLang="en-US" sz="9600" cap="all" dirty="0">
                <a:gradFill flip="none" rotWithShape="1">
                  <a:gsLst>
                    <a:gs pos="11000">
                      <a:srgbClr val="FF0000"/>
                    </a:gs>
                    <a:gs pos="79000">
                      <a:srgbClr val="BF0221"/>
                    </a:gs>
                  </a:gsLst>
                  <a:lin ang="2700000" scaled="1"/>
                  <a:tileRect/>
                </a:gradFill>
                <a:latin typeface="优设标题黑" panose="00000500000000000000" pitchFamily="2" charset="-122"/>
                <a:ea typeface="优设标题黑" panose="00000500000000000000" pitchFamily="2" charset="-122"/>
                <a:cs typeface="+mn-ea"/>
              </a:endParaRPr>
            </a:p>
          </p:txBody>
        </p:sp>
        <p:sp>
          <p:nvSpPr>
            <p:cNvPr id="8" name="TextBox 14"/>
            <p:cNvSpPr txBox="1"/>
            <p:nvPr/>
          </p:nvSpPr>
          <p:spPr>
            <a:xfrm>
              <a:off x="2540000" y="3488212"/>
              <a:ext cx="7112000" cy="252715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algn="dist" defTabSz="685800"/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10600030101010101" pitchFamily="34" charset="-122"/>
                  <a:ea typeface="思源黑体 CN Bold" panose="02010600030101010101" pitchFamily="34" charset="-122"/>
                </a:rPr>
                <a:t>CHINESE EXCELLENT COURSEWARE VOLUME 2 7.1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endParaRPr>
            </a:p>
          </p:txBody>
        </p:sp>
        <p:cxnSp>
          <p:nvCxnSpPr>
            <p:cNvPr id="9" name="直接连接符 8"/>
            <p:cNvCxnSpPr/>
            <p:nvPr/>
          </p:nvCxnSpPr>
          <p:spPr>
            <a:xfrm>
              <a:off x="2540000" y="3393248"/>
              <a:ext cx="7112000" cy="0"/>
            </a:xfrm>
            <a:prstGeom prst="line">
              <a:avLst/>
            </a:prstGeom>
            <a:ln>
              <a:solidFill>
                <a:srgbClr val="E2010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4"/>
            <p:cNvSpPr txBox="1"/>
            <p:nvPr/>
          </p:nvSpPr>
          <p:spPr>
            <a:xfrm>
              <a:off x="7271026" y="2364375"/>
              <a:ext cx="2215322" cy="499081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defTabSz="685800"/>
              <a:r>
                <a:rPr lang="zh-CN" alt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优设标题黑" panose="00000500000000000000" pitchFamily="2" charset="-122"/>
                  <a:ea typeface="优设标题黑" panose="00000500000000000000" pitchFamily="2" charset="-122"/>
                </a:rPr>
                <a:t>语文精品课件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7182401" y="2774464"/>
              <a:ext cx="2454137" cy="499081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defTabSz="685800"/>
              <a:r>
                <a:rPr lang="zh-CN" alt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优设标题黑" panose="00000500000000000000" pitchFamily="2" charset="-122"/>
                  <a:ea typeface="优设标题黑" panose="00000500000000000000" pitchFamily="2" charset="-122"/>
                </a:rPr>
                <a:t>一年级下册 </a:t>
              </a:r>
              <a:r>
                <a:rPr lang="en-US" altLang="zh-CN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优设标题黑" panose="00000500000000000000" pitchFamily="2" charset="-122"/>
                  <a:ea typeface="优设标题黑" panose="00000500000000000000" pitchFamily="2" charset="-122"/>
                </a:rPr>
                <a:t>7.1</a:t>
              </a:r>
              <a:endPara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优设标题黑" panose="00000500000000000000" pitchFamily="2" charset="-122"/>
                <a:ea typeface="优设标题黑" panose="00000500000000000000" pitchFamily="2" charset="-122"/>
              </a:endParaRPr>
            </a:p>
          </p:txBody>
        </p:sp>
      </p:grpSp>
      <p:sp>
        <p:nvSpPr>
          <p:cNvPr id="17" name="矩形: 圆角 16"/>
          <p:cNvSpPr/>
          <p:nvPr/>
        </p:nvSpPr>
        <p:spPr>
          <a:xfrm>
            <a:off x="2239618" y="1969947"/>
            <a:ext cx="7712765" cy="1936131"/>
          </a:xfrm>
          <a:prstGeom prst="roundRect">
            <a:avLst>
              <a:gd name="adj" fmla="val 12047"/>
            </a:avLst>
          </a:prstGeom>
          <a:noFill/>
          <a:ln>
            <a:solidFill>
              <a:srgbClr val="E201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10600030101010101" pitchFamily="34" charset="-122"/>
              <a:ea typeface="思源黑体 CN Bold" panose="02010600030101010101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箭头连接符 5"/>
          <p:cNvCxnSpPr/>
          <p:nvPr/>
        </p:nvCxnSpPr>
        <p:spPr>
          <a:xfrm flipV="1">
            <a:off x="4577825" y="2432423"/>
            <a:ext cx="1655763" cy="4318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3"/>
          <p:cNvSpPr txBox="1"/>
          <p:nvPr/>
        </p:nvSpPr>
        <p:spPr>
          <a:xfrm>
            <a:off x="6233588" y="2064123"/>
            <a:ext cx="99568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橡皮</a:t>
            </a:r>
          </a:p>
        </p:txBody>
      </p:sp>
      <p:sp>
        <p:nvSpPr>
          <p:cNvPr id="9" name="TextBox 5"/>
          <p:cNvSpPr txBox="1"/>
          <p:nvPr/>
        </p:nvSpPr>
        <p:spPr>
          <a:xfrm>
            <a:off x="6890813" y="3313485"/>
            <a:ext cx="99568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铅笔</a:t>
            </a:r>
          </a:p>
        </p:txBody>
      </p:sp>
      <p:sp>
        <p:nvSpPr>
          <p:cNvPr id="11" name="TextBox 9"/>
          <p:cNvSpPr txBox="1"/>
          <p:nvPr/>
        </p:nvSpPr>
        <p:spPr>
          <a:xfrm>
            <a:off x="6397100" y="4148510"/>
            <a:ext cx="99568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尺子</a:t>
            </a:r>
          </a:p>
        </p:txBody>
      </p:sp>
      <p:cxnSp>
        <p:nvCxnSpPr>
          <p:cNvPr id="12" name="直接箭头连接符 11"/>
          <p:cNvCxnSpPr/>
          <p:nvPr/>
        </p:nvCxnSpPr>
        <p:spPr>
          <a:xfrm>
            <a:off x="5341413" y="3607173"/>
            <a:ext cx="1646238" cy="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/>
          <p:cNvCxnSpPr/>
          <p:nvPr/>
        </p:nvCxnSpPr>
        <p:spPr>
          <a:xfrm flipH="1" flipV="1">
            <a:off x="1506013" y="2000623"/>
            <a:ext cx="863600" cy="1096963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7"/>
          <p:cNvSpPr txBox="1"/>
          <p:nvPr/>
        </p:nvSpPr>
        <p:spPr>
          <a:xfrm>
            <a:off x="990075" y="1479923"/>
            <a:ext cx="140208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文具盒</a:t>
            </a:r>
          </a:p>
        </p:txBody>
      </p:sp>
      <p:grpSp>
        <p:nvGrpSpPr>
          <p:cNvPr id="3081" name="组合 15"/>
          <p:cNvGrpSpPr/>
          <p:nvPr/>
        </p:nvGrpSpPr>
        <p:grpSpPr>
          <a:xfrm>
            <a:off x="1218675" y="2432423"/>
            <a:ext cx="4292600" cy="3709987"/>
            <a:chOff x="1567446" y="1135353"/>
            <a:chExt cx="4291451" cy="3710459"/>
          </a:xfrm>
        </p:grpSpPr>
        <p:grpSp>
          <p:nvGrpSpPr>
            <p:cNvPr id="3085" name="组合 12"/>
            <p:cNvGrpSpPr/>
            <p:nvPr/>
          </p:nvGrpSpPr>
          <p:grpSpPr>
            <a:xfrm>
              <a:off x="1567446" y="1135353"/>
              <a:ext cx="4291451" cy="2876145"/>
              <a:chOff x="1567446" y="1135353"/>
              <a:chExt cx="4291451" cy="2876145"/>
            </a:xfrm>
          </p:grpSpPr>
          <p:grpSp>
            <p:nvGrpSpPr>
              <p:cNvPr id="3087" name="组合 11"/>
              <p:cNvGrpSpPr/>
              <p:nvPr/>
            </p:nvGrpSpPr>
            <p:grpSpPr>
              <a:xfrm>
                <a:off x="1567446" y="1135353"/>
                <a:ext cx="4206787" cy="2876145"/>
                <a:chOff x="1567446" y="1135353"/>
                <a:chExt cx="4206787" cy="2876145"/>
              </a:xfrm>
            </p:grpSpPr>
            <p:pic>
              <p:nvPicPr>
                <p:cNvPr id="3089" name="Picture 2" descr="http://pica.nipic.com/2007-11-06/20071161705296_2.jpg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567446" y="1135353"/>
                  <a:ext cx="4043569" cy="287614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pic>
              <p:nvPicPr>
                <p:cNvPr id="3090" name="Picture 4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097958" y="1917168"/>
                  <a:ext cx="676275" cy="98465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</p:grpSp>
          <p:pic>
            <p:nvPicPr>
              <p:cNvPr id="3088" name="Picture 3"/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 rot="683128">
                <a:off x="4498613" y="3168255"/>
                <a:ext cx="1360284" cy="538199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pic>
          <p:nvPicPr>
            <p:cNvPr id="3086" name="Picture 5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386219" y="3609924"/>
              <a:ext cx="991859" cy="1235888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5" name="TextBox 20"/>
          <p:cNvSpPr txBox="1"/>
          <p:nvPr/>
        </p:nvSpPr>
        <p:spPr>
          <a:xfrm>
            <a:off x="5303313" y="4981948"/>
            <a:ext cx="140208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转笔刀</a:t>
            </a:r>
          </a:p>
        </p:txBody>
      </p:sp>
      <p:cxnSp>
        <p:nvCxnSpPr>
          <p:cNvPr id="23" name="直接箭头连接符 22"/>
          <p:cNvCxnSpPr>
            <a:endCxn id="15" idx="1"/>
          </p:cNvCxnSpPr>
          <p:nvPr/>
        </p:nvCxnSpPr>
        <p:spPr>
          <a:xfrm flipV="1">
            <a:off x="3990450" y="5274365"/>
            <a:ext cx="1312863" cy="122238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箭头连接符 23"/>
          <p:cNvCxnSpPr/>
          <p:nvPr/>
        </p:nvCxnSpPr>
        <p:spPr>
          <a:xfrm flipV="1">
            <a:off x="5049313" y="4372348"/>
            <a:ext cx="1497013" cy="1905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273050" y="404813"/>
            <a:ext cx="2386013" cy="644525"/>
          </a:xfrm>
        </p:spPr>
        <p:txBody>
          <a:bodyPr/>
          <a:lstStyle/>
          <a:p>
            <a:r>
              <a:rPr lang="en-US" altLang="zh-CN" dirty="0"/>
              <a:t>01  </a:t>
            </a:r>
            <a:r>
              <a:rPr lang="zh-CN" altLang="en-US" dirty="0"/>
              <a:t>课前导读</a:t>
            </a:r>
          </a:p>
        </p:txBody>
      </p:sp>
      <p:sp>
        <p:nvSpPr>
          <p:cNvPr id="62" name="矩形: 圆角 61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rgbClr val="E201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10600030101010101" pitchFamily="34" charset="-122"/>
              <a:ea typeface="思源黑体 CN Bold" panose="02010600030101010101" pitchFamily="34" charset="-122"/>
            </a:endParaRPr>
          </a:p>
        </p:txBody>
      </p:sp>
      <p:sp>
        <p:nvSpPr>
          <p:cNvPr id="63" name="立方体 62"/>
          <p:cNvSpPr/>
          <p:nvPr/>
        </p:nvSpPr>
        <p:spPr>
          <a:xfrm>
            <a:off x="8121425" y="2123177"/>
            <a:ext cx="3275330" cy="3602709"/>
          </a:xfrm>
          <a:prstGeom prst="cube">
            <a:avLst>
              <a:gd name="adj" fmla="val 8541"/>
            </a:avLst>
          </a:prstGeom>
          <a:solidFill>
            <a:schemeClr val="bg1"/>
          </a:solidFill>
          <a:ln>
            <a:solidFill>
              <a:srgbClr val="E2010F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       爱护文具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小文具，要爱惜。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小书包，装整齐。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不撕书，不咬笔。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好孩子，能自理。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4" grpId="0"/>
      <p:bldP spid="15" grpId="0"/>
      <p:bldP spid="63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240790" y="2346325"/>
            <a:ext cx="8976360" cy="3322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（1）不认识的字可以看拼音，或者请教老师和同学。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（2）读准每一个字的字音，圈出生字词；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（3）读通每个句子，读不通顺的多读几遍；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（4）给每个自然段写上序号。                           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                        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59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273050" y="404813"/>
            <a:ext cx="2386013" cy="644525"/>
          </a:xfrm>
        </p:spPr>
        <p:txBody>
          <a:bodyPr/>
          <a:lstStyle/>
          <a:p>
            <a:r>
              <a:rPr lang="en-US" altLang="zh-CN" dirty="0"/>
              <a:t>01  </a:t>
            </a:r>
            <a:r>
              <a:rPr lang="zh-CN" altLang="en-US" dirty="0"/>
              <a:t>课前导读</a:t>
            </a:r>
          </a:p>
        </p:txBody>
      </p:sp>
      <p:sp>
        <p:nvSpPr>
          <p:cNvPr id="60" name="矩形: 圆角 59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rgbClr val="E201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10600030101010101" pitchFamily="34" charset="-122"/>
              <a:ea typeface="思源黑体 CN Bold" panose="02010600030101010101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266052" y="2449484"/>
            <a:ext cx="9831344" cy="34710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楷体" panose="02010609060101010101" pitchFamily="49" charset="-122"/>
                <a:sym typeface="+mn-ea"/>
              </a:rPr>
              <a:t>具   次   丢   哪    新    每  </a:t>
            </a:r>
          </a:p>
          <a:p>
            <a:pPr marL="0" marR="0" lvl="0" indent="0" algn="di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楷体" panose="02010609060101010101" pitchFamily="49" charset="-122"/>
                <a:sym typeface="+mn-ea"/>
              </a:rPr>
              <a:t>        </a:t>
            </a:r>
          </a:p>
          <a:p>
            <a:pPr marL="0" marR="0" lvl="0" indent="0" algn="di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楷体" panose="02010609060101010101" pitchFamily="49" charset="-122"/>
                <a:sym typeface="+mn-ea"/>
              </a:rPr>
              <a:t>平   她   些   仔    检    查   所 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445757" y="2449474"/>
            <a:ext cx="7467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楷体" panose="02010609060101010101" pitchFamily="49" charset="-122"/>
                <a:sym typeface="+mn-ea"/>
              </a:rPr>
              <a:t>jù 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134611" y="2448849"/>
            <a:ext cx="4828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楷体" panose="02010609060101010101" pitchFamily="49" charset="-122"/>
                <a:sym typeface="+mn-ea"/>
              </a:rPr>
              <a:t>cì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723036" y="2448849"/>
            <a:ext cx="8354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楷体" panose="02010609060101010101" pitchFamily="49" charset="-122"/>
                <a:sym typeface="+mn-ea"/>
              </a:rPr>
              <a:t> diū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6500615" y="2448849"/>
            <a:ext cx="8723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楷体" panose="02010609060101010101" pitchFamily="49" charset="-122"/>
                <a:sym typeface="+mn-ea"/>
              </a:rPr>
              <a:t> nǎ  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8315064" y="2448849"/>
            <a:ext cx="9717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楷体" panose="02010609060101010101" pitchFamily="49" charset="-122"/>
                <a:sym typeface="+mn-ea"/>
              </a:rPr>
              <a:t> xīn  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10228897" y="2448849"/>
            <a:ext cx="9300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楷体" panose="02010609060101010101" pitchFamily="49" charset="-122"/>
                <a:sym typeface="+mn-ea"/>
              </a:rPr>
              <a:t>měi 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1266687" y="4657379"/>
            <a:ext cx="9893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楷体" panose="02010609060101010101" pitchFamily="49" charset="-122"/>
                <a:sym typeface="+mn-ea"/>
              </a:rPr>
              <a:t>pīnɡ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2791322" y="4657379"/>
            <a:ext cx="7937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楷体" panose="02010609060101010101" pitchFamily="49" charset="-122"/>
                <a:sym typeface="+mn-ea"/>
              </a:rPr>
              <a:t>tā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4143872" y="4657379"/>
            <a:ext cx="7857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楷体" panose="02010609060101010101" pitchFamily="49" charset="-122"/>
                <a:sym typeface="+mn-ea"/>
              </a:rPr>
              <a:t> xiē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5570717" y="4657379"/>
            <a:ext cx="7216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楷体" panose="02010609060101010101" pitchFamily="49" charset="-122"/>
                <a:sym typeface="+mn-ea"/>
              </a:rPr>
              <a:t>  zǐ 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7092177" y="4657379"/>
            <a:ext cx="10086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楷体" panose="02010609060101010101" pitchFamily="49" charset="-122"/>
                <a:sym typeface="+mn-ea"/>
              </a:rPr>
              <a:t> jiǎn </a:t>
            </a:r>
          </a:p>
        </p:txBody>
      </p:sp>
      <p:sp>
        <p:nvSpPr>
          <p:cNvPr id="40" name="文本框 39"/>
          <p:cNvSpPr txBox="1"/>
          <p:nvPr/>
        </p:nvSpPr>
        <p:spPr>
          <a:xfrm>
            <a:off x="8729842" y="4657379"/>
            <a:ext cx="8963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楷体" panose="02010609060101010101" pitchFamily="49" charset="-122"/>
                <a:sym typeface="+mn-ea"/>
              </a:rPr>
              <a:t> chá</a:t>
            </a:r>
          </a:p>
        </p:txBody>
      </p:sp>
      <p:sp>
        <p:nvSpPr>
          <p:cNvPr id="41" name="文本框 40"/>
          <p:cNvSpPr txBox="1"/>
          <p:nvPr/>
        </p:nvSpPr>
        <p:spPr>
          <a:xfrm>
            <a:off x="10281147" y="4657379"/>
            <a:ext cx="8162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楷体" panose="02010609060101010101" pitchFamily="49" charset="-122"/>
                <a:sym typeface="+mn-ea"/>
              </a:rPr>
              <a:t>suǒ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字词揭秘</a:t>
            </a:r>
          </a:p>
        </p:txBody>
      </p:sp>
      <p:sp>
        <p:nvSpPr>
          <p:cNvPr id="59" name="矩形: 圆角 58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rgbClr val="E201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10600030101010101" pitchFamily="34" charset="-122"/>
              <a:ea typeface="思源黑体 CN Bold" panose="02010600030101010101" pitchFamily="34" charset="-122"/>
            </a:endParaRPr>
          </a:p>
        </p:txBody>
      </p:sp>
      <p:sp>
        <p:nvSpPr>
          <p:cNvPr id="109" name="文本框 108"/>
          <p:cNvSpPr txBox="1"/>
          <p:nvPr/>
        </p:nvSpPr>
        <p:spPr>
          <a:xfrm>
            <a:off x="8414026" y="687028"/>
            <a:ext cx="2424430" cy="890171"/>
          </a:xfrm>
          <a:prstGeom prst="cloudCallout">
            <a:avLst>
              <a:gd name="adj1" fmla="val 41188"/>
              <a:gd name="adj2" fmla="val 66326"/>
            </a:avLst>
          </a:prstGeom>
          <a:solidFill>
            <a:schemeClr val="bg1"/>
          </a:solidFill>
          <a:ln>
            <a:solidFill>
              <a:srgbClr val="E2010F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我会认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24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40" grpId="0"/>
      <p:bldP spid="4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2189005" y="4086595"/>
            <a:ext cx="6951037" cy="1223367"/>
            <a:chOff x="2189005" y="4086595"/>
            <a:chExt cx="6951037" cy="1223367"/>
          </a:xfrm>
        </p:grpSpPr>
        <p:grpSp>
          <p:nvGrpSpPr>
            <p:cNvPr id="13" name="组合 12"/>
            <p:cNvGrpSpPr/>
            <p:nvPr/>
          </p:nvGrpSpPr>
          <p:grpSpPr>
            <a:xfrm>
              <a:off x="2189005" y="4086595"/>
              <a:ext cx="2232000" cy="661002"/>
              <a:chOff x="1393875" y="4296308"/>
              <a:chExt cx="2232000" cy="661002"/>
            </a:xfrm>
          </p:grpSpPr>
          <p:sp>
            <p:nvSpPr>
              <p:cNvPr id="6" name="椭圆 5"/>
              <p:cNvSpPr/>
              <p:nvPr/>
            </p:nvSpPr>
            <p:spPr>
              <a:xfrm>
                <a:off x="1393875" y="4296308"/>
                <a:ext cx="2232000" cy="661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E2010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</a:endParaRPr>
              </a:p>
            </p:txBody>
          </p:sp>
          <p:sp>
            <p:nvSpPr>
              <p:cNvPr id="9" name="矩形 8"/>
              <p:cNvSpPr/>
              <p:nvPr/>
            </p:nvSpPr>
            <p:spPr>
              <a:xfrm>
                <a:off x="1575013" y="4384439"/>
                <a:ext cx="1869724" cy="484740"/>
              </a:xfrm>
              <a:prstGeom prst="rect">
                <a:avLst/>
              </a:prstGeom>
            </p:spPr>
            <p:txBody>
              <a:bodyPr wrap="none" lIns="68571" tIns="34286" rIns="68571" bIns="34286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思源黑体 CN Bold" panose="02010600030101010101" pitchFamily="34" charset="-122"/>
                    <a:ea typeface="思源黑体 CN Bold" panose="02010600030101010101" pitchFamily="34" charset="-122"/>
                    <a:cs typeface="+mn-cs"/>
                  </a:rPr>
                  <a:t>形近字比较</a:t>
                </a:r>
              </a:p>
            </p:txBody>
          </p:sp>
        </p:grpSp>
        <p:sp>
          <p:nvSpPr>
            <p:cNvPr id="11" name="矩形 10"/>
            <p:cNvSpPr/>
            <p:nvPr/>
          </p:nvSpPr>
          <p:spPr>
            <a:xfrm>
              <a:off x="5271354" y="4132717"/>
              <a:ext cx="3868688" cy="1177245"/>
            </a:xfrm>
            <a:prstGeom prst="rect">
              <a:avLst/>
            </a:prstGeom>
          </p:spPr>
          <p:txBody>
            <a:bodyPr wrap="none" lIns="68580" tIns="34290" rIns="68580" bIns="3429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黑体" panose="02010609060101010101" charset="-122"/>
                </a:rPr>
                <a:t>具</a:t>
              </a:r>
              <a:r>
                <a:rPr kumimoji="0" lang="en-US" altLang="zh-C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黑体" panose="02010609060101010101" charset="-122"/>
                </a:rPr>
                <a:t>-</a:t>
              </a:r>
              <a:r>
                <a:rPr kumimoji="0" lang="zh-CN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黑体" panose="02010609060101010101" charset="-122"/>
                </a:rPr>
                <a:t>真  次</a:t>
              </a:r>
              <a:r>
                <a:rPr kumimoji="0" lang="en-US" altLang="zh-C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黑体" panose="02010609060101010101" charset="-122"/>
                </a:rPr>
                <a:t>-</a:t>
              </a:r>
              <a:r>
                <a:rPr kumimoji="0" lang="zh-CN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黑体" panose="02010609060101010101" charset="-122"/>
                </a:rPr>
                <a:t>吹</a:t>
              </a:r>
              <a:endPara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黑体" panose="02010609060101010101" charset="-122"/>
                </a:rPr>
                <a:t>丢</a:t>
              </a:r>
              <a:r>
                <a:rPr kumimoji="0" lang="en-US" altLang="zh-C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黑体" panose="02010609060101010101" charset="-122"/>
                </a:rPr>
                <a:t>-</a:t>
              </a:r>
              <a:r>
                <a:rPr kumimoji="0" lang="zh-CN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黑体" panose="02010609060101010101" charset="-122"/>
                </a:rPr>
                <a:t>去  她</a:t>
              </a:r>
              <a:r>
                <a:rPr kumimoji="0" lang="en-US" altLang="zh-C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黑体" panose="02010609060101010101" charset="-122"/>
                </a:rPr>
                <a:t>-</a:t>
              </a:r>
              <a:r>
                <a:rPr kumimoji="0" lang="zh-CN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黑体" panose="02010609060101010101" charset="-122"/>
                </a:rPr>
                <a:t>他  哪</a:t>
              </a:r>
              <a:r>
                <a:rPr kumimoji="0" lang="en-US" altLang="zh-C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黑体" panose="02010609060101010101" charset="-122"/>
                </a:rPr>
                <a:t>-</a:t>
              </a:r>
              <a:r>
                <a:rPr kumimoji="0" lang="zh-CN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黑体" panose="02010609060101010101" charset="-122"/>
                </a:rPr>
                <a:t>那</a:t>
              </a:r>
              <a:endPara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2189005" y="2615422"/>
            <a:ext cx="7691995" cy="661002"/>
            <a:chOff x="1393875" y="2825135"/>
            <a:chExt cx="7691995" cy="661002"/>
          </a:xfrm>
        </p:grpSpPr>
        <p:grpSp>
          <p:nvGrpSpPr>
            <p:cNvPr id="12" name="组合 11"/>
            <p:cNvGrpSpPr/>
            <p:nvPr/>
          </p:nvGrpSpPr>
          <p:grpSpPr>
            <a:xfrm>
              <a:off x="1393875" y="2825135"/>
              <a:ext cx="2232000" cy="661002"/>
              <a:chOff x="1393875" y="2825135"/>
              <a:chExt cx="2232000" cy="661002"/>
            </a:xfrm>
          </p:grpSpPr>
          <p:sp>
            <p:nvSpPr>
              <p:cNvPr id="4" name="椭圆 3"/>
              <p:cNvSpPr/>
              <p:nvPr/>
            </p:nvSpPr>
            <p:spPr>
              <a:xfrm>
                <a:off x="1393875" y="2825135"/>
                <a:ext cx="2232000" cy="6610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E2010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</a:endParaRPr>
              </a:p>
            </p:txBody>
          </p:sp>
          <p:sp>
            <p:nvSpPr>
              <p:cNvPr id="75" name="矩形 74"/>
              <p:cNvSpPr/>
              <p:nvPr/>
            </p:nvSpPr>
            <p:spPr>
              <a:xfrm>
                <a:off x="1921262" y="2913266"/>
                <a:ext cx="1177227" cy="484740"/>
              </a:xfrm>
              <a:prstGeom prst="rect">
                <a:avLst/>
              </a:prstGeom>
            </p:spPr>
            <p:txBody>
              <a:bodyPr wrap="none" lIns="68571" tIns="34286" rIns="68571" bIns="34286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思源黑体 CN Bold" panose="02010600030101010101" pitchFamily="34" charset="-122"/>
                    <a:ea typeface="思源黑体 CN Bold" panose="02010600030101010101" pitchFamily="34" charset="-122"/>
                    <a:cs typeface="+mn-cs"/>
                  </a:rPr>
                  <a:t>猜字谜</a:t>
                </a:r>
              </a:p>
            </p:txBody>
          </p:sp>
        </p:grpSp>
        <p:sp>
          <p:nvSpPr>
            <p:cNvPr id="65" name="矩形 64"/>
            <p:cNvSpPr/>
            <p:nvPr/>
          </p:nvSpPr>
          <p:spPr>
            <a:xfrm>
              <a:off x="4137990" y="2845121"/>
              <a:ext cx="648951" cy="621030"/>
            </a:xfrm>
            <a:prstGeom prst="rect">
              <a:avLst/>
            </a:prstGeom>
          </p:spPr>
          <p:txBody>
            <a:bodyPr wrap="square" lIns="68571" tIns="34286" rIns="68571" bIns="34286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</a:rPr>
                <a:t>丢</a:t>
              </a:r>
            </a:p>
          </p:txBody>
        </p:sp>
        <p:sp>
          <p:nvSpPr>
            <p:cNvPr id="66" name="右箭头 65"/>
            <p:cNvSpPr/>
            <p:nvPr/>
          </p:nvSpPr>
          <p:spPr>
            <a:xfrm>
              <a:off x="4817123" y="3070398"/>
              <a:ext cx="451578" cy="170476"/>
            </a:xfrm>
            <a:prstGeom prst="rightArrow">
              <a:avLst/>
            </a:prstGeom>
            <a:solidFill>
              <a:schemeClr val="bg1"/>
            </a:solidFill>
            <a:ln>
              <a:solidFill>
                <a:srgbClr val="E2010F"/>
              </a:solidFill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1" tIns="34286" rIns="68571" bIns="34286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  <p:sp>
          <p:nvSpPr>
            <p:cNvPr id="67" name="矩形 66"/>
            <p:cNvSpPr/>
            <p:nvPr/>
          </p:nvSpPr>
          <p:spPr>
            <a:xfrm>
              <a:off x="5308752" y="2845121"/>
              <a:ext cx="3777118" cy="621030"/>
            </a:xfrm>
            <a:prstGeom prst="rect">
              <a:avLst/>
            </a:prstGeom>
          </p:spPr>
          <p:txBody>
            <a:bodyPr wrap="square" lIns="68571" tIns="34286" rIns="68571" bIns="34286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</a:rPr>
                <a:t>去字头上一把刀。</a:t>
              </a:r>
            </a:p>
          </p:txBody>
        </p:sp>
      </p:grpSp>
      <p:sp>
        <p:nvSpPr>
          <p:cNvPr id="53" name="文本占位符 10"/>
          <p:cNvSpPr>
            <a:spLocks noGrp="1"/>
          </p:cNvSpPr>
          <p:nvPr>
            <p:ph type="body" sz="quarter" idx="10"/>
          </p:nvPr>
        </p:nvSpPr>
        <p:spPr>
          <a:xfrm>
            <a:off x="273050" y="404813"/>
            <a:ext cx="2386013" cy="644525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字词揭秘</a:t>
            </a:r>
          </a:p>
        </p:txBody>
      </p:sp>
      <p:sp>
        <p:nvSpPr>
          <p:cNvPr id="54" name="矩形: 圆角 53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rgbClr val="E201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10600030101010101" pitchFamily="34" charset="-122"/>
              <a:ea typeface="思源黑体 CN Bold" panose="02010600030101010101" pitchFamily="34" charset="-122"/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8414026" y="687028"/>
            <a:ext cx="2424430" cy="890171"/>
          </a:xfrm>
          <a:prstGeom prst="cloudCallout">
            <a:avLst>
              <a:gd name="adj1" fmla="val 41188"/>
              <a:gd name="adj2" fmla="val 66326"/>
            </a:avLst>
          </a:prstGeom>
          <a:solidFill>
            <a:schemeClr val="bg1"/>
          </a:solidFill>
          <a:ln>
            <a:solidFill>
              <a:srgbClr val="E2010F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我会认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2312950" y="2311380"/>
            <a:ext cx="1656184" cy="661002"/>
            <a:chOff x="1706682" y="2311380"/>
            <a:chExt cx="1656184" cy="661002"/>
          </a:xfrm>
        </p:grpSpPr>
        <p:sp>
          <p:nvSpPr>
            <p:cNvPr id="57" name="椭圆 56"/>
            <p:cNvSpPr/>
            <p:nvPr/>
          </p:nvSpPr>
          <p:spPr>
            <a:xfrm>
              <a:off x="1706682" y="2311380"/>
              <a:ext cx="1656184" cy="661002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2010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  <p:sp>
          <p:nvSpPr>
            <p:cNvPr id="58" name="矩形 57"/>
            <p:cNvSpPr/>
            <p:nvPr/>
          </p:nvSpPr>
          <p:spPr>
            <a:xfrm>
              <a:off x="1946161" y="2399511"/>
              <a:ext cx="1177227" cy="484740"/>
            </a:xfrm>
            <a:prstGeom prst="rect">
              <a:avLst/>
            </a:prstGeom>
            <a:noFill/>
          </p:spPr>
          <p:txBody>
            <a:bodyPr wrap="none" lIns="68571" tIns="34286" rIns="68571" bIns="34286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7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</a:rPr>
                <a:t>加一加</a:t>
              </a:r>
            </a:p>
          </p:txBody>
        </p:sp>
      </p:grpSp>
      <p:sp>
        <p:nvSpPr>
          <p:cNvPr id="6" name="矩形 5"/>
          <p:cNvSpPr/>
          <p:nvPr/>
        </p:nvSpPr>
        <p:spPr>
          <a:xfrm>
            <a:off x="4600879" y="2272466"/>
            <a:ext cx="2068515" cy="623248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木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+</a:t>
            </a: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旦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=</a:t>
            </a: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查</a:t>
            </a:r>
            <a:endParaRPr kumimoji="0" lang="en-US" altLang="zh-C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黑体" panose="02010609060101010101" charset="-122"/>
            </a:endParaRPr>
          </a:p>
        </p:txBody>
      </p:sp>
      <p:sp>
        <p:nvSpPr>
          <p:cNvPr id="62" name="矩形 61"/>
          <p:cNvSpPr/>
          <p:nvPr/>
        </p:nvSpPr>
        <p:spPr>
          <a:xfrm>
            <a:off x="6917514" y="2245248"/>
            <a:ext cx="2068515" cy="623248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口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+</a:t>
            </a: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那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=</a:t>
            </a: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哪</a:t>
            </a:r>
            <a:endParaRPr kumimoji="0" lang="en-US" altLang="zh-C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黑体" panose="02010609060101010101" charset="-122"/>
            </a:endParaRPr>
          </a:p>
        </p:txBody>
      </p:sp>
      <p:sp>
        <p:nvSpPr>
          <p:cNvPr id="68" name="矩形 67"/>
          <p:cNvSpPr/>
          <p:nvPr/>
        </p:nvSpPr>
        <p:spPr>
          <a:xfrm>
            <a:off x="4600879" y="2974608"/>
            <a:ext cx="2068515" cy="623248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亲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+</a:t>
            </a: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斤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=</a:t>
            </a: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新</a:t>
            </a:r>
            <a:endParaRPr kumimoji="0" lang="en-US" altLang="zh-C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黑体" panose="02010609060101010101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917514" y="2974921"/>
            <a:ext cx="2068515" cy="623248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亻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+</a:t>
            </a: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子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=</a:t>
            </a: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仔</a:t>
            </a:r>
            <a:endParaRPr kumimoji="0" lang="en-US" altLang="zh-C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黑体" panose="02010609060101010101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2313398" y="4294440"/>
            <a:ext cx="1656184" cy="661002"/>
            <a:chOff x="1707130" y="4294440"/>
            <a:chExt cx="1656184" cy="661002"/>
          </a:xfrm>
        </p:grpSpPr>
        <p:sp>
          <p:nvSpPr>
            <p:cNvPr id="47" name="椭圆 46"/>
            <p:cNvSpPr/>
            <p:nvPr/>
          </p:nvSpPr>
          <p:spPr>
            <a:xfrm>
              <a:off x="1707130" y="4294440"/>
              <a:ext cx="1656184" cy="661002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2010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  <p:sp>
          <p:nvSpPr>
            <p:cNvPr id="48" name="矩形 47"/>
            <p:cNvSpPr/>
            <p:nvPr/>
          </p:nvSpPr>
          <p:spPr>
            <a:xfrm>
              <a:off x="1946609" y="4382571"/>
              <a:ext cx="1177227" cy="484740"/>
            </a:xfrm>
            <a:prstGeom prst="rect">
              <a:avLst/>
            </a:prstGeom>
            <a:noFill/>
          </p:spPr>
          <p:txBody>
            <a:bodyPr wrap="none" lIns="68571" tIns="34286" rIns="68571" bIns="34286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7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</a:rPr>
                <a:t>减一减</a:t>
              </a:r>
            </a:p>
          </p:txBody>
        </p:sp>
      </p:grpSp>
      <p:sp>
        <p:nvSpPr>
          <p:cNvPr id="49" name="矩形 48"/>
          <p:cNvSpPr/>
          <p:nvPr/>
        </p:nvSpPr>
        <p:spPr>
          <a:xfrm>
            <a:off x="4600879" y="4255380"/>
            <a:ext cx="2990242" cy="623248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海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-</a:t>
            </a: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三点水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=</a:t>
            </a: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每</a:t>
            </a:r>
            <a:endParaRPr kumimoji="0" lang="en-US" altLang="zh-C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黑体" panose="02010609060101010101" charset="-122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4600879" y="5149083"/>
            <a:ext cx="2990242" cy="623248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苹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-</a:t>
            </a: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草字头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=</a:t>
            </a: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平</a:t>
            </a:r>
            <a:endParaRPr kumimoji="0" lang="en-US" altLang="zh-C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黑体" panose="02010609060101010101" charset="-122"/>
            </a:endParaRPr>
          </a:p>
        </p:txBody>
      </p:sp>
      <p:sp>
        <p:nvSpPr>
          <p:cNvPr id="55" name="文本占位符 10"/>
          <p:cNvSpPr>
            <a:spLocks noGrp="1"/>
          </p:cNvSpPr>
          <p:nvPr>
            <p:ph type="body" sz="quarter" idx="10"/>
          </p:nvPr>
        </p:nvSpPr>
        <p:spPr>
          <a:xfrm>
            <a:off x="273050" y="404813"/>
            <a:ext cx="2386013" cy="644525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字词揭秘</a:t>
            </a:r>
          </a:p>
        </p:txBody>
      </p:sp>
      <p:sp>
        <p:nvSpPr>
          <p:cNvPr id="56" name="矩形: 圆角 55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rgbClr val="E201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10600030101010101" pitchFamily="34" charset="-122"/>
              <a:ea typeface="思源黑体 CN Bold" panose="02010600030101010101" pitchFamily="34" charset="-122"/>
            </a:endParaRPr>
          </a:p>
        </p:txBody>
      </p:sp>
      <p:sp>
        <p:nvSpPr>
          <p:cNvPr id="59" name="文本框 58"/>
          <p:cNvSpPr txBox="1"/>
          <p:nvPr/>
        </p:nvSpPr>
        <p:spPr>
          <a:xfrm>
            <a:off x="8414026" y="687028"/>
            <a:ext cx="2424430" cy="890171"/>
          </a:xfrm>
          <a:prstGeom prst="cloudCallout">
            <a:avLst>
              <a:gd name="adj1" fmla="val 41188"/>
              <a:gd name="adj2" fmla="val 66326"/>
            </a:avLst>
          </a:prstGeom>
          <a:solidFill>
            <a:schemeClr val="bg1"/>
          </a:solidFill>
          <a:ln>
            <a:solidFill>
              <a:srgbClr val="E2010F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我会认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2" grpId="0"/>
      <p:bldP spid="68" grpId="0"/>
      <p:bldP spid="2" grpId="0"/>
      <p:bldP spid="49" grpId="0"/>
      <p:bldP spid="5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19"/>
          <p:cNvSpPr txBox="1"/>
          <p:nvPr/>
        </p:nvSpPr>
        <p:spPr>
          <a:xfrm>
            <a:off x="1336610" y="1507735"/>
            <a:ext cx="1820486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多音字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441540" y="4662798"/>
            <a:ext cx="1460287" cy="528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6" rIns="68571" bIns="3428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汉语拼音" panose="020B0604020202020204" pitchFamily="34" charset="0"/>
              </a:rPr>
              <a:t> </a:t>
            </a:r>
            <a:r>
              <a:rPr kumimoji="0" lang="en-US" altLang="zh-CN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汉语拼音" panose="020B0604020202020204" pitchFamily="34" charset="0"/>
              </a:rPr>
              <a:t>xīng</a:t>
            </a:r>
            <a:r>
              <a:rPr kumimoji="0" lang="en-US" altLang="zh-CN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汉语拼音" panose="020B0604020202020204" pitchFamily="34" charset="0"/>
              </a:rPr>
              <a:t> 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汉语拼音" panose="020B0604020202020204" pitchFamily="34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8220935" y="2878821"/>
            <a:ext cx="1152128" cy="528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6" rIns="68571" bIns="3428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汉语拼音" panose="020B0604020202020204" pitchFamily="34" charset="0"/>
              </a:rPr>
              <a:t> </a:t>
            </a:r>
            <a:r>
              <a:rPr kumimoji="0" lang="en-US" altLang="zh-CN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汉语拼音" panose="020B0604020202020204" pitchFamily="34" charset="0"/>
              </a:rPr>
              <a:t>xìng</a:t>
            </a:r>
            <a:r>
              <a:rPr kumimoji="0" lang="en-US" altLang="zh-CN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汉语拼音" panose="020B0604020202020204" pitchFamily="34" charset="0"/>
              </a:rPr>
              <a:t> 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汉语拼音" panose="020B0604020202020204" pitchFamily="34" charset="0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1336610" y="3345384"/>
            <a:ext cx="849919" cy="809996"/>
            <a:chOff x="933096" y="1201103"/>
            <a:chExt cx="593961" cy="810101"/>
          </a:xfrm>
        </p:grpSpPr>
        <p:sp>
          <p:nvSpPr>
            <p:cNvPr id="8" name="椭圆 7"/>
            <p:cNvSpPr/>
            <p:nvPr/>
          </p:nvSpPr>
          <p:spPr>
            <a:xfrm>
              <a:off x="933096" y="1201103"/>
              <a:ext cx="593961" cy="810101"/>
            </a:xfrm>
            <a:prstGeom prst="ellipse">
              <a:avLst/>
            </a:prstGeom>
            <a:solidFill>
              <a:srgbClr val="DCFDFF"/>
            </a:solidFill>
            <a:ln>
              <a:solidFill>
                <a:schemeClr val="tx2"/>
              </a:solidFill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  <p:sp>
          <p:nvSpPr>
            <p:cNvPr id="9" name="Rectangle 2"/>
            <p:cNvSpPr>
              <a:spLocks noChangeArrowheads="1"/>
            </p:cNvSpPr>
            <p:nvPr/>
          </p:nvSpPr>
          <p:spPr bwMode="auto">
            <a:xfrm>
              <a:off x="991202" y="1276578"/>
              <a:ext cx="535855" cy="589364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41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</a:rPr>
                <a:t>兴</a:t>
              </a:r>
            </a:p>
          </p:txBody>
        </p:sp>
      </p:grpSp>
      <p:sp>
        <p:nvSpPr>
          <p:cNvPr id="23" name="矩形 22"/>
          <p:cNvSpPr/>
          <p:nvPr/>
        </p:nvSpPr>
        <p:spPr>
          <a:xfrm>
            <a:off x="2277854" y="3409727"/>
            <a:ext cx="6699263" cy="1082675"/>
          </a:xfrm>
          <a:prstGeom prst="rect">
            <a:avLst/>
          </a:prstGeom>
          <a:solidFill>
            <a:srgbClr val="CBF1FF"/>
          </a:solidFill>
          <a:ln>
            <a:solidFill>
              <a:schemeClr val="accent1"/>
            </a:solidFill>
          </a:ln>
        </p:spPr>
        <p:txBody>
          <a:bodyPr wrap="square" lIns="68571" tIns="34286" rIns="68571" bIns="34286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爸爸说周末要带我去旅行，我高</a:t>
            </a:r>
            <a:r>
              <a:rPr kumimoji="0" lang="zh-CN" altLang="en-US" sz="33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兴</a:t>
            </a:r>
            <a:r>
              <a:rPr kumimoji="0" lang="zh-CN" alt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得手舞足蹈。</a:t>
            </a:r>
          </a:p>
        </p:txBody>
      </p:sp>
      <p:sp>
        <p:nvSpPr>
          <p:cNvPr id="60" name="矩形 59"/>
          <p:cNvSpPr/>
          <p:nvPr/>
        </p:nvSpPr>
        <p:spPr>
          <a:xfrm>
            <a:off x="2549566" y="5205672"/>
            <a:ext cx="959219" cy="561684"/>
          </a:xfrm>
          <a:prstGeom prst="rect">
            <a:avLst/>
          </a:prstGeom>
          <a:solidFill>
            <a:srgbClr val="FFC000"/>
          </a:solidFill>
        </p:spPr>
        <p:txBody>
          <a:bodyPr wrap="none" lIns="68571" tIns="34286" rIns="68571" bIns="34286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兴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奋</a:t>
            </a:r>
          </a:p>
        </p:txBody>
      </p:sp>
      <p:sp>
        <p:nvSpPr>
          <p:cNvPr id="55" name="文本占位符 10"/>
          <p:cNvSpPr>
            <a:spLocks noGrp="1"/>
          </p:cNvSpPr>
          <p:nvPr>
            <p:ph type="body" sz="quarter" idx="10"/>
          </p:nvPr>
        </p:nvSpPr>
        <p:spPr>
          <a:xfrm>
            <a:off x="273050" y="404813"/>
            <a:ext cx="2386013" cy="644525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字词揭秘</a:t>
            </a:r>
          </a:p>
        </p:txBody>
      </p:sp>
      <p:sp>
        <p:nvSpPr>
          <p:cNvPr id="56" name="矩形: 圆角 55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rgbClr val="E201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10600030101010101" pitchFamily="34" charset="-122"/>
              <a:ea typeface="思源黑体 CN Bold" panose="02010600030101010101" pitchFamily="34" charset="-122"/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8414026" y="687028"/>
            <a:ext cx="2424430" cy="890171"/>
          </a:xfrm>
          <a:prstGeom prst="cloudCallout">
            <a:avLst>
              <a:gd name="adj1" fmla="val 41188"/>
              <a:gd name="adj2" fmla="val 66326"/>
            </a:avLst>
          </a:prstGeom>
          <a:solidFill>
            <a:schemeClr val="bg1"/>
          </a:solidFill>
          <a:ln>
            <a:solidFill>
              <a:srgbClr val="E2010F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我会认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7406" y="1524000"/>
            <a:ext cx="7635240" cy="448564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737126" y="2586355"/>
            <a:ext cx="7134860" cy="33229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平平安安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: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没有事故，没有危险，平稳安全。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办法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: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处理事情或解决问题的方法。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从此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: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从这个时候起。本文指从贝贝知道文具盒是文具的家那天起。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仔细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: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细心。</a:t>
            </a:r>
          </a:p>
        </p:txBody>
      </p:sp>
      <p:sp>
        <p:nvSpPr>
          <p:cNvPr id="44" name="文本占位符 10"/>
          <p:cNvSpPr>
            <a:spLocks noGrp="1"/>
          </p:cNvSpPr>
          <p:nvPr>
            <p:ph type="body" sz="quarter" idx="10"/>
          </p:nvPr>
        </p:nvSpPr>
        <p:spPr>
          <a:xfrm>
            <a:off x="273050" y="404813"/>
            <a:ext cx="2386013" cy="644525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字词揭秘</a:t>
            </a:r>
          </a:p>
        </p:txBody>
      </p:sp>
      <p:sp>
        <p:nvSpPr>
          <p:cNvPr id="45" name="矩形: 圆角 44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rgbClr val="E201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10600030101010101" pitchFamily="34" charset="-122"/>
              <a:ea typeface="思源黑体 CN Bold" panose="02010600030101010101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1373</Words>
  <Application>Microsoft Office PowerPoint</Application>
  <PresentationFormat>宽屏</PresentationFormat>
  <Paragraphs>274</Paragraphs>
  <Slides>28</Slides>
  <Notes>26</Notes>
  <HiddenSlides>0</HiddenSlides>
  <MMClips>7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38" baseType="lpstr">
      <vt:lpstr>Calibri</vt:lpstr>
      <vt:lpstr>黑体</vt:lpstr>
      <vt:lpstr>汉语拼音</vt:lpstr>
      <vt:lpstr>思源黑体 CN Bold</vt:lpstr>
      <vt:lpstr>Arial</vt:lpstr>
      <vt:lpstr>宋体</vt:lpstr>
      <vt:lpstr>楷体</vt:lpstr>
      <vt:lpstr>优设标题黑</vt:lpstr>
      <vt:lpstr>等线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62</cp:revision>
  <dcterms:created xsi:type="dcterms:W3CDTF">2020-06-05T01:58:00Z</dcterms:created>
  <dcterms:modified xsi:type="dcterms:W3CDTF">2023-01-13T19:24:45Z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27933EED4A81475A939F09A47345CF05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