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7" r:id="rId2"/>
    <p:sldId id="264" r:id="rId3"/>
    <p:sldId id="308" r:id="rId4"/>
    <p:sldId id="309" r:id="rId5"/>
    <p:sldId id="306" r:id="rId6"/>
    <p:sldId id="310" r:id="rId7"/>
    <p:sldId id="311" r:id="rId8"/>
    <p:sldId id="312" r:id="rId9"/>
    <p:sldId id="260" r:id="rId10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9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第一章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1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课时　正方形的性质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sz="4400" dirty="0" smtClean="0"/>
              <a:t>正</a:t>
            </a:r>
            <a:r>
              <a:rPr lang="zh-CN" altLang="zh-CN" sz="4400" dirty="0"/>
              <a:t>方形的性质与判定</a:t>
            </a:r>
            <a:endParaRPr lang="zh-CN" altLang="en-US" sz="4400" dirty="0"/>
          </a:p>
        </p:txBody>
      </p:sp>
      <p:sp>
        <p:nvSpPr>
          <p:cNvPr id="3" name="标题 1"/>
          <p:cNvSpPr txBox="1"/>
          <p:nvPr/>
        </p:nvSpPr>
        <p:spPr>
          <a:xfrm>
            <a:off x="0" y="827198"/>
            <a:ext cx="9144000" cy="783401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4400" b="1" i="0" kern="1200">
                <a:solidFill>
                  <a:schemeClr val="bg1"/>
                </a:solidFill>
                <a:effectLst/>
                <a:latin typeface="Adobe 黑体 Std R" panose="020B0400000000000000" pitchFamily="34" charset="-122"/>
                <a:ea typeface="Adobe 黑体 Std R" panose="020B0400000000000000" pitchFamily="34" charset="-122"/>
                <a:cs typeface="+mj-cs"/>
              </a:defRPr>
            </a:lvl1pPr>
          </a:lstStyle>
          <a:p>
            <a:r>
              <a:rPr lang="zh-CN" altLang="en-US" sz="2400" dirty="0" smtClean="0">
                <a:solidFill>
                  <a:schemeClr val="tx1"/>
                </a:solidFill>
              </a:rPr>
              <a:t>第一章　特殊平行四边形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015" y="3435531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/>
              <a:t>第</a:t>
            </a: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课时</a:t>
            </a:r>
            <a:endParaRPr lang="zh-CN" altLang="en-US" sz="2800" b="1" dirty="0"/>
          </a:p>
        </p:txBody>
      </p:sp>
      <p:sp>
        <p:nvSpPr>
          <p:cNvPr id="5" name="矩形 4"/>
          <p:cNvSpPr/>
          <p:nvPr/>
        </p:nvSpPr>
        <p:spPr>
          <a:xfrm>
            <a:off x="0" y="436929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0707" y="820557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利用正方形的性质计算边的长度或角的度数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C14.EPS" descr="id:2147494912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394985" y="1417008"/>
            <a:ext cx="1722051" cy="1154742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380707" y="2912230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在菱形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为边长的正方形的周长为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.16	 B .24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.32	 D .40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476046" y="2947277"/>
            <a:ext cx="21377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8ZKSJ72.EPS" descr="id:2147494919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002258" y="1343830"/>
            <a:ext cx="1304779" cy="1325166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571500" y="2947173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在正方形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分别为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的中点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PQ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大小为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50°	 B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45°	 D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70°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138826" y="3010199"/>
            <a:ext cx="173905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>
                <a:spLocks noChangeAspect="1"/>
              </p:cNvSpPr>
              <p:nvPr/>
            </p:nvSpPr>
            <p:spPr>
              <a:xfrm>
                <a:off x="285750" y="875374"/>
                <a:ext cx="8572500" cy="726674"/>
              </a:xfrm>
              <a:prstGeom prst="rect">
                <a:avLst/>
              </a:prstGeom>
            </p:spPr>
            <p:txBody>
              <a:bodyPr lIns="68580" tIns="34290" rIns="68580" bIns="34290">
                <a:spAutoFit/>
              </a:bodyPr>
              <a:lstStyle/>
              <a:p>
                <a:pPr>
                  <a:lnSpc>
                    <a:spcPct val="120000"/>
                  </a:lnSpc>
                  <a:tabLst>
                    <a:tab pos="890905" algn="l"/>
                    <a:tab pos="1622425" algn="l"/>
                    <a:tab pos="2356485" algn="l"/>
                    <a:tab pos="3142615" algn="l"/>
                  </a:tabLst>
                </a:pPr>
                <a:r>
                  <a:rPr lang="zh-CN" altLang="zh-CN" sz="1700" dirty="0">
                    <a:solidFill>
                      <a:srgbClr val="FF00FF"/>
                    </a:solidFill>
                    <a:latin typeface="Arial" panose="020B0604020202020204" pitchFamily="34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知识点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zh-CN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　</a:t>
                </a:r>
                <a:r>
                  <a:rPr lang="zh-CN" altLang="zh-CN" sz="1700" dirty="0">
                    <a:solidFill>
                      <a:srgbClr val="FF00FF"/>
                    </a:solidFill>
                    <a:latin typeface="Arial" panose="020B0604020202020204" pitchFamily="34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利用正方形的性质计算面积</a:t>
                </a:r>
                <a:endParaRPr lang="zh-CN" altLang="zh-CN" sz="1700" dirty="0">
                  <a:solidFill>
                    <a:srgbClr val="000000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tabLst>
                    <a:tab pos="890905" algn="l"/>
                    <a:tab pos="1622425" algn="l"/>
                    <a:tab pos="2356485" algn="l"/>
                    <a:tab pos="3142615" algn="l"/>
                  </a:tabLst>
                </a:pP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原创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已知正方形的一条对角线长为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7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cm,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则其面积是</a:t>
                </a:r>
                <a:r>
                  <a:rPr lang="zh-CN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　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zh-CN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　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</a:t>
                </a:r>
                <a:r>
                  <a:rPr lang="en-US" altLang="zh-CN" sz="17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 </a:t>
                </a:r>
                <a:endParaRPr lang="zh-CN" altLang="zh-CN" sz="1700" dirty="0">
                  <a:solidFill>
                    <a:srgbClr val="000000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" y="875374"/>
                <a:ext cx="8572500" cy="726674"/>
              </a:xfrm>
              <a:prstGeom prst="rect">
                <a:avLst/>
              </a:prstGeom>
              <a:blipFill rotWithShape="1">
                <a:blip r:embed="rId2"/>
                <a:stretch>
                  <a:fillRect t="-47" b="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18ZKSJ75.EPS" descr="id:2147494933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120921" y="1906733"/>
            <a:ext cx="1785187" cy="1330034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285750" y="3722019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如图所示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过正方形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的顶点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、点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到直线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的距离分别是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则该正方形的面积是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650969" y="1238264"/>
            <a:ext cx="353768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6" name="直接连接符 5"/>
          <p:cNvCxnSpPr/>
          <p:nvPr/>
        </p:nvCxnSpPr>
        <p:spPr>
          <a:xfrm>
            <a:off x="5650969" y="1485947"/>
            <a:ext cx="3537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2246352" y="4077462"/>
            <a:ext cx="618585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9" name="直接连接符 8"/>
          <p:cNvCxnSpPr/>
          <p:nvPr/>
        </p:nvCxnSpPr>
        <p:spPr>
          <a:xfrm>
            <a:off x="2208775" y="4334540"/>
            <a:ext cx="6185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94412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▱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边上一点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为边作正方形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EFG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A E=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40°,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EF=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15°,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C15.EPS" descr="id:2147494947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510824" y="2097318"/>
            <a:ext cx="1659053" cy="1182761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384517" y="4069794"/>
            <a:ext cx="4068421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.65°	 B .55°	 C .70°	 D .75°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77927" y="1241006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8ZKSJ80.EPS" descr="id:2147494954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864273" y="1336980"/>
            <a:ext cx="1415452" cy="1443343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285749" y="3364543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在正方形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对角线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上一点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重合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F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则下述结论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G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≌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 C 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G= B 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 A G=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GF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E= D G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其中一定成立的有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①②④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填所有正确结论的序号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536259" y="4026818"/>
            <a:ext cx="961226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5479893" y="4283896"/>
            <a:ext cx="9612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201658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遵义中考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的对角线交于点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分别在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E&lt; B 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EOF=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 A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的延长线交于点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的延长线交于点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OM=ON.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若正方形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的边长为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的中点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C16.EPS" descr="id:2147494961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068167" y="2571750"/>
            <a:ext cx="2017304" cy="2040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140474"/>
          <a:ext cx="6096000" cy="3453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3" imgW="3838575" imgH="2176780" progId="Word.Document.12">
                  <p:embed/>
                </p:oleObj>
              </mc:Choice>
              <mc:Fallback>
                <p:oleObj name="Document" r:id="rId3" imgW="3838575" imgH="217678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140474"/>
                        <a:ext cx="6096000" cy="34539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>
                <a:spLocks noChangeAspect="1"/>
              </p:cNvSpPr>
              <p:nvPr/>
            </p:nvSpPr>
            <p:spPr>
              <a:xfrm>
                <a:off x="285750" y="1017962"/>
                <a:ext cx="8572500" cy="1669431"/>
              </a:xfrm>
              <a:prstGeom prst="rect">
                <a:avLst/>
              </a:prstGeom>
            </p:spPr>
            <p:txBody>
              <a:bodyPr lIns="68580" tIns="34290" rIns="68580" bIns="34290">
                <a:spAutoFit/>
              </a:bodyPr>
              <a:lstStyle/>
              <a:p>
                <a:pPr>
                  <a:lnSpc>
                    <a:spcPct val="120000"/>
                  </a:lnSpc>
                  <a:tabLst>
                    <a:tab pos="890905" algn="l"/>
                    <a:tab pos="1622425" algn="l"/>
                    <a:tab pos="2356485" algn="l"/>
                    <a:tab pos="3142615" algn="l"/>
                  </a:tabLst>
                </a:pP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呼和浩特中考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如图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已知正方形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NEU-BZ-S92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 B  C  D 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是边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NEU-BZ-S92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  A 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延长线上的动点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不与点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NEU-BZ-S92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重合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且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NEU-BZ-S92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M&lt; A  B 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Cambria Math" panose="02040503050406030204" pitchFamily="18" charset="0"/>
                    <a:cs typeface="Cambria Math" panose="02040503050406030204" pitchFamily="18" charset="0"/>
                  </a:rPr>
                  <a:t>△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  B E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由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Cambria Math" panose="02040503050406030204" pitchFamily="18" charset="0"/>
                    <a:cs typeface="Cambria Math" panose="02040503050406030204" pitchFamily="18" charset="0"/>
                  </a:rPr>
                  <a:t>△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  A M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平移得到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若过点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作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EH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NEU-BZ-S92"/>
                    <a:cs typeface="宋体" panose="02010600030101010101" pitchFamily="2" charset="-122"/>
                  </a:rPr>
                  <a:t>⊥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NEU-BZ-S92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 C 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为垂足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则有以下结论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zh-CN" altLang="zh-CN" sz="1700" i="1" dirty="0">
                    <a:solidFill>
                      <a:srgbClr val="000000"/>
                    </a:solidFill>
                    <a:latin typeface="NEU-BZ-S92"/>
                    <a:cs typeface="宋体" panose="02010600030101010101" pitchFamily="2" charset="-122"/>
                  </a:rPr>
                  <a:t>①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点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位置变化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使得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NEU-BZ-S92"/>
                    <a:cs typeface="宋体" panose="02010600030101010101" pitchFamily="2" charset="-122"/>
                  </a:rPr>
                  <a:t>∠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NEU-BZ-S92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 H C =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60°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时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,2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E= D M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r>
                  <a:rPr lang="zh-CN" altLang="zh-CN" sz="1700" i="1" dirty="0">
                    <a:solidFill>
                      <a:srgbClr val="000000"/>
                    </a:solidFill>
                    <a:latin typeface="NEU-BZ-S92"/>
                    <a:cs typeface="宋体" panose="02010600030101010101" pitchFamily="2" charset="-122"/>
                  </a:rPr>
                  <a:t>②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无论点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运动到何处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都有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NEU-BZ-S92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 M=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7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HM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r>
                  <a:rPr lang="zh-CN" altLang="zh-CN" sz="1700" i="1" dirty="0">
                    <a:solidFill>
                      <a:srgbClr val="000000"/>
                    </a:solidFill>
                    <a:latin typeface="NEU-BZ-S92"/>
                    <a:cs typeface="宋体" panose="02010600030101010101" pitchFamily="2" charset="-122"/>
                  </a:rPr>
                  <a:t>③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无论点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运动到何处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NEU-BZ-S92"/>
                    <a:cs typeface="宋体" panose="02010600030101010101" pitchFamily="2" charset="-122"/>
                  </a:rPr>
                  <a:t>∠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NEU-BZ-S92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 HM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一定大于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135°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其中正确结论的序号为</a:t>
                </a:r>
                <a:r>
                  <a:rPr lang="zh-CN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　</a:t>
                </a:r>
                <a:r>
                  <a:rPr lang="zh-CN" altLang="zh-CN" sz="1700" i="1" dirty="0">
                    <a:solidFill>
                      <a:srgbClr val="FF00FF"/>
                    </a:solidFill>
                    <a:latin typeface="NEU-BZ-S92"/>
                    <a:cs typeface="宋体" panose="02010600030101010101" pitchFamily="2" charset="-122"/>
                  </a:rPr>
                  <a:t>①②③</a:t>
                </a:r>
                <a:r>
                  <a:rPr lang="zh-CN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　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 </a:t>
                </a:r>
                <a:endParaRPr lang="zh-CN" altLang="zh-CN" sz="1700" dirty="0">
                  <a:solidFill>
                    <a:srgbClr val="000000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" y="1017962"/>
                <a:ext cx="8572500" cy="1669431"/>
              </a:xfrm>
              <a:prstGeom prst="rect">
                <a:avLst/>
              </a:prstGeom>
              <a:blipFill rotWithShape="1">
                <a:blip r:embed="rId2"/>
                <a:stretch>
                  <a:fillRect t="-3" b="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19ZKSC17.EPS" descr="id:2147494975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2598310" y="2906448"/>
            <a:ext cx="3405077" cy="1219091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698816" y="2001579"/>
            <a:ext cx="888054" cy="241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5698816" y="2243518"/>
            <a:ext cx="8880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490</Words>
  <Application>Microsoft Office PowerPoint</Application>
  <PresentationFormat>全屏显示(16:9)</PresentationFormat>
  <Paragraphs>21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Times New Roman</vt:lpstr>
      <vt:lpstr>WWW.2PPT.COM
</vt:lpstr>
      <vt:lpstr>Document</vt:lpstr>
      <vt:lpstr>正方形的性质与判定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2023-01-16T19:09:08Z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50DFAAEC6F5D478D89EBBC7C72CB3A32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