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2" r:id="rId2"/>
    <p:sldId id="303" r:id="rId3"/>
    <p:sldId id="297" r:id="rId4"/>
    <p:sldId id="298" r:id="rId5"/>
    <p:sldId id="313" r:id="rId6"/>
    <p:sldId id="270" r:id="rId7"/>
    <p:sldId id="304" r:id="rId8"/>
    <p:sldId id="272" r:id="rId9"/>
    <p:sldId id="306" r:id="rId10"/>
    <p:sldId id="271" r:id="rId11"/>
    <p:sldId id="276" r:id="rId12"/>
    <p:sldId id="310" r:id="rId13"/>
    <p:sldId id="300" r:id="rId14"/>
    <p:sldId id="307" r:id="rId15"/>
    <p:sldId id="308" r:id="rId16"/>
    <p:sldId id="299" r:id="rId17"/>
    <p:sldId id="311" r:id="rId18"/>
    <p:sldId id="314" r:id="rId19"/>
    <p:sldId id="30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>
          <p15:clr>
            <a:srgbClr val="A4A3A4"/>
          </p15:clr>
        </p15:guide>
        <p15:guide id="2" orient="horz" pos="3986">
          <p15:clr>
            <a:srgbClr val="A4A3A4"/>
          </p15:clr>
        </p15:guide>
        <p15:guide id="3" pos="3785">
          <p15:clr>
            <a:srgbClr val="A4A3A4"/>
          </p15:clr>
        </p15:guide>
        <p15:guide id="4" pos="8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20E"/>
    <a:srgbClr val="3E89CE"/>
    <a:srgbClr val="FF3B3B"/>
    <a:srgbClr val="FF5353"/>
    <a:srgbClr val="9C5BCD"/>
    <a:srgbClr val="649B3F"/>
    <a:srgbClr val="BB9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55" autoAdjust="0"/>
  </p:normalViewPr>
  <p:slideViewPr>
    <p:cSldViewPr snapToGrid="0">
      <p:cViewPr>
        <p:scale>
          <a:sx n="100" d="100"/>
          <a:sy n="100" d="100"/>
        </p:scale>
        <p:origin x="-954" y="-432"/>
      </p:cViewPr>
      <p:guideLst>
        <p:guide orient="horz" pos="3090"/>
        <p:guide orient="horz" pos="3986"/>
        <p:guide pos="3785"/>
        <p:guide pos="8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-2910" y="-84"/>
      </p:cViewPr>
      <p:guideLst>
        <p:guide orient="horz" pos="28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251C-2B98-4BB6-B4A4-4AAD860110F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9D86-DF63-4F64-94DA-60E4A2BC24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12A59-E707-4D1F-A6FC-50A264E849C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E7BF-2A0B-4C90-8F43-46A122ECBF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0E7BF-2A0B-4C90-8F43-46A122ECBFA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【</a:t>
            </a:r>
            <a:r>
              <a:rPr lang="zh-CN" altLang="en-US" dirty="0" smtClean="0"/>
              <a:t>；</a:t>
            </a:r>
            <a:r>
              <a:rPr lang="en-US" altLang="zh-CN" dirty="0" smtClean="0"/>
              <a:t>deli</a:t>
            </a:r>
            <a:r>
              <a:rPr lang="zh-CN" altLang="en-US" dirty="0" smtClean="0"/>
              <a:t>蜀犬吠日一昌中别别 别 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11.wdp"/><Relationship Id="rId12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microsoft.com/office/2007/relationships/hdphoto" Target="../media/hdphoto10.wdp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6.png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24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2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6.wdp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microsoft.com/office/2007/relationships/hdphoto" Target="../media/hdphoto25.wdp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LENOVO\Documents\Tencent%20Files\168645468\Image\C2C\3525F6D034964B92191E46CFA508D192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file:///C:\Users\LENOVO\Documents\Tencent%20Files\168645468\Image\C2C\8C4DD0BD2210467087AC80A5B310466E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1" y="574808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01 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比一比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EDF6FB"/>
              </a:clrFrom>
              <a:clrTo>
                <a:srgbClr val="EDF6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7411" y="3420172"/>
            <a:ext cx="2056739" cy="2582881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6925066" y="1610442"/>
            <a:ext cx="3061431" cy="1152979"/>
          </a:xfrm>
          <a:prstGeom prst="wedgeRoundRectCallout">
            <a:avLst>
              <a:gd name="adj1" fmla="val -13626"/>
              <a:gd name="adj2" fmla="val 9663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984989" y="1621057"/>
            <a:ext cx="3051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是小明高呢？还是小红高呢？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折角形 24"/>
          <p:cNvSpPr/>
          <p:nvPr/>
        </p:nvSpPr>
        <p:spPr>
          <a:xfrm rot="10800000" flipH="1" flipV="1">
            <a:off x="1853334" y="1738764"/>
            <a:ext cx="2924983" cy="840226"/>
          </a:xfrm>
          <a:prstGeom prst="foldedCorner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文本框 3"/>
          <p:cNvSpPr txBox="1"/>
          <p:nvPr/>
        </p:nvSpPr>
        <p:spPr>
          <a:xfrm flipH="1">
            <a:off x="2317651" y="1771984"/>
            <a:ext cx="3200459" cy="769441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r>
              <a:rPr lang="zh-CN" altLang="zh-CN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一比</a:t>
            </a:r>
            <a:endParaRPr lang="zh-CN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3357912" y="3083370"/>
            <a:ext cx="1636587" cy="318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315594" y="3595460"/>
            <a:ext cx="1352551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6689" y="3689708"/>
            <a:ext cx="461665" cy="550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小明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3668" y="3749762"/>
            <a:ext cx="461665" cy="550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小红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13589" y="2972646"/>
            <a:ext cx="1768433" cy="553998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dirty="0"/>
              <a:t>4</a:t>
            </a:r>
            <a:r>
              <a:rPr lang="zh-CN" altLang="zh-CN" sz="2000" dirty="0"/>
              <a:t>～</a:t>
            </a:r>
            <a:r>
              <a:rPr lang="en-US" altLang="zh-CN" sz="2000" dirty="0"/>
              <a:t>7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267953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矩形 132"/>
          <p:cNvSpPr/>
          <p:nvPr/>
        </p:nvSpPr>
        <p:spPr>
          <a:xfrm>
            <a:off x="7244596" y="5078570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331367" y="2561913"/>
          <a:ext cx="5202806" cy="3448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16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44892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68413" y="597569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矩形 2"/>
          <p:cNvSpPr/>
          <p:nvPr/>
        </p:nvSpPr>
        <p:spPr>
          <a:xfrm>
            <a:off x="1098210" y="1579889"/>
            <a:ext cx="735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 </a:t>
            </a:r>
            <a:r>
              <a:rPr lang="en-US" altLang="zh-CN" sz="2400" dirty="0"/>
              <a:t>1.</a:t>
            </a:r>
            <a:r>
              <a:rPr lang="zh-CN" altLang="zh-CN" sz="2400" dirty="0"/>
              <a:t>在最短的后面画“√”，在最长的后面画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3" b="97934" l="1613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104933" y="1235794"/>
            <a:ext cx="607793" cy="353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3" b="97934" l="1613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3325377" y="2209269"/>
            <a:ext cx="597212" cy="402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3" b="97934" l="1613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4046229" y="3794286"/>
            <a:ext cx="607793" cy="32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" name="矩形 128"/>
          <p:cNvSpPr/>
          <p:nvPr/>
        </p:nvSpPr>
        <p:spPr>
          <a:xfrm>
            <a:off x="7252448" y="2716308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7228913" y="3910103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7314669" y="5090925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7365630" y="4039589"/>
            <a:ext cx="315911" cy="301296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3220" y="2662519"/>
            <a:ext cx="2354105" cy="2858565"/>
          </a:xfrm>
          <a:prstGeom prst="rect">
            <a:avLst/>
          </a:prstGeom>
        </p:spPr>
      </p:pic>
      <p:sp>
        <p:nvSpPr>
          <p:cNvPr id="135" name="椭圆 134"/>
          <p:cNvSpPr/>
          <p:nvPr/>
        </p:nvSpPr>
        <p:spPr>
          <a:xfrm>
            <a:off x="7335001" y="1635239"/>
            <a:ext cx="320929" cy="3121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五边形 7"/>
          <p:cNvSpPr>
            <a:spLocks noChangeArrowheads="1"/>
          </p:cNvSpPr>
          <p:nvPr/>
        </p:nvSpPr>
        <p:spPr bwMode="auto">
          <a:xfrm>
            <a:off x="-68413" y="600208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5" name="矩形 4"/>
          <p:cNvSpPr/>
          <p:nvPr/>
        </p:nvSpPr>
        <p:spPr>
          <a:xfrm>
            <a:off x="1131125" y="1533844"/>
            <a:ext cx="7176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zh-CN" sz="2400" dirty="0"/>
              <a:t>在最高的下面画“√”，在最矮的下面画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</a:p>
        </p:txBody>
      </p:sp>
      <p:sp>
        <p:nvSpPr>
          <p:cNvPr id="2" name="等腰三角形 1"/>
          <p:cNvSpPr/>
          <p:nvPr/>
        </p:nvSpPr>
        <p:spPr>
          <a:xfrm>
            <a:off x="7216904" y="1581282"/>
            <a:ext cx="357961" cy="30716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50575" y="3934897"/>
            <a:ext cx="1202407" cy="11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5063338" y="2256948"/>
            <a:ext cx="2769477" cy="29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3369" y="2970662"/>
            <a:ext cx="2132875" cy="19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矩形 86"/>
          <p:cNvSpPr/>
          <p:nvPr/>
        </p:nvSpPr>
        <p:spPr>
          <a:xfrm>
            <a:off x="9365019" y="5913011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1772167" y="5884806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5848757" y="5886891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5952153" y="5930467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98" name="等腰三角形 97"/>
          <p:cNvSpPr/>
          <p:nvPr/>
        </p:nvSpPr>
        <p:spPr>
          <a:xfrm>
            <a:off x="9496981" y="6043729"/>
            <a:ext cx="325419" cy="279240"/>
          </a:xfrm>
          <a:prstGeom prst="triangle">
            <a:avLst/>
          </a:prstGeom>
          <a:ln w="19050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26510" y="1394629"/>
            <a:ext cx="8547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CN" sz="2400" dirty="0"/>
              <a:t>3.</a:t>
            </a:r>
            <a:r>
              <a:rPr lang="zh-CN" altLang="zh-CN" sz="2400" dirty="0"/>
              <a:t>在苹果最多的树下面打“√”，在苹果最少的树下面打“×”。</a:t>
            </a:r>
          </a:p>
        </p:txBody>
      </p:sp>
      <p:sp>
        <p:nvSpPr>
          <p:cNvPr id="41" name="五边形 7"/>
          <p:cNvSpPr>
            <a:spLocks noChangeArrowheads="1"/>
          </p:cNvSpPr>
          <p:nvPr/>
        </p:nvSpPr>
        <p:spPr bwMode="auto">
          <a:xfrm>
            <a:off x="-68413" y="597569"/>
            <a:ext cx="2680984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669676" y="1977315"/>
            <a:ext cx="8233405" cy="376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矩形 65"/>
          <p:cNvSpPr/>
          <p:nvPr/>
        </p:nvSpPr>
        <p:spPr>
          <a:xfrm>
            <a:off x="8114447" y="6101269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2849445" y="6108042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5579817" y="6088596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5683213" y="6118725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02707" y="6132172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EB20E"/>
                </a:solidFill>
              </a:rPr>
              <a:t>╳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44" l="0" r="9846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68935" y="3910776"/>
            <a:ext cx="6191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734" y="1466637"/>
            <a:ext cx="600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4</a:t>
            </a:r>
            <a:r>
              <a:rPr lang="en-US" altLang="zh-CN" sz="2400" dirty="0" smtClean="0"/>
              <a:t>.</a:t>
            </a:r>
            <a:r>
              <a:rPr lang="zh-CN" altLang="zh-CN" sz="2400" dirty="0"/>
              <a:t>最轻的画“√”，最重的画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4399718" y="4398399"/>
            <a:ext cx="586351" cy="5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5361709" y="1676402"/>
            <a:ext cx="277091" cy="2909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2284451" y="3537908"/>
            <a:ext cx="0" cy="60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309682" y="4142519"/>
            <a:ext cx="2430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740391" y="3539075"/>
            <a:ext cx="0" cy="60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大括号 49"/>
          <p:cNvSpPr/>
          <p:nvPr/>
        </p:nvSpPr>
        <p:spPr>
          <a:xfrm rot="5400000">
            <a:off x="4645224" y="2688051"/>
            <a:ext cx="180739" cy="1590827"/>
          </a:xfrm>
          <a:prstGeom prst="rightBrace">
            <a:avLst>
              <a:gd name="adj1" fmla="val 4491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>
            <a:off x="3056522" y="4142519"/>
            <a:ext cx="858983" cy="914408"/>
          </a:xfrm>
          <a:prstGeom prst="triangl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964717" y="2976025"/>
            <a:ext cx="551811" cy="49647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449455" y="2996809"/>
            <a:ext cx="551811" cy="496473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951261" y="2979085"/>
            <a:ext cx="551811" cy="496473"/>
          </a:xfrm>
          <a:prstGeom prst="rect">
            <a:avLst/>
          </a:prstGeom>
        </p:spPr>
      </p:pic>
      <p:sp>
        <p:nvSpPr>
          <p:cNvPr id="58" name="右大括号 57"/>
          <p:cNvSpPr/>
          <p:nvPr/>
        </p:nvSpPr>
        <p:spPr>
          <a:xfrm rot="5400000">
            <a:off x="2189033" y="2620696"/>
            <a:ext cx="180739" cy="1590827"/>
          </a:xfrm>
          <a:prstGeom prst="rightBrace">
            <a:avLst>
              <a:gd name="adj1" fmla="val 4491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29" r="100000">
                        <a14:foregroundMark x1="52830" y1="8850" x2="52830" y2="8850"/>
                        <a14:foregroundMark x1="50943" y1="19912" x2="45283" y2="2212"/>
                        <a14:foregroundMark x1="47170" y1="3982" x2="49686" y2="185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42655" y="2298377"/>
            <a:ext cx="777165" cy="110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直接连接符 60"/>
          <p:cNvCxnSpPr/>
          <p:nvPr/>
        </p:nvCxnSpPr>
        <p:spPr>
          <a:xfrm>
            <a:off x="7272088" y="3537903"/>
            <a:ext cx="0" cy="60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7297319" y="4142514"/>
            <a:ext cx="2430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9728029" y="3539070"/>
            <a:ext cx="0" cy="60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右大括号 66"/>
          <p:cNvSpPr/>
          <p:nvPr/>
        </p:nvSpPr>
        <p:spPr>
          <a:xfrm rot="5400000">
            <a:off x="9646716" y="2688047"/>
            <a:ext cx="180739" cy="1590827"/>
          </a:xfrm>
          <a:prstGeom prst="rightBrace">
            <a:avLst>
              <a:gd name="adj1" fmla="val 4491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>
            <a:off x="8044159" y="4142514"/>
            <a:ext cx="858983" cy="914408"/>
          </a:xfrm>
          <a:prstGeom prst="triangl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右大括号 81"/>
          <p:cNvSpPr/>
          <p:nvPr/>
        </p:nvSpPr>
        <p:spPr>
          <a:xfrm rot="5400000">
            <a:off x="7176672" y="2620691"/>
            <a:ext cx="180739" cy="1590827"/>
          </a:xfrm>
          <a:prstGeom prst="rightBrace">
            <a:avLst>
              <a:gd name="adj1" fmla="val 4491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0" name="图片 8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527861" y="2912393"/>
            <a:ext cx="551811" cy="496473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012599" y="2919322"/>
            <a:ext cx="551811" cy="496473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514405" y="2915453"/>
            <a:ext cx="551811" cy="496473"/>
          </a:xfrm>
          <a:prstGeom prst="rect">
            <a:avLst/>
          </a:prstGeom>
        </p:spPr>
      </p:pic>
      <p:pic>
        <p:nvPicPr>
          <p:cNvPr id="9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5" b="98582" l="4202" r="9663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488161" flipH="1">
            <a:off x="9041859" y="2811401"/>
            <a:ext cx="990203" cy="5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5" b="98582" l="4202" r="9663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488161" flipH="1">
            <a:off x="9626412" y="2811401"/>
            <a:ext cx="990203" cy="5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矩形 94"/>
          <p:cNvSpPr/>
          <p:nvPr/>
        </p:nvSpPr>
        <p:spPr>
          <a:xfrm>
            <a:off x="9402963" y="5638511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2849445" y="5645284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6300277" y="5653548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6389819" y="5642112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05078" y="5641704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EB20E"/>
              </a:solidFill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29" r="100000">
                        <a14:foregroundMark x1="52830" y1="8850" x2="52830" y2="8850"/>
                        <a14:foregroundMark x1="50943" y1="19912" x2="45283" y2="2212"/>
                        <a14:foregroundMark x1="47170" y1="3982" x2="49686" y2="185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51975" y="5399802"/>
            <a:ext cx="530815" cy="7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图片 10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5376128" y="5531440"/>
            <a:ext cx="667691" cy="600732"/>
          </a:xfrm>
          <a:prstGeom prst="rect">
            <a:avLst/>
          </a:prstGeom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55" b="98582" l="4202" r="9663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488161" flipH="1">
            <a:off x="8451622" y="5601604"/>
            <a:ext cx="818350" cy="48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椭圆 102"/>
          <p:cNvSpPr/>
          <p:nvPr/>
        </p:nvSpPr>
        <p:spPr>
          <a:xfrm>
            <a:off x="3026151" y="5751521"/>
            <a:ext cx="277091" cy="29094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sp>
        <p:nvSpPr>
          <p:cNvPr id="3" name="矩形 2"/>
          <p:cNvSpPr/>
          <p:nvPr/>
        </p:nvSpPr>
        <p:spPr>
          <a:xfrm>
            <a:off x="870427" y="1650541"/>
            <a:ext cx="498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1.</a:t>
            </a:r>
            <a:r>
              <a:rPr lang="zh-CN" altLang="zh-CN" sz="2400" dirty="0"/>
              <a:t>大的画“√”，小的画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  <a:r>
              <a:rPr lang="en-US" altLang="zh-CN" sz="2400" dirty="0"/>
              <a:t>  </a:t>
            </a:r>
            <a:endParaRPr lang="zh-CN" altLang="zh-CN" sz="2400" dirty="0"/>
          </a:p>
        </p:txBody>
      </p:sp>
      <p:pic>
        <p:nvPicPr>
          <p:cNvPr id="51" name="Picture 7320" descr="0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374" y="2866709"/>
            <a:ext cx="3055743" cy="18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321" descr="07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4958" y="4037625"/>
            <a:ext cx="1078055" cy="6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椭圆 64"/>
          <p:cNvSpPr/>
          <p:nvPr/>
        </p:nvSpPr>
        <p:spPr>
          <a:xfrm>
            <a:off x="4573631" y="1719011"/>
            <a:ext cx="277091" cy="2909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7533829" y="5412464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424063" y="5405790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3409172" y="5414054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3498713" y="5440407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35945" y="5453446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067697" y="5405789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TextBox 96"/>
          <p:cNvSpPr txBox="1"/>
          <p:nvPr/>
        </p:nvSpPr>
        <p:spPr>
          <a:xfrm>
            <a:off x="10169813" y="5446771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10229403" y="5556588"/>
            <a:ext cx="277091" cy="29094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7606968" y="5453910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1580189" y="5548128"/>
            <a:ext cx="277091" cy="29094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DDDDDB"/>
              </a:clrFrom>
              <a:clrTo>
                <a:srgbClr val="DDD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72018" y="2795998"/>
            <a:ext cx="1931263" cy="18558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DDDDDB"/>
              </a:clrFrom>
              <a:clrTo>
                <a:srgbClr val="DDD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05468" y="3694774"/>
            <a:ext cx="991043" cy="9523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98" grpId="0" animBg="1"/>
      <p:bldP spid="100" grpId="0"/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sp>
        <p:nvSpPr>
          <p:cNvPr id="4" name="矩形 3"/>
          <p:cNvSpPr/>
          <p:nvPr/>
        </p:nvSpPr>
        <p:spPr>
          <a:xfrm>
            <a:off x="901339" y="1517138"/>
            <a:ext cx="5113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zh-CN" sz="2400" dirty="0" smtClean="0"/>
              <a:t>高大</a:t>
            </a:r>
            <a:r>
              <a:rPr lang="zh-CN" altLang="zh-CN" sz="2400" dirty="0"/>
              <a:t>的画“√”，矮的画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  <a:endParaRPr lang="zh-CN" altLang="en-US" sz="2400" dirty="0"/>
          </a:p>
        </p:txBody>
      </p:sp>
      <p:sp>
        <p:nvSpPr>
          <p:cNvPr id="57" name="椭圆 56"/>
          <p:cNvSpPr/>
          <p:nvPr/>
        </p:nvSpPr>
        <p:spPr>
          <a:xfrm>
            <a:off x="4917683" y="1708056"/>
            <a:ext cx="277091" cy="2644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3974" y="3261421"/>
            <a:ext cx="1173079" cy="162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7463" y="2545458"/>
            <a:ext cx="1580887" cy="237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9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 bwMode="auto">
          <a:xfrm flipH="1">
            <a:off x="8383773" y="2472252"/>
            <a:ext cx="2208071" cy="252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7793" y="3720699"/>
            <a:ext cx="1221959" cy="11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矩形 101"/>
          <p:cNvSpPr/>
          <p:nvPr/>
        </p:nvSpPr>
        <p:spPr>
          <a:xfrm>
            <a:off x="9439927" y="5425896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3672343" y="5432682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1703913" y="5440948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1793455" y="5480748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542042" y="5466878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7325264" y="5425895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7427379" y="5466877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7486969" y="5576694"/>
            <a:ext cx="277091" cy="29094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9513065" y="5467342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3828469" y="5575020"/>
            <a:ext cx="277091" cy="29094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9" grpId="0" animBg="1"/>
      <p:bldP spid="110" grpId="0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7494" y="1470992"/>
            <a:ext cx="5708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3.</a:t>
            </a:r>
            <a:r>
              <a:rPr lang="zh-CN" altLang="zh-CN" sz="2400" dirty="0"/>
              <a:t>最短的画“√”，最长的画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99663" y="1648684"/>
            <a:ext cx="304800" cy="2909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1108459" y="5589429"/>
            <a:ext cx="3761423" cy="39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五边形 37"/>
          <p:cNvSpPr>
            <a:spLocks noChangeArrowheads="1"/>
          </p:cNvSpPr>
          <p:nvPr/>
        </p:nvSpPr>
        <p:spPr bwMode="auto">
          <a:xfrm>
            <a:off x="1" y="600609"/>
            <a:ext cx="2293257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108459" y="2627637"/>
            <a:ext cx="3761423" cy="6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2456" l="0" r="94872">
                        <a14:foregroundMark x1="1923" y1="57895" x2="39744" y2="61404"/>
                        <a14:foregroundMark x1="2885" y1="31579" x2="44872" y2="92982"/>
                        <a14:foregroundMark x1="23077" y1="63158" x2="45513" y2="5263"/>
                        <a14:foregroundMark x1="0" y1="40351" x2="21154" y2="61404"/>
                        <a14:foregroundMark x1="0" y1="45614" x2="6090" y2="80702"/>
                        <a14:foregroundMark x1="3526" y1="68421" x2="22115" y2="77193"/>
                        <a14:foregroundMark x1="23718" y1="68421" x2="28526" y2="84211"/>
                        <a14:foregroundMark x1="21154" y1="54386" x2="29808" y2="4561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6957" y="4155800"/>
            <a:ext cx="3276171" cy="5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7006141" y="3051891"/>
            <a:ext cx="2809993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>
            <a:off x="6938685" y="4128167"/>
            <a:ext cx="2927671" cy="618645"/>
          </a:xfrm>
          <a:custGeom>
            <a:avLst/>
            <a:gdLst>
              <a:gd name="connsiteX0" fmla="*/ 0 w 2927670"/>
              <a:gd name="connsiteY0" fmla="*/ 618645 h 618645"/>
              <a:gd name="connsiteX1" fmla="*/ 497541 w 2927670"/>
              <a:gd name="connsiteY1" fmla="*/ 161445 h 618645"/>
              <a:gd name="connsiteX2" fmla="*/ 1331258 w 2927670"/>
              <a:gd name="connsiteY2" fmla="*/ 537963 h 618645"/>
              <a:gd name="connsiteX3" fmla="*/ 2084294 w 2927670"/>
              <a:gd name="connsiteY3" fmla="*/ 80 h 618645"/>
              <a:gd name="connsiteX4" fmla="*/ 2823882 w 2927670"/>
              <a:gd name="connsiteY4" fmla="*/ 497621 h 618645"/>
              <a:gd name="connsiteX5" fmla="*/ 2904564 w 2927670"/>
              <a:gd name="connsiteY5" fmla="*/ 537963 h 61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7670" h="618645">
                <a:moveTo>
                  <a:pt x="0" y="618645"/>
                </a:moveTo>
                <a:cubicBezTo>
                  <a:pt x="137832" y="396768"/>
                  <a:pt x="275665" y="174892"/>
                  <a:pt x="497541" y="161445"/>
                </a:cubicBezTo>
                <a:cubicBezTo>
                  <a:pt x="719417" y="147998"/>
                  <a:pt x="1066799" y="564857"/>
                  <a:pt x="1331258" y="537963"/>
                </a:cubicBezTo>
                <a:cubicBezTo>
                  <a:pt x="1595717" y="511069"/>
                  <a:pt x="1835523" y="6804"/>
                  <a:pt x="2084294" y="80"/>
                </a:cubicBezTo>
                <a:cubicBezTo>
                  <a:pt x="2333065" y="-6644"/>
                  <a:pt x="2687170" y="407974"/>
                  <a:pt x="2823882" y="497621"/>
                </a:cubicBezTo>
                <a:cubicBezTo>
                  <a:pt x="2960594" y="587268"/>
                  <a:pt x="2932579" y="562615"/>
                  <a:pt x="2904564" y="537963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954248" y="5487440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962100" y="2748662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938565" y="4144162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024321" y="5499795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084535" y="2865799"/>
            <a:ext cx="315911" cy="301296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200715" y="2748661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10200715" y="4215047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0270788" y="2761016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0337433" y="4344533"/>
            <a:ext cx="315911" cy="301296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弧形 1"/>
          <p:cNvSpPr/>
          <p:nvPr/>
        </p:nvSpPr>
        <p:spPr>
          <a:xfrm>
            <a:off x="6888463" y="5527781"/>
            <a:ext cx="2927671" cy="597181"/>
          </a:xfrm>
          <a:prstGeom prst="arc">
            <a:avLst>
              <a:gd name="adj1" fmla="val 11241068"/>
              <a:gd name="adj2" fmla="val 2143778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194285" y="5496453"/>
            <a:ext cx="589344" cy="535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131861" y="3084423"/>
            <a:ext cx="1" cy="28135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52" grpId="0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6140" y="1485760"/>
            <a:ext cx="3517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en-US" altLang="zh-CN" sz="2400" dirty="0"/>
              <a:t>.</a:t>
            </a:r>
            <a:r>
              <a:rPr lang="zh-CN" altLang="zh-CN" sz="2400" dirty="0" smtClean="0"/>
              <a:t>从</a:t>
            </a:r>
            <a:r>
              <a:rPr lang="zh-CN" altLang="zh-CN" sz="2400" dirty="0"/>
              <a:t>短到长依次排起来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2" y="600609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87463" y="2224222"/>
          <a:ext cx="4857848" cy="427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456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6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56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6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6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56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56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56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100000" l="0" r="9583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-2782" r="-9416" b="-7853"/>
          <a:stretch>
            <a:fillRect/>
          </a:stretch>
        </p:blipFill>
        <p:spPr bwMode="auto">
          <a:xfrm rot="18232004" flipH="1">
            <a:off x="1681488" y="1722152"/>
            <a:ext cx="2219158" cy="2939320"/>
          </a:xfrm>
          <a:prstGeom prst="diagStrip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" b="100000" l="0" r="9583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-2782" r="-9416" b="-7853"/>
          <a:stretch>
            <a:fillRect/>
          </a:stretch>
        </p:blipFill>
        <p:spPr bwMode="auto">
          <a:xfrm rot="3367996">
            <a:off x="2287324" y="1822383"/>
            <a:ext cx="1221253" cy="1617575"/>
          </a:xfrm>
          <a:prstGeom prst="diagStripe">
            <a:avLst>
              <a:gd name="adj" fmla="val 4840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85704" y="2286003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1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63292" y="2801472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2" b="99734" l="0" r="100000">
                        <a14:foregroundMark x1="15350" y1="85904" x2="59142" y2="32979"/>
                        <a14:foregroundMark x1="60045" y1="43883" x2="60045" y2="43883"/>
                        <a14:foregroundMark x1="55756" y1="38032" x2="55756" y2="38032"/>
                        <a14:foregroundMark x1="15350" y1="83777" x2="9932" y2="95213"/>
                        <a14:foregroundMark x1="10384" y1="96809" x2="23025" y2="87500"/>
                        <a14:foregroundMark x1="24153" y1="88298" x2="68172" y2="36436"/>
                        <a14:foregroundMark x1="12641" y1="89096" x2="56885" y2="35106"/>
                        <a14:foregroundMark x1="11964" y1="88830" x2="34763" y2="59309"/>
                        <a14:foregroundMark x1="24153" y1="74468" x2="54628" y2="361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8132318">
            <a:off x="1171440" y="4439164"/>
            <a:ext cx="2137947" cy="18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98" l="2857" r="94286">
                        <a14:foregroundMark x1="51429" y1="81250" x2="51429" y2="81250"/>
                        <a14:foregroundMark x1="68571" y1="73177" x2="68571" y2="73177"/>
                        <a14:foregroundMark x1="45714" y1="96354" x2="45714" y2="96354"/>
                        <a14:foregroundMark x1="57143" y1="96354" x2="57143" y2="96354"/>
                        <a14:foregroundMark x1="34286" y1="72135" x2="34286" y2="72135"/>
                        <a14:foregroundMark x1="17143" y1="75521" x2="42857" y2="96094"/>
                        <a14:foregroundMark x1="57143" y1="97135" x2="77143" y2="82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71839" y="2407024"/>
            <a:ext cx="333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" b="96319" l="3155" r="99054">
                        <a14:foregroundMark x1="7571" y1="86810" x2="3155" y2="9631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97079">
            <a:off x="3047576" y="5168730"/>
            <a:ext cx="2107742" cy="21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538796" y="5017806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71324" y="3918431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42280" y="5564306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99734" l="0" r="100000">
                        <a14:foregroundMark x1="15350" y1="85904" x2="59142" y2="32979"/>
                        <a14:foregroundMark x1="60045" y1="43883" x2="60045" y2="43883"/>
                        <a14:foregroundMark x1="55756" y1="38032" x2="55756" y2="38032"/>
                        <a14:foregroundMark x1="15350" y1="83777" x2="9932" y2="95213"/>
                        <a14:foregroundMark x1="10384" y1="96809" x2="23025" y2="87500"/>
                        <a14:foregroundMark x1="24153" y1="88298" x2="68172" y2="36436"/>
                        <a14:foregroundMark x1="12641" y1="89096" x2="56885" y2="35106"/>
                        <a14:foregroundMark x1="11964" y1="88830" x2="34763" y2="59309"/>
                        <a14:foregroundMark x1="24153" y1="74468" x2="54628" y2="361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867682" flipH="1">
            <a:off x="6906211" y="2518420"/>
            <a:ext cx="1917124" cy="16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" b="100000" l="0" r="9583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-2782" r="-9416" b="-7853"/>
          <a:stretch>
            <a:fillRect/>
          </a:stretch>
        </p:blipFill>
        <p:spPr bwMode="auto">
          <a:xfrm rot="18232004" flipH="1">
            <a:off x="7040807" y="1714806"/>
            <a:ext cx="1221253" cy="1617575"/>
          </a:xfrm>
          <a:prstGeom prst="diagStripe">
            <a:avLst>
              <a:gd name="adj" fmla="val 4840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7" b="96319" l="3155" r="99054">
                        <a14:foregroundMark x1="7571" y1="86810" x2="3155" y2="9631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8802921" flipH="1">
            <a:off x="7170452" y="3315627"/>
            <a:ext cx="2107742" cy="216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100000" l="0" r="9583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-2782" r="-9416" b="-7853"/>
          <a:stretch>
            <a:fillRect/>
          </a:stretch>
        </p:blipFill>
        <p:spPr bwMode="auto">
          <a:xfrm rot="18232004" flipH="1">
            <a:off x="7181980" y="4082646"/>
            <a:ext cx="2219158" cy="2939320"/>
          </a:xfrm>
          <a:prstGeom prst="diagStrip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98" l="2857" r="94286">
                        <a14:foregroundMark x1="51429" y1="81250" x2="51429" y2="81250"/>
                        <a14:foregroundMark x1="68571" y1="73177" x2="68571" y2="73177"/>
                        <a14:foregroundMark x1="45714" y1="96354" x2="45714" y2="96354"/>
                        <a14:foregroundMark x1="57143" y1="96354" x2="57143" y2="96354"/>
                        <a14:foregroundMark x1="34286" y1="72135" x2="34286" y2="72135"/>
                        <a14:foregroundMark x1="17143" y1="75521" x2="42857" y2="96094"/>
                        <a14:foregroundMark x1="57143" y1="97135" x2="77143" y2="825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8331758" y="4419161"/>
            <a:ext cx="3333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0421374" y="2162745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1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23255" y="3138026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3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424158" y="4094928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EB20E"/>
                </a:solidFill>
              </a:rPr>
              <a:t>5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446004" y="5102641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2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446003" y="5957682"/>
            <a:ext cx="3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EB20E"/>
                </a:solidFill>
              </a:rPr>
              <a:t>4</a:t>
            </a:r>
            <a:endParaRPr lang="zh-CN" altLang="en-US" sz="2400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735" y="2308694"/>
            <a:ext cx="34956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2" y="600609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</a:p>
        </p:txBody>
      </p:sp>
      <p:sp>
        <p:nvSpPr>
          <p:cNvPr id="3" name="矩形 2"/>
          <p:cNvSpPr/>
          <p:nvPr/>
        </p:nvSpPr>
        <p:spPr>
          <a:xfrm>
            <a:off x="671370" y="1630689"/>
            <a:ext cx="605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zh-CN" sz="2400" dirty="0" smtClean="0"/>
              <a:t>．</a:t>
            </a:r>
            <a:r>
              <a:rPr lang="zh-CN" altLang="zh-CN" sz="2400" dirty="0"/>
              <a:t>在最重</a:t>
            </a:r>
            <a:r>
              <a:rPr lang="zh-CN" altLang="zh-CN" sz="2400" dirty="0" smtClean="0"/>
              <a:t>的画</a:t>
            </a:r>
            <a:r>
              <a:rPr lang="en-US" altLang="zh-CN" sz="2400" dirty="0" smtClean="0"/>
              <a:t>”</a:t>
            </a:r>
            <a:r>
              <a:rPr lang="zh-CN" altLang="zh-CN" sz="2400" dirty="0" smtClean="0"/>
              <a:t>√</a:t>
            </a:r>
            <a:r>
              <a:rPr lang="en-US" altLang="zh-CN" sz="2400" dirty="0" smtClean="0"/>
              <a:t>  ”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最轻</a:t>
            </a:r>
            <a:r>
              <a:rPr lang="zh-CN" altLang="zh-CN" sz="2400" dirty="0" smtClean="0"/>
              <a:t>的画</a:t>
            </a:r>
            <a:r>
              <a:rPr lang="en-US" altLang="zh-CN" sz="2400" dirty="0" smtClean="0"/>
              <a:t>”   </a:t>
            </a:r>
            <a:r>
              <a:rPr lang="zh-CN" altLang="en-US" sz="2400" dirty="0" smtClean="0"/>
              <a:t>“</a:t>
            </a:r>
            <a:r>
              <a:rPr lang="en-US" altLang="zh-CN" sz="2400" dirty="0" smtClean="0"/>
              <a:t> 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4" name="椭圆 3"/>
          <p:cNvSpPr/>
          <p:nvPr/>
        </p:nvSpPr>
        <p:spPr>
          <a:xfrm>
            <a:off x="5584652" y="1708424"/>
            <a:ext cx="304800" cy="29094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29" r="100000">
                        <a14:foregroundMark x1="52830" y1="8850" x2="52830" y2="8850"/>
                        <a14:foregroundMark x1="50943" y1="19912" x2="45283" y2="2212"/>
                        <a14:foregroundMark x1="47170" y1="3982" x2="49686" y2="185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82544" y="3348131"/>
            <a:ext cx="642285" cy="9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112" y="2333522"/>
            <a:ext cx="34956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97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925859">
            <a:off x="8058088" y="3730255"/>
            <a:ext cx="688867" cy="6723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97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925859">
            <a:off x="8578889" y="3731527"/>
            <a:ext cx="688867" cy="6723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97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925859">
            <a:off x="8308483" y="3757149"/>
            <a:ext cx="688867" cy="6723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97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925859">
            <a:off x="8253899" y="3358137"/>
            <a:ext cx="688867" cy="67233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8838188" y="5638511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284671" y="5645284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735503" y="5653548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361173" y="5642112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40303" y="5641704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EB20E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29" r="100000">
                        <a14:foregroundMark x1="52830" y1="8850" x2="52830" y2="8850"/>
                        <a14:foregroundMark x1="50943" y1="19912" x2="45283" y2="2212"/>
                        <a14:foregroundMark x1="47170" y1="3982" x2="49686" y2="185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39233" y="5474438"/>
            <a:ext cx="482559" cy="68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椭圆 28"/>
          <p:cNvSpPr/>
          <p:nvPr/>
        </p:nvSpPr>
        <p:spPr>
          <a:xfrm>
            <a:off x="8999893" y="5751521"/>
            <a:ext cx="277091" cy="29094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9729" y="5667875"/>
            <a:ext cx="588128" cy="49745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00" l="971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925859">
            <a:off x="7999077" y="5545788"/>
            <a:ext cx="688867" cy="67233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3568175" y="3809492"/>
            <a:ext cx="588215" cy="4861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3243926" y="3811637"/>
            <a:ext cx="588215" cy="4861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 bwMode="auto">
          <a:xfrm>
            <a:off x="6301098" y="3814298"/>
            <a:ext cx="588215" cy="4861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2" y="600609"/>
            <a:ext cx="226090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zh-CN" sz="3200" dirty="0">
                <a:solidFill>
                  <a:schemeClr val="bg1"/>
                </a:solidFill>
              </a:rPr>
              <a:t>发散思维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2355" y="1430723"/>
            <a:ext cx="10585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【例】</a:t>
            </a:r>
            <a:r>
              <a:rPr lang="zh-CN" altLang="zh-CN" sz="2400" dirty="0"/>
              <a:t>最重的下面画“√”，最轻的下面画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</a:t>
            </a:r>
            <a:r>
              <a:rPr lang="zh-CN" altLang="zh-CN" sz="2400" dirty="0" smtClean="0"/>
              <a:t>”</a:t>
            </a:r>
            <a:r>
              <a:rPr lang="zh-CN" altLang="zh-CN" sz="2400" dirty="0"/>
              <a:t>。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4085" y="2966280"/>
            <a:ext cx="3720407" cy="17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302" y="2743157"/>
            <a:ext cx="702503" cy="57542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5127" y="2735268"/>
            <a:ext cx="702503" cy="57542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111" y="2307572"/>
            <a:ext cx="702503" cy="575423"/>
          </a:xfrm>
          <a:prstGeom prst="rect">
            <a:avLst/>
          </a:prstGeom>
        </p:spPr>
      </p:pic>
      <p:sp>
        <p:nvSpPr>
          <p:cNvPr id="5" name="立方体 4"/>
          <p:cNvSpPr/>
          <p:nvPr/>
        </p:nvSpPr>
        <p:spPr>
          <a:xfrm>
            <a:off x="1561242" y="2825778"/>
            <a:ext cx="469684" cy="469260"/>
          </a:xfrm>
          <a:prstGeom prst="cube">
            <a:avLst>
              <a:gd name="adj" fmla="val 18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17731" y="2972595"/>
            <a:ext cx="3720407" cy="172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立方体 43"/>
          <p:cNvSpPr/>
          <p:nvPr/>
        </p:nvSpPr>
        <p:spPr>
          <a:xfrm>
            <a:off x="6836971" y="2832092"/>
            <a:ext cx="469684" cy="469260"/>
          </a:xfrm>
          <a:prstGeom prst="cube">
            <a:avLst>
              <a:gd name="adj" fmla="val 18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立方体 44"/>
          <p:cNvSpPr/>
          <p:nvPr/>
        </p:nvSpPr>
        <p:spPr>
          <a:xfrm>
            <a:off x="7240803" y="2837606"/>
            <a:ext cx="469684" cy="469260"/>
          </a:xfrm>
          <a:prstGeom prst="cube">
            <a:avLst>
              <a:gd name="adj" fmla="val 18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形 5"/>
          <p:cNvSpPr/>
          <p:nvPr/>
        </p:nvSpPr>
        <p:spPr>
          <a:xfrm>
            <a:off x="9305366" y="2474259"/>
            <a:ext cx="739588" cy="866684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8838188" y="5638511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284671" y="5645284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332093" y="5653548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907900" y="5655967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338138" y="5755419"/>
            <a:ext cx="5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488220" y="5770150"/>
            <a:ext cx="277091" cy="290945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立方体 54"/>
          <p:cNvSpPr/>
          <p:nvPr/>
        </p:nvSpPr>
        <p:spPr>
          <a:xfrm>
            <a:off x="1478799" y="5694398"/>
            <a:ext cx="469684" cy="469260"/>
          </a:xfrm>
          <a:prstGeom prst="cube">
            <a:avLst>
              <a:gd name="adj" fmla="val 186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4" b="10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5885" y="5627912"/>
            <a:ext cx="702503" cy="575423"/>
          </a:xfrm>
          <a:prstGeom prst="rect">
            <a:avLst/>
          </a:prstGeom>
        </p:spPr>
      </p:pic>
      <p:sp>
        <p:nvSpPr>
          <p:cNvPr id="57" name="圆柱形 56"/>
          <p:cNvSpPr/>
          <p:nvPr/>
        </p:nvSpPr>
        <p:spPr>
          <a:xfrm>
            <a:off x="7738346" y="5336649"/>
            <a:ext cx="739588" cy="866684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6744079" y="1638875"/>
            <a:ext cx="277091" cy="2644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431408" y="1728144"/>
            <a:ext cx="3939589" cy="488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五边形 7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2" name="矩形 1"/>
          <p:cNvSpPr/>
          <p:nvPr/>
        </p:nvSpPr>
        <p:spPr>
          <a:xfrm>
            <a:off x="1069108" y="2390010"/>
            <a:ext cx="46357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  </a:t>
            </a:r>
            <a:r>
              <a:rPr lang="zh-CN" altLang="zh-CN" sz="2400" dirty="0" smtClean="0">
                <a:solidFill>
                  <a:schemeClr val="bg1"/>
                </a:solidFill>
              </a:rPr>
              <a:t>小朋友</a:t>
            </a:r>
            <a:r>
              <a:rPr lang="zh-CN" altLang="en-US" sz="2400" dirty="0" smtClean="0">
                <a:solidFill>
                  <a:schemeClr val="bg1"/>
                </a:solidFill>
              </a:rPr>
              <a:t>们</a:t>
            </a:r>
            <a:r>
              <a:rPr lang="zh-CN" altLang="zh-CN" sz="2400" dirty="0" smtClean="0">
                <a:solidFill>
                  <a:schemeClr val="bg1"/>
                </a:solidFill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</a:rPr>
              <a:t>上一节课我们一起游览了儿童</a:t>
            </a:r>
            <a:r>
              <a:rPr lang="zh-CN" altLang="zh-CN" sz="2400" dirty="0" smtClean="0">
                <a:solidFill>
                  <a:schemeClr val="bg1"/>
                </a:solidFill>
              </a:rPr>
              <a:t>乐园</a:t>
            </a:r>
            <a:r>
              <a:rPr lang="zh-CN" altLang="en-US" sz="2400" dirty="0">
                <a:solidFill>
                  <a:schemeClr val="bg1"/>
                </a:solidFill>
              </a:rPr>
              <a:t>。</a:t>
            </a:r>
            <a:r>
              <a:rPr lang="zh-CN" altLang="zh-CN" sz="2400" dirty="0" smtClean="0">
                <a:solidFill>
                  <a:schemeClr val="bg1"/>
                </a:solidFill>
              </a:rPr>
              <a:t>这</a:t>
            </a:r>
            <a:r>
              <a:rPr lang="zh-CN" altLang="zh-CN" sz="2400" dirty="0">
                <a:solidFill>
                  <a:schemeClr val="bg1"/>
                </a:solidFill>
              </a:rPr>
              <a:t>节课我们到一所小学的校园里</a:t>
            </a:r>
            <a:r>
              <a:rPr lang="zh-CN" altLang="zh-CN" sz="2400" dirty="0" smtClean="0">
                <a:solidFill>
                  <a:schemeClr val="bg1"/>
                </a:solidFill>
              </a:rPr>
              <a:t>看一看</a:t>
            </a:r>
            <a:r>
              <a:rPr lang="zh-CN" altLang="en-US" sz="2400" dirty="0">
                <a:solidFill>
                  <a:schemeClr val="bg1"/>
                </a:solidFill>
              </a:rPr>
              <a:t>，</a:t>
            </a:r>
            <a:r>
              <a:rPr lang="zh-CN" altLang="zh-CN" sz="2400" dirty="0" smtClean="0">
                <a:solidFill>
                  <a:schemeClr val="bg1"/>
                </a:solidFill>
              </a:rPr>
              <a:t>你</a:t>
            </a:r>
            <a:r>
              <a:rPr lang="zh-CN" altLang="zh-CN" sz="2400" dirty="0">
                <a:solidFill>
                  <a:schemeClr val="bg1"/>
                </a:solidFill>
              </a:rPr>
              <a:t>看到了什么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两个小朋友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在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跳绳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，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图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上有大树、滑梯、板凳……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5938" y="2425740"/>
            <a:ext cx="4031533" cy="344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-75"/>
          <a:stretch>
            <a:fillRect/>
          </a:stretch>
        </p:blipFill>
        <p:spPr>
          <a:xfrm rot="5400000">
            <a:off x="6830163" y="1691818"/>
            <a:ext cx="3975920" cy="4886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4" name="矩形 3"/>
          <p:cNvSpPr/>
          <p:nvPr/>
        </p:nvSpPr>
        <p:spPr>
          <a:xfrm>
            <a:off x="6299509" y="2124848"/>
            <a:ext cx="5409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</a:rPr>
              <a:t>比</a:t>
            </a:r>
            <a:r>
              <a:rPr lang="zh-CN" altLang="zh-CN" sz="2400" dirty="0">
                <a:solidFill>
                  <a:schemeClr val="bg1"/>
                </a:solidFill>
              </a:rPr>
              <a:t>长短</a:t>
            </a:r>
            <a:r>
              <a:rPr lang="zh-CN" altLang="zh-CN" sz="2400" dirty="0" smtClean="0">
                <a:solidFill>
                  <a:schemeClr val="bg1"/>
                </a:solidFill>
              </a:rPr>
              <a:t>。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8275" y="2217948"/>
            <a:ext cx="4434687" cy="379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495792" y="2685965"/>
            <a:ext cx="4667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altLang="zh-CN" sz="2400" dirty="0" smtClean="0">
                <a:solidFill>
                  <a:schemeClr val="bg1"/>
                </a:solidFill>
              </a:rPr>
              <a:t>       </a:t>
            </a:r>
            <a:r>
              <a:rPr lang="zh-CN" altLang="zh-CN" sz="2400" dirty="0" smtClean="0">
                <a:solidFill>
                  <a:schemeClr val="bg1"/>
                </a:solidFill>
              </a:rPr>
              <a:t>你</a:t>
            </a:r>
            <a:r>
              <a:rPr lang="zh-CN" altLang="zh-CN" sz="2400" dirty="0">
                <a:solidFill>
                  <a:schemeClr val="bg1"/>
                </a:solidFill>
              </a:rPr>
              <a:t>能从图上看出来哪根跳绳长吗？如果看不出来怎么办呢</a:t>
            </a:r>
            <a:r>
              <a:rPr lang="zh-CN" altLang="zh-CN" sz="2400" dirty="0" smtClean="0">
                <a:solidFill>
                  <a:schemeClr val="bg1"/>
                </a:solidFill>
              </a:rPr>
              <a:t>？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03710" y="3815043"/>
            <a:ext cx="4528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不能，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两根跳绳并排放，一头对齐，看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另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一头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，红跳绳还多出一段呢，所以红跳绳比黄跳绳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。（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跳绳比红跳绳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431408" y="1561894"/>
            <a:ext cx="3939589" cy="488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2" name="矩形 1"/>
          <p:cNvSpPr/>
          <p:nvPr/>
        </p:nvSpPr>
        <p:spPr>
          <a:xfrm>
            <a:off x="1069109" y="2352079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</a:rPr>
              <a:t>比</a:t>
            </a:r>
            <a:r>
              <a:rPr lang="zh-CN" altLang="zh-CN" sz="2400" dirty="0">
                <a:solidFill>
                  <a:schemeClr val="bg1"/>
                </a:solidFill>
              </a:rPr>
              <a:t>高矮。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0922" y="2199294"/>
            <a:ext cx="4434687" cy="379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069108" y="2793759"/>
            <a:ext cx="4635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     请</a:t>
            </a:r>
            <a:r>
              <a:rPr lang="zh-CN" altLang="zh-CN" sz="2400" dirty="0" smtClean="0">
                <a:solidFill>
                  <a:schemeClr val="bg1"/>
                </a:solidFill>
              </a:rPr>
              <a:t>观察</a:t>
            </a:r>
            <a:r>
              <a:rPr lang="zh-CN" altLang="en-US" sz="2400" dirty="0" smtClean="0">
                <a:solidFill>
                  <a:schemeClr val="bg1"/>
                </a:solidFill>
              </a:rPr>
              <a:t>右图</a:t>
            </a:r>
            <a:r>
              <a:rPr lang="zh-CN" altLang="zh-CN" sz="2400" dirty="0" smtClean="0">
                <a:solidFill>
                  <a:schemeClr val="bg1"/>
                </a:solidFill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</a:rPr>
              <a:t>说说图中两个小朋友谁高谁矮。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   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 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如果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要正确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地看出两个人的高矮，通常要让这两个人站在同一地面上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rPr>
              <a:t>。</a:t>
            </a:r>
            <a:endParaRPr lang="zh-CN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1652209" y="1931774"/>
            <a:ext cx="3046950" cy="385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1118361" y="2659037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（</a:t>
            </a:r>
            <a:r>
              <a:rPr lang="en-US" altLang="zh-CN" sz="2400" dirty="0" smtClean="0">
                <a:solidFill>
                  <a:schemeClr val="bg1"/>
                </a:solidFill>
              </a:rPr>
              <a:t>3</a:t>
            </a:r>
            <a:r>
              <a:rPr lang="zh-CN" altLang="en-US" sz="2400" dirty="0" smtClean="0">
                <a:solidFill>
                  <a:schemeClr val="bg1"/>
                </a:solidFill>
              </a:rPr>
              <a:t>）</a:t>
            </a:r>
            <a:r>
              <a:rPr lang="zh-CN" altLang="zh-CN" sz="2400" dirty="0" smtClean="0">
                <a:solidFill>
                  <a:schemeClr val="bg1"/>
                </a:solidFill>
              </a:rPr>
              <a:t>比</a:t>
            </a:r>
            <a:r>
              <a:rPr lang="zh-CN" altLang="zh-CN" sz="2400" dirty="0">
                <a:solidFill>
                  <a:schemeClr val="bg1"/>
                </a:solidFill>
              </a:rPr>
              <a:t>轻重。</a:t>
            </a:r>
          </a:p>
        </p:txBody>
      </p:sp>
      <p:sp>
        <p:nvSpPr>
          <p:cNvPr id="3" name="五边形 2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1053" y="2391104"/>
            <a:ext cx="4007515" cy="286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3985" y="3075712"/>
            <a:ext cx="3655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</a:rPr>
              <a:t>     右图是</a:t>
            </a:r>
            <a:r>
              <a:rPr lang="zh-CN" altLang="zh-CN" sz="2400" dirty="0" smtClean="0">
                <a:solidFill>
                  <a:schemeClr val="bg1"/>
                </a:solidFill>
              </a:rPr>
              <a:t>小朋友玩</a:t>
            </a:r>
            <a:r>
              <a:rPr lang="zh-CN" altLang="en-US" sz="2400" dirty="0" smtClean="0">
                <a:solidFill>
                  <a:schemeClr val="bg1"/>
                </a:solidFill>
              </a:rPr>
              <a:t>在玩</a:t>
            </a:r>
            <a:r>
              <a:rPr lang="zh-CN" altLang="zh-CN" sz="2400" dirty="0" smtClean="0">
                <a:solidFill>
                  <a:schemeClr val="bg1"/>
                </a:solidFill>
              </a:rPr>
              <a:t>跷跷板</a:t>
            </a:r>
            <a:r>
              <a:rPr lang="zh-CN" altLang="en-US" sz="2400" dirty="0" smtClean="0">
                <a:solidFill>
                  <a:schemeClr val="bg1"/>
                </a:solidFill>
              </a:rPr>
              <a:t>，你知道是谁最重吗？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小男孩重。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90489" y="3083034"/>
            <a:ext cx="3884183" cy="3291153"/>
          </a:xfrm>
          <a:prstGeom prst="roundRect">
            <a:avLst>
              <a:gd name="adj" fmla="val 11110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35293" y="602527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sp>
        <p:nvSpPr>
          <p:cNvPr id="17" name="矩形 16"/>
          <p:cNvSpPr/>
          <p:nvPr/>
        </p:nvSpPr>
        <p:spPr>
          <a:xfrm>
            <a:off x="525622" y="1605506"/>
            <a:ext cx="283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/>
              <a:t>知识</a:t>
            </a:r>
            <a:r>
              <a:rPr lang="zh-CN" altLang="zh-CN" sz="2400" b="1" dirty="0"/>
              <a:t>点</a:t>
            </a:r>
            <a:r>
              <a:rPr lang="en-US" altLang="zh-CN" sz="2400" b="1" dirty="0"/>
              <a:t>1</a:t>
            </a:r>
            <a:r>
              <a:rPr lang="zh-CN" altLang="zh-CN" sz="2400" b="1" dirty="0" smtClean="0"/>
              <a:t>：</a:t>
            </a:r>
            <a:r>
              <a:rPr lang="zh-CN" altLang="zh-CN" sz="2400" dirty="0"/>
              <a:t>比长短。</a:t>
            </a:r>
          </a:p>
        </p:txBody>
      </p:sp>
      <p:sp>
        <p:nvSpPr>
          <p:cNvPr id="2" name="矩形 1"/>
          <p:cNvSpPr/>
          <p:nvPr/>
        </p:nvSpPr>
        <p:spPr>
          <a:xfrm>
            <a:off x="1605681" y="2158909"/>
            <a:ext cx="9803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比一比，哪一根包装绳长一些？在它的下面画“√”。</a:t>
            </a:r>
          </a:p>
        </p:txBody>
      </p:sp>
      <p:sp>
        <p:nvSpPr>
          <p:cNvPr id="4" name="矩形 3"/>
          <p:cNvSpPr/>
          <p:nvPr/>
        </p:nvSpPr>
        <p:spPr>
          <a:xfrm>
            <a:off x="749495" y="2281394"/>
            <a:ext cx="1052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/>
              <a:t>【例】</a:t>
            </a:r>
            <a:endParaRPr lang="zh-CN" altLang="en-US" sz="2400" dirty="0"/>
          </a:p>
        </p:txBody>
      </p:sp>
      <p:pic>
        <p:nvPicPr>
          <p:cNvPr id="1026" name="Picture 7334" descr="C:\Users\LENOVO\Documents\Tencent Files\168645468\Image\C2C\3525F6D034964B92191E46CFA508D192.png"/>
          <p:cNvPicPr>
            <a:picLocks noChangeAspect="1" noChangeArrowheads="1"/>
          </p:cNvPicPr>
          <p:nvPr/>
        </p:nvPicPr>
        <p:blipFill rotWithShape="1">
          <a:blip r:embed="rId2" r:link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84001" y="3897512"/>
            <a:ext cx="2054788" cy="9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334" descr="C:\Users\LENOVO\Documents\Tencent Files\168645468\Image\C2C\3525F6D034964B92191E46CFA508D192.png"/>
          <p:cNvPicPr>
            <a:picLocks noChangeAspect="1" noChangeArrowheads="1"/>
          </p:cNvPicPr>
          <p:nvPr/>
        </p:nvPicPr>
        <p:blipFill rotWithShape="1">
          <a:blip r:embed="rId4" r:link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24063" y="3908626"/>
            <a:ext cx="1894435" cy="9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389365" y="2999431"/>
            <a:ext cx="3534811" cy="341632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小结：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两个物体的长短时，如果无法拉直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比较，那么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要根据生活经验，认真分析题意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，作出正确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的判断。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8335" y="5176445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93283" y="5180404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74137" y="5167932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602527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274" y="1700912"/>
            <a:ext cx="542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zh-CN" sz="2400" dirty="0"/>
              <a:t>哪根绳子最长？最长的画“√”。</a:t>
            </a:r>
            <a:endParaRPr lang="zh-CN" altLang="en-US" sz="2400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933589" y="5355609"/>
            <a:ext cx="1208028" cy="1466895"/>
          </a:xfrm>
          <a:prstGeom prst="rect">
            <a:avLst/>
          </a:prstGeom>
        </p:spPr>
      </p:pic>
      <p:pic>
        <p:nvPicPr>
          <p:cNvPr id="5122" name="Picture 7363" descr="C:\Users\LENOVO\Documents\Tencent Files\168645468\Image\C2C\8C4DD0BD2210467087AC80A5B310466E.png"/>
          <p:cNvPicPr>
            <a:picLocks noChangeAspect="1" noChangeArrowheads="1"/>
          </p:cNvPicPr>
          <p:nvPr/>
        </p:nvPicPr>
        <p:blipFill rotWithShape="1">
          <a:blip r:embed="rId3" r:link="rId4" cstate="email"/>
          <a:srcRect/>
          <a:stretch>
            <a:fillRect/>
          </a:stretch>
        </p:blipFill>
        <p:spPr bwMode="auto">
          <a:xfrm>
            <a:off x="1323585" y="2967975"/>
            <a:ext cx="1872368" cy="147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363" descr="C:\Users\LENOVO\Documents\Tencent Files\168645468\Image\C2C\8C4DD0BD2210467087AC80A5B310466E.png"/>
          <p:cNvPicPr>
            <a:picLocks noChangeAspect="1" noChangeArrowheads="1"/>
          </p:cNvPicPr>
          <p:nvPr/>
        </p:nvPicPr>
        <p:blipFill rotWithShape="1">
          <a:blip r:embed="rId5" r:link="rId4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30" b="99588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06570" y="2886796"/>
            <a:ext cx="1683028" cy="151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7363" descr="C:\Users\LENOVO\Documents\Tencent Files\168645468\Image\C2C\8C4DD0BD2210467087AC80A5B310466E.png"/>
          <p:cNvPicPr>
            <a:picLocks noChangeAspect="1" noChangeArrowheads="1"/>
          </p:cNvPicPr>
          <p:nvPr/>
        </p:nvPicPr>
        <p:blipFill rotWithShape="1">
          <a:blip r:embed="rId7" r:link="rId4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65" b="99602" l="2365" r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82692" y="2858780"/>
            <a:ext cx="1851333" cy="156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39"/>
          <p:cNvSpPr/>
          <p:nvPr/>
        </p:nvSpPr>
        <p:spPr>
          <a:xfrm>
            <a:off x="1917969" y="5319779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291400" y="5323738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994472" y="5323738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643009" y="5329432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8036086" y="3384964"/>
            <a:ext cx="2724375" cy="2158916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边形 6"/>
          <p:cNvSpPr>
            <a:spLocks noChangeArrowheads="1"/>
          </p:cNvSpPr>
          <p:nvPr/>
        </p:nvSpPr>
        <p:spPr bwMode="auto">
          <a:xfrm>
            <a:off x="-35293" y="593291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sp>
        <p:nvSpPr>
          <p:cNvPr id="3" name="矩形 2"/>
          <p:cNvSpPr/>
          <p:nvPr/>
        </p:nvSpPr>
        <p:spPr>
          <a:xfrm>
            <a:off x="1464822" y="1949948"/>
            <a:ext cx="35028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/>
              <a:t>【例】</a:t>
            </a:r>
            <a:r>
              <a:rPr lang="zh-CN" altLang="zh-CN" sz="2400" dirty="0"/>
              <a:t>矮的</a:t>
            </a:r>
            <a:r>
              <a:rPr lang="zh-CN" altLang="zh-CN" sz="2400" dirty="0" smtClean="0"/>
              <a:t>画</a:t>
            </a:r>
            <a:r>
              <a:rPr lang="zh-CN" altLang="en-US" sz="2400" dirty="0" smtClean="0"/>
              <a:t>“      ”</a:t>
            </a:r>
            <a:r>
              <a:rPr lang="zh-CN" altLang="zh-CN" sz="2400" dirty="0" smtClean="0"/>
              <a:t>。</a:t>
            </a:r>
            <a:endParaRPr lang="zh-CN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1009714" y="1469018"/>
            <a:ext cx="283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/>
              <a:t>知识</a:t>
            </a:r>
            <a:r>
              <a:rPr lang="zh-CN" altLang="zh-CN" sz="2400" b="1" dirty="0"/>
              <a:t>点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：</a:t>
            </a:r>
            <a:r>
              <a:rPr lang="zh-CN" altLang="zh-CN" sz="2400" dirty="0"/>
              <a:t>比高矮</a:t>
            </a:r>
            <a:r>
              <a:rPr lang="zh-CN" altLang="zh-CN" sz="2400" dirty="0" smtClean="0"/>
              <a:t>。</a:t>
            </a:r>
            <a:endParaRPr lang="zh-CN" altLang="en-US" sz="2400" dirty="0"/>
          </a:p>
        </p:txBody>
      </p:sp>
      <p:sp>
        <p:nvSpPr>
          <p:cNvPr id="2" name="椭圆 1"/>
          <p:cNvSpPr/>
          <p:nvPr/>
        </p:nvSpPr>
        <p:spPr>
          <a:xfrm>
            <a:off x="3830150" y="2165538"/>
            <a:ext cx="276365" cy="2587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2754" y="2848898"/>
            <a:ext cx="5431612" cy="370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28049" y="5903261"/>
            <a:ext cx="672353" cy="524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45830" y="5901019"/>
            <a:ext cx="672353" cy="524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96725" y="5901019"/>
            <a:ext cx="672353" cy="524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958192" y="6036405"/>
            <a:ext cx="276365" cy="258741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59920" y="3609418"/>
            <a:ext cx="247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比较高矮的方法</a:t>
            </a:r>
            <a:r>
              <a:rPr lang="zh-CN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zh-CN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物体放在同一水平面上，下端对齐，看上端。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>
            <a:spLocks noChangeArrowheads="1"/>
          </p:cNvSpPr>
          <p:nvPr/>
        </p:nvSpPr>
        <p:spPr bwMode="auto">
          <a:xfrm>
            <a:off x="-35293" y="602527"/>
            <a:ext cx="252106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小练习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75455" y="1435307"/>
            <a:ext cx="8790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/>
              <a:t>比一比下面</a:t>
            </a:r>
            <a:r>
              <a:rPr lang="zh-CN" altLang="zh-CN" sz="2400" dirty="0" smtClean="0"/>
              <a:t>的人</a:t>
            </a:r>
            <a:r>
              <a:rPr lang="zh-CN" altLang="zh-CN" sz="2400" dirty="0"/>
              <a:t>，高的画“√”，矮的画</a:t>
            </a:r>
            <a:r>
              <a:rPr lang="zh-CN" altLang="zh-CN" sz="2400" dirty="0" smtClean="0"/>
              <a:t>“</a:t>
            </a:r>
            <a:r>
              <a:rPr lang="en-US" altLang="zh-CN" sz="2400" dirty="0" smtClean="0"/>
              <a:t>     </a:t>
            </a:r>
            <a:r>
              <a:rPr lang="zh-CN" altLang="zh-CN" sz="2400" dirty="0" smtClean="0"/>
              <a:t>”</a:t>
            </a:r>
            <a:endParaRPr lang="zh-CN" altLang="zh-CN" sz="2400" dirty="0"/>
          </a:p>
        </p:txBody>
      </p:sp>
      <p:sp>
        <p:nvSpPr>
          <p:cNvPr id="3" name="椭圆 2"/>
          <p:cNvSpPr/>
          <p:nvPr/>
        </p:nvSpPr>
        <p:spPr>
          <a:xfrm>
            <a:off x="7200532" y="1648686"/>
            <a:ext cx="320929" cy="3121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 l="10135"/>
          <a:stretch>
            <a:fillRect/>
          </a:stretch>
        </p:blipFill>
        <p:spPr bwMode="auto">
          <a:xfrm flipH="1">
            <a:off x="7162527" y="2308914"/>
            <a:ext cx="1135972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76828" y="3803811"/>
            <a:ext cx="1362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10" b="100000" l="0" r="100000">
                        <a14:foregroundMark x1="59880" y1="91935" x2="63473" y2="96774"/>
                        <a14:foregroundMark x1="54491" y1="59274" x2="54491" y2="59274"/>
                        <a14:foregroundMark x1="38922" y1="40726" x2="38922" y2="40726"/>
                        <a14:foregroundMark x1="61078" y1="37500" x2="61078" y2="375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746831" y="2308914"/>
            <a:ext cx="1924720" cy="25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矩形 72"/>
          <p:cNvSpPr/>
          <p:nvPr/>
        </p:nvSpPr>
        <p:spPr>
          <a:xfrm>
            <a:off x="7173745" y="5912024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9489935" y="5917718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7267281" y="5925348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9626653" y="6036309"/>
            <a:ext cx="315911" cy="301296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Picture 4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 bwMode="auto">
          <a:xfrm flipH="1">
            <a:off x="1483748" y="2405860"/>
            <a:ext cx="1636587" cy="32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4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3246791" y="2422793"/>
            <a:ext cx="1636587" cy="321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矩形 90"/>
          <p:cNvSpPr/>
          <p:nvPr/>
        </p:nvSpPr>
        <p:spPr>
          <a:xfrm>
            <a:off x="1772167" y="5884806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3846311" y="5890500"/>
            <a:ext cx="589344" cy="486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3972423" y="5911700"/>
            <a:ext cx="43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0EB20E"/>
                </a:solidFill>
              </a:rPr>
              <a:t>√</a:t>
            </a:r>
            <a:endParaRPr lang="zh-CN" altLang="en-US" sz="2800" b="1" dirty="0">
              <a:solidFill>
                <a:srgbClr val="0EB20E"/>
              </a:solidFill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1908885" y="5983296"/>
            <a:ext cx="315911" cy="301296"/>
          </a:xfrm>
          <a:prstGeom prst="ellipse">
            <a:avLst/>
          </a:prstGeom>
          <a:ln w="28575">
            <a:solidFill>
              <a:srgbClr val="0EB20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4" grpId="0" animBg="1"/>
      <p:bldP spid="93" grpId="0"/>
      <p:bldP spid="9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宽屏</PresentationFormat>
  <Paragraphs>88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黑体</vt:lpstr>
      <vt:lpstr>楷体</vt:lpstr>
      <vt:lpstr>宋体</vt:lpstr>
      <vt:lpstr>微软雅黑</vt:lpstr>
      <vt:lpstr>Arial</vt:lpstr>
      <vt:lpstr>Calibri</vt:lpstr>
      <vt:lpstr>Ebrima</vt:lpstr>
      <vt:lpstr>Franklin Gothic Book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2023-01-16T19:09:15Z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234ABB0F3B6E4862ABC2B621BBC60926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