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7" r:id="rId2"/>
    <p:sldId id="318" r:id="rId3"/>
    <p:sldId id="299" r:id="rId4"/>
    <p:sldId id="289" r:id="rId5"/>
    <p:sldId id="313" r:id="rId6"/>
    <p:sldId id="310" r:id="rId7"/>
    <p:sldId id="333" r:id="rId8"/>
    <p:sldId id="290" r:id="rId9"/>
    <p:sldId id="315" r:id="rId10"/>
    <p:sldId id="291" r:id="rId11"/>
    <p:sldId id="321" r:id="rId12"/>
    <p:sldId id="323" r:id="rId13"/>
    <p:sldId id="324" r:id="rId14"/>
  </p:sldIdLst>
  <p:sldSz cx="12192000" cy="6858000"/>
  <p:notesSz cx="7104063" cy="10234613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等线" panose="02010600030101010101" pitchFamily="2" charset="-122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7E0"/>
    <a:srgbClr val="E04236"/>
    <a:srgbClr val="74C153"/>
    <a:srgbClr val="C5DE90"/>
    <a:srgbClr val="9F5F86"/>
    <a:srgbClr val="BA8CA8"/>
    <a:srgbClr val="AEC80C"/>
    <a:srgbClr val="CCDD5F"/>
    <a:srgbClr val="CC0000"/>
    <a:srgbClr val="77C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6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40912-795F-46EF-8EA5-7BAC25DD5DA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D575E-78E5-4C00-B6A4-FCE2EE3627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5111475" y="3879182"/>
            <a:ext cx="195942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第</a:t>
            </a:r>
            <a:r>
              <a:rPr lang="en-US" altLang="zh-CN" sz="2400" dirty="0" smtClean="0">
                <a:solidFill>
                  <a:srgbClr val="FF0000"/>
                </a:solidFill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</a:rPr>
              <a:t>课</a:t>
            </a:r>
            <a:r>
              <a:rPr lang="zh-CN" altLang="en-US" sz="2400" dirty="0">
                <a:solidFill>
                  <a:srgbClr val="FF0000"/>
                </a:solidFill>
              </a:rPr>
              <a:t>时</a:t>
            </a:r>
          </a:p>
        </p:txBody>
      </p:sp>
      <p:sp>
        <p:nvSpPr>
          <p:cNvPr id="9" name="矩形 8"/>
          <p:cNvSpPr/>
          <p:nvPr/>
        </p:nvSpPr>
        <p:spPr>
          <a:xfrm>
            <a:off x="4799811" y="4871026"/>
            <a:ext cx="2592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二年级  下册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357154" y="3565003"/>
            <a:ext cx="547769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92469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六 两、三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位数的加法和减法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5966469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4"/>
          <p:cNvSpPr txBox="1"/>
          <p:nvPr/>
        </p:nvSpPr>
        <p:spPr>
          <a:xfrm>
            <a:off x="0" y="244056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三位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数</a:t>
            </a:r>
            <a:r>
              <a:rPr lang="zh-CN" altLang="en-US" sz="4000" b="1" dirty="0">
                <a:solidFill>
                  <a:srgbClr val="FF0000"/>
                </a:solidFill>
              </a:rPr>
              <a:t>减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三位数连续退位</a:t>
            </a:r>
            <a:r>
              <a:rPr lang="zh-CN" altLang="en-US" sz="4000" b="1" dirty="0">
                <a:solidFill>
                  <a:srgbClr val="FF0000"/>
                </a:solidFill>
              </a:rPr>
              <a:t>减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法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07248" y="2155693"/>
          <a:ext cx="7824000" cy="113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品  种</a:t>
                      </a: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海  棠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杜  鹃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  季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数  量</a:t>
                      </a: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248</a:t>
                      </a:r>
                      <a:r>
                        <a:rPr lang="zh-CN" altLang="en-US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盆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260</a:t>
                      </a:r>
                      <a:r>
                        <a:rPr lang="zh-CN" altLang="en-US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盆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316</a:t>
                      </a:r>
                      <a:r>
                        <a:rPr lang="zh-CN" altLang="en-US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盆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圆角矩形 11"/>
          <p:cNvSpPr/>
          <p:nvPr/>
        </p:nvSpPr>
        <p:spPr>
          <a:xfrm>
            <a:off x="1268095" y="4841240"/>
            <a:ext cx="8218170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你能提出哪些用减法计算的问题？（只列式子）</a:t>
            </a:r>
          </a:p>
        </p:txBody>
      </p:sp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677545" y="953135"/>
            <a:ext cx="98234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sz="3200" b="1" dirty="0">
                <a:latin typeface="+mn-ea"/>
                <a:sym typeface="宋体" panose="02010600030101010101" pitchFamily="2" charset="-122"/>
              </a:rPr>
              <a:t>2.春江公园举行花展，其中三种花的数量如下表：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1343660" y="3899535"/>
            <a:ext cx="4828540" cy="521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说一说：杜鹃比海棠多多少盆？</a:t>
            </a: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6508323" y="3899236"/>
            <a:ext cx="3936437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海棠比杜鹃少多少盆？</a:t>
            </a: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4027029" y="4860516"/>
            <a:ext cx="362154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260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248=12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（盆）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07248" y="2155693"/>
          <a:ext cx="7824000" cy="113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品  种</a:t>
                      </a: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海  棠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杜  鹃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  季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数  量</a:t>
                      </a: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248</a:t>
                      </a:r>
                      <a:r>
                        <a:rPr lang="zh-CN" altLang="en-US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盆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260</a:t>
                      </a:r>
                      <a:r>
                        <a:rPr lang="zh-CN" altLang="en-US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盆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316</a:t>
                      </a:r>
                      <a:r>
                        <a:rPr lang="zh-CN" altLang="en-US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盆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77545" y="953135"/>
            <a:ext cx="98234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sz="3200" b="1" dirty="0">
                <a:latin typeface="+mn-ea"/>
                <a:sym typeface="宋体" panose="02010600030101010101" pitchFamily="2" charset="-122"/>
              </a:rPr>
              <a:t>2.春江公园举行花展，其中三种花的数量如下表：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1343660" y="3899535"/>
            <a:ext cx="5162550" cy="521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说一说：月季比海棠多多少盆？</a:t>
            </a: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6508323" y="3899236"/>
            <a:ext cx="3936437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海棠比月季少多少盆？</a:t>
            </a: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4027029" y="4860516"/>
            <a:ext cx="362154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316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248=68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（盆）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07248" y="2155693"/>
          <a:ext cx="7824000" cy="113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品  种</a:t>
                      </a: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海  棠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杜  鹃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  季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数  量</a:t>
                      </a: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248</a:t>
                      </a:r>
                      <a:r>
                        <a:rPr lang="zh-CN" altLang="en-US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盆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260</a:t>
                      </a:r>
                      <a:r>
                        <a:rPr lang="zh-CN" altLang="en-US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盆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316</a:t>
                      </a:r>
                      <a:r>
                        <a:rPr lang="zh-CN" altLang="en-US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盆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77545" y="953135"/>
            <a:ext cx="98234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sz="3200" b="1" dirty="0">
                <a:latin typeface="+mn-ea"/>
                <a:sym typeface="宋体" panose="02010600030101010101" pitchFamily="2" charset="-122"/>
              </a:rPr>
              <a:t>2.春江公园举行花展，其中三种花的数量如下表：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1343660" y="3899535"/>
            <a:ext cx="5163820" cy="521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说一说：月季比杜鹃多多少盆？</a:t>
            </a: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6508323" y="3899236"/>
            <a:ext cx="3936437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杜鹃比月季少多少盆？</a:t>
            </a: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4027029" y="4860516"/>
            <a:ext cx="362154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316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260=56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（盆）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07248" y="2155693"/>
          <a:ext cx="7824000" cy="113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品  种</a:t>
                      </a: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海  棠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杜  鹃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  季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数  量</a:t>
                      </a: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248</a:t>
                      </a:r>
                      <a:r>
                        <a:rPr lang="zh-CN" altLang="en-US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盆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260</a:t>
                      </a:r>
                      <a:r>
                        <a:rPr lang="zh-CN" altLang="en-US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盆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316</a:t>
                      </a:r>
                      <a:r>
                        <a:rPr lang="zh-CN" altLang="en-US" sz="2800" b="0" dirty="0">
                          <a:latin typeface="+mn-ea"/>
                          <a:ea typeface="+mn-ea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盆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77545" y="953135"/>
            <a:ext cx="98234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sz="3200" b="1" dirty="0">
                <a:latin typeface="+mn-ea"/>
                <a:sym typeface="宋体" panose="02010600030101010101" pitchFamily="2" charset="-122"/>
              </a:rPr>
              <a:t>2.春江公园举行花展，其中三种花的数量如下表：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>
            <a:off x="351790" y="4521835"/>
            <a:ext cx="11528425" cy="194945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450933" y="4739693"/>
            <a:ext cx="10895887" cy="7372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探索三位数减两、三位数（连续退位）的计算方法的过程。</a:t>
            </a:r>
          </a:p>
        </p:txBody>
      </p:sp>
      <p:sp>
        <p:nvSpPr>
          <p:cNvPr id="4" name="矩形 3"/>
          <p:cNvSpPr/>
          <p:nvPr/>
        </p:nvSpPr>
        <p:spPr>
          <a:xfrm>
            <a:off x="450932" y="5428593"/>
            <a:ext cx="10895887" cy="7372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理解并掌握三位数减两、三位数（连续退位）的计算方法。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2842" y="605532"/>
            <a:ext cx="11326232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经历探索三位数减两、三位数（连续退位）的计算方法的过程，能计算三位数减两、三位数（连续退位），学会减法的验算方法。 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在解决问题的过程中，能独立进行简单的有条理的思考，培养积极思考及与同学合作交流的学习态度。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44893" y="951865"/>
            <a:ext cx="7529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三位数减两、三位数： 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969770" y="2022157"/>
            <a:ext cx="9677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0" dirty="0">
                <a:solidFill>
                  <a:srgbClr val="FF0000"/>
                </a:solidFill>
                <a:latin typeface="+mn-ea"/>
                <a:ea typeface="+mn-ea"/>
                <a:sym typeface="黑体" panose="02010609060101010101" pitchFamily="49" charset="-122"/>
              </a:rPr>
              <a:t>相同数位对齐；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0" dirty="0">
                <a:solidFill>
                  <a:srgbClr val="FF0000"/>
                </a:solidFill>
                <a:latin typeface="+mn-ea"/>
                <a:ea typeface="+mn-ea"/>
                <a:sym typeface="黑体" panose="02010609060101010101" pitchFamily="49" charset="-122"/>
              </a:rPr>
              <a:t>从个位减起；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0" dirty="0">
                <a:solidFill>
                  <a:srgbClr val="FF0000"/>
                </a:solidFill>
                <a:latin typeface="+mn-ea"/>
                <a:ea typeface="+mn-ea"/>
                <a:sym typeface="黑体" panose="02010609060101010101" pitchFamily="49" charset="-122"/>
              </a:rPr>
              <a:t>哪一位上的数不够减，从前一位</a:t>
            </a:r>
            <a:r>
              <a:rPr lang="zh-CN" altLang="en-US" sz="3200" b="0" dirty="0">
                <a:solidFill>
                  <a:srgbClr val="FF0000"/>
                </a:solidFill>
                <a:latin typeface="+mn-ea"/>
                <a:ea typeface="+mn-ea"/>
                <a:sym typeface="Calibri" panose="020F0502020204030204" pitchFamily="34" charset="0"/>
              </a:rPr>
              <a:t>“</a:t>
            </a:r>
            <a:r>
              <a:rPr lang="zh-CN" altLang="en-US" sz="3200" b="0" dirty="0">
                <a:solidFill>
                  <a:srgbClr val="FF0000"/>
                </a:solidFill>
                <a:latin typeface="+mn-ea"/>
                <a:ea typeface="+mn-ea"/>
                <a:sym typeface="黑体" panose="02010609060101010101" pitchFamily="49" charset="-122"/>
              </a:rPr>
              <a:t>退</a:t>
            </a:r>
            <a:r>
              <a:rPr lang="en-US" altLang="zh-CN" sz="3200" b="0" dirty="0">
                <a:solidFill>
                  <a:srgbClr val="FF0000"/>
                </a:solidFill>
                <a:latin typeface="+mn-ea"/>
                <a:ea typeface="+mn-ea"/>
                <a:sym typeface="黑体" panose="02010609060101010101" pitchFamily="49" charset="-122"/>
              </a:rPr>
              <a:t>1</a:t>
            </a:r>
            <a:r>
              <a:rPr lang="zh-CN" altLang="en-US" sz="3200" b="0" dirty="0">
                <a:solidFill>
                  <a:srgbClr val="FF0000"/>
                </a:solidFill>
                <a:latin typeface="+mn-ea"/>
                <a:ea typeface="+mn-ea"/>
                <a:sym typeface="黑体" panose="02010609060101010101" pitchFamily="49" charset="-122"/>
              </a:rPr>
              <a:t>当</a:t>
            </a:r>
            <a:r>
              <a:rPr lang="en-US" altLang="zh-CN" sz="3200" b="0" dirty="0">
                <a:solidFill>
                  <a:srgbClr val="FF0000"/>
                </a:solidFill>
                <a:latin typeface="+mn-ea"/>
                <a:ea typeface="+mn-ea"/>
                <a:sym typeface="黑体" panose="02010609060101010101" pitchFamily="49" charset="-122"/>
              </a:rPr>
              <a:t>10</a:t>
            </a:r>
            <a:r>
              <a:rPr lang="en-US" altLang="zh-CN" sz="3200" b="0" dirty="0">
                <a:solidFill>
                  <a:srgbClr val="FF0000"/>
                </a:solidFill>
                <a:latin typeface="+mn-ea"/>
                <a:ea typeface="+mn-ea"/>
                <a:sym typeface="Calibri" panose="020F0502020204030204" pitchFamily="34" charset="0"/>
              </a:rPr>
              <a:t>”</a:t>
            </a:r>
            <a:r>
              <a:rPr lang="zh-CN" altLang="en-US" sz="3200" b="0" dirty="0">
                <a:solidFill>
                  <a:srgbClr val="FF0000"/>
                </a:solidFill>
                <a:latin typeface="+mn-ea"/>
                <a:ea typeface="+mn-ea"/>
                <a:sym typeface="黑体" panose="02010609060101010101" pitchFamily="49" charset="-122"/>
              </a:rPr>
              <a:t>再减 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69770" y="5156835"/>
            <a:ext cx="6505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减法的验算方法：差</a:t>
            </a:r>
            <a:r>
              <a:rPr lang="en-US" altLang="zh-CN" sz="3200" b="1" dirty="0">
                <a:solidFill>
                  <a:srgbClr val="FF0000"/>
                </a:solidFill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</a:rPr>
              <a:t>减数</a:t>
            </a:r>
            <a:r>
              <a:rPr lang="en-US" altLang="zh-CN" sz="3200" b="1" dirty="0">
                <a:solidFill>
                  <a:srgbClr val="FF0000"/>
                </a:solidFill>
              </a:rPr>
              <a:t>=</a:t>
            </a:r>
            <a:r>
              <a:rPr lang="zh-CN" altLang="en-US" sz="3200" b="1" dirty="0">
                <a:solidFill>
                  <a:srgbClr val="FF0000"/>
                </a:solidFill>
              </a:rPr>
              <a:t>被减数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696824" y="746012"/>
            <a:ext cx="364840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口算下面各题。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154299" y="2429165"/>
            <a:ext cx="24002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130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3085801" y="2429166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70</a:t>
            </a: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4345229" y="2429165"/>
            <a:ext cx="26882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600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200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6530896" y="2429165"/>
            <a:ext cx="10561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400</a:t>
            </a: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7982346" y="2429165"/>
            <a:ext cx="23381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150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9998569" y="2429166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70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1154299" y="3244865"/>
            <a:ext cx="24002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84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4345229" y="3244865"/>
            <a:ext cx="26882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1400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700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7982346" y="3244865"/>
            <a:ext cx="23381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57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1154299" y="4060565"/>
            <a:ext cx="24002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150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4345229" y="4060566"/>
            <a:ext cx="26882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51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7982346" y="4060565"/>
            <a:ext cx="29141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1200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500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2865505" y="3244866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6734096" y="3244865"/>
            <a:ext cx="10561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700</a:t>
            </a: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9738907" y="3244866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33</a:t>
            </a: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3142240" y="4060566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60</a:t>
            </a: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6022868" y="4060566"/>
            <a:ext cx="10561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10382611" y="4060567"/>
            <a:ext cx="11859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2117352" y="1949071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7   5   8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1439581" y="2388197"/>
            <a:ext cx="2309952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3   7   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925331" y="3012025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3173469" y="289684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2633600" y="2885453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2111492" y="2885453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5040190" y="1954973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2   3   2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4362419" y="2394098"/>
            <a:ext cx="2309952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1   2   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848168" y="3017927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6096307" y="2902749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5568503" y="2891354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5058460" y="2891354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2117344" y="3671362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7   5   8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1439573" y="4110487"/>
            <a:ext cx="2309952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3   7   9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925323" y="4734316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3173461" y="4619138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2621527" y="4607743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2123549" y="4607743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5040182" y="3677263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2   2   0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4362411" y="4116389"/>
            <a:ext cx="2309952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1   2   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848160" y="4740217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6096299" y="4625039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5580560" y="461364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auto">
          <a:xfrm>
            <a:off x="7654053" y="2672204"/>
            <a:ext cx="2163088" cy="91200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DCC7E0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34" name="文本框 10245"/>
          <p:cNvSpPr txBox="1">
            <a:spLocks noChangeArrowheads="1"/>
          </p:cNvSpPr>
          <p:nvPr/>
        </p:nvSpPr>
        <p:spPr bwMode="auto">
          <a:xfrm>
            <a:off x="7633026" y="2647033"/>
            <a:ext cx="220824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你会算一算、比一比吗？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  <p:bldP spid="20" grpId="0"/>
      <p:bldP spid="24" grpId="0"/>
      <p:bldP spid="25" grpId="0"/>
      <p:bldP spid="26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830383" y="758019"/>
            <a:ext cx="470452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用竖式计算，并验算。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818759" y="1796819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621</a:t>
            </a:r>
            <a:r>
              <a:rPr lang="zh-CN" altLang="en-US" sz="2800" spc="-133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365</a:t>
            </a:r>
            <a:endParaRPr lang="zh-CN" altLang="en-US" sz="2800" spc="-133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7530128" y="1796819"/>
            <a:ext cx="19202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516</a:t>
            </a:r>
            <a:r>
              <a:rPr lang="zh-CN" altLang="en-US" sz="2800" spc="-133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89</a:t>
            </a:r>
            <a:endParaRPr lang="zh-CN" altLang="en-US" sz="2800" spc="-133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3524372" y="1796819"/>
            <a:ext cx="11521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256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9002292" y="1796819"/>
            <a:ext cx="11521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427</a:t>
            </a: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8041716" y="2388854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5   1   6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7417438" y="2827979"/>
            <a:ext cx="2256459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    8   9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921874" y="3429000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9097833" y="333663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8570029" y="332523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8084116" y="332523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2538162" y="2388854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6   2   1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1770076" y="2827979"/>
            <a:ext cx="2400267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－3   6   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346140" y="3451808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594279" y="332523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3066475" y="332523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2532302" y="332523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8030419" y="4252826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4   2   7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7550365" y="4691951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     8   9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7801897" y="5315780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9086536" y="5200602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8570797" y="518920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8030274" y="518920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2526865" y="4252826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2   5   6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2046811" y="4691951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+ 3   6   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2334843" y="5315780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3582982" y="518920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3067243" y="518920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2526720" y="518920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1" name="文本框 10245"/>
          <p:cNvSpPr txBox="1">
            <a:spLocks noChangeArrowheads="1"/>
          </p:cNvSpPr>
          <p:nvPr/>
        </p:nvSpPr>
        <p:spPr bwMode="auto">
          <a:xfrm>
            <a:off x="1843509" y="3868783"/>
            <a:ext cx="1344149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验算：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3" name="文本框 10245"/>
          <p:cNvSpPr txBox="1">
            <a:spLocks noChangeArrowheads="1"/>
          </p:cNvSpPr>
          <p:nvPr/>
        </p:nvSpPr>
        <p:spPr bwMode="auto">
          <a:xfrm>
            <a:off x="6666620" y="3810232"/>
            <a:ext cx="1344149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验算：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49" grpId="0"/>
      <p:bldP spid="49" grpId="1"/>
      <p:bldP spid="50" grpId="0"/>
      <p:bldP spid="50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3" grpId="0"/>
      <p:bldP spid="6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830383" y="758019"/>
            <a:ext cx="470452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用竖式计算，并验算。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818759" y="1796819"/>
            <a:ext cx="21122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357</a:t>
            </a:r>
            <a:r>
              <a:rPr lang="zh-CN" altLang="en-US" sz="2800" spc="-133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164</a:t>
            </a:r>
            <a:endParaRPr lang="zh-CN" altLang="en-US" sz="2800" spc="-133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7530128" y="1796819"/>
            <a:ext cx="192021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450</a:t>
            </a:r>
            <a:r>
              <a:rPr lang="zh-CN" altLang="en-US" sz="2800" spc="-133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97</a:t>
            </a:r>
            <a:endParaRPr lang="zh-CN" altLang="en-US" sz="2800" spc="-133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3524372" y="1796819"/>
            <a:ext cx="115212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193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9002292" y="1796819"/>
            <a:ext cx="115212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353</a:t>
            </a: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8041716" y="2388854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4   5   0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7417438" y="2827979"/>
            <a:ext cx="2256459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    9   7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921874" y="3429000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9097833" y="333663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8570029" y="332523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8084116" y="332523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2538162" y="2388854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3   5   7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1770076" y="2827979"/>
            <a:ext cx="2400267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－1   6   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346140" y="3451808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594279" y="332523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3066475" y="332523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2532302" y="332523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8030419" y="4252826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3   5   3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7550365" y="4691951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     9   7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7801897" y="5315780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9086536" y="5200602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8570797" y="518920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8048689" y="518920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2526865" y="4252826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1   9   3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2046811" y="4691951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+ 1   6   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2334843" y="5315780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3582982" y="518920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3067243" y="518920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2526720" y="518920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1" name="文本框 10245"/>
          <p:cNvSpPr txBox="1">
            <a:spLocks noChangeArrowheads="1"/>
          </p:cNvSpPr>
          <p:nvPr/>
        </p:nvSpPr>
        <p:spPr bwMode="auto">
          <a:xfrm>
            <a:off x="1843509" y="3868783"/>
            <a:ext cx="1344149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验算：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3" name="文本框 10245"/>
          <p:cNvSpPr txBox="1">
            <a:spLocks noChangeArrowheads="1"/>
          </p:cNvSpPr>
          <p:nvPr/>
        </p:nvSpPr>
        <p:spPr bwMode="auto">
          <a:xfrm>
            <a:off x="6666620" y="3810232"/>
            <a:ext cx="1344149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验算：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49" grpId="0"/>
      <p:bldP spid="49" grpId="1"/>
      <p:bldP spid="50" grpId="0"/>
      <p:bldP spid="50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3" grpId="0"/>
      <p:bldP spid="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429501" y="1929225"/>
            <a:ext cx="9332997" cy="318097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笔算减法：</a:t>
            </a:r>
            <a:endParaRPr lang="en-US" altLang="zh-CN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相同数位对齐；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从个位减起；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哪一位上的数不够减，从前一位“退</a:t>
            </a:r>
            <a:r>
              <a:rPr lang="en-US" altLang="zh-CN" sz="2800" dirty="0">
                <a:solidFill>
                  <a:schemeClr val="bg1"/>
                </a:solidFill>
              </a:rPr>
              <a:t>1</a:t>
            </a:r>
            <a:r>
              <a:rPr lang="zh-CN" altLang="en-US" sz="2800" dirty="0">
                <a:solidFill>
                  <a:schemeClr val="bg1"/>
                </a:solidFill>
              </a:rPr>
              <a:t>当</a:t>
            </a:r>
            <a:r>
              <a:rPr lang="en-US" altLang="zh-CN" sz="2800" dirty="0">
                <a:solidFill>
                  <a:schemeClr val="bg1"/>
                </a:solidFill>
              </a:rPr>
              <a:t>10”</a:t>
            </a:r>
            <a:r>
              <a:rPr lang="zh-CN" altLang="en-US" sz="2800" dirty="0">
                <a:solidFill>
                  <a:schemeClr val="bg1"/>
                </a:solidFill>
              </a:rPr>
              <a:t>再减 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677396" y="675330"/>
            <a:ext cx="6056779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.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大象的身高是多少厘米？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3" name="图片 2" descr="76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437" y="1481862"/>
            <a:ext cx="7104791" cy="2903400"/>
          </a:xfrm>
          <a:prstGeom prst="rect">
            <a:avLst/>
          </a:prstGeom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6506210" y="1640840"/>
            <a:ext cx="1970405" cy="979170"/>
          </a:xfrm>
          <a:prstGeom prst="wedgeRoundRectCallout">
            <a:avLst>
              <a:gd name="adj1" fmla="val -5187"/>
              <a:gd name="adj2" fmla="val 7592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flipH="1">
            <a:off x="3887755" y="1493825"/>
            <a:ext cx="1920213" cy="91200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3865402" y="1479365"/>
            <a:ext cx="2208245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我的身高是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610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厘米。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6506460" y="1640415"/>
            <a:ext cx="2208245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我比长颈鹿矮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375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厘米。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1921811" y="4611712"/>
            <a:ext cx="22082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610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375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6073528" y="5474491"/>
            <a:ext cx="54726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答：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大象的身高是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235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厘米。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3650003" y="4611712"/>
            <a:ext cx="26882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235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（厘米）</a:t>
            </a: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2534799" y="5034937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6   1   0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1910522" y="5474062"/>
            <a:ext cx="2256459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3   7   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286331" y="6097891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3590916" y="5982713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3047216" y="5982713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2531579" y="5982713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1ace1cc-449e-4caf-896d-05a757ba330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1ace1cc-449e-4caf-896d-05a757ba330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1ace1cc-449e-4caf-896d-05a757ba330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1ace1cc-449e-4caf-896d-05a757ba3302}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Microsoft Office PowerPoint</Application>
  <PresentationFormat>宽屏</PresentationFormat>
  <Paragraphs>172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Calibri</vt:lpstr>
      <vt:lpstr>黑体</vt:lpstr>
      <vt:lpstr>楷体</vt:lpstr>
      <vt:lpstr>Arial</vt:lpstr>
      <vt:lpstr>宋体</vt:lpstr>
      <vt:lpstr>微软雅黑</vt:lpstr>
      <vt:lpstr>等线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2023-01-16T19:09:25Z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CB3DF5FD928C4E12AAAA1C843895732C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