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handoutMasterIdLst>
    <p:handoutMasterId r:id="rId36"/>
  </p:handoutMasterIdLst>
  <p:sldIdLst>
    <p:sldId id="297" r:id="rId2"/>
    <p:sldId id="261" r:id="rId3"/>
    <p:sldId id="269" r:id="rId4"/>
    <p:sldId id="270" r:id="rId5"/>
    <p:sldId id="271" r:id="rId6"/>
    <p:sldId id="272" r:id="rId7"/>
    <p:sldId id="273" r:id="rId8"/>
    <p:sldId id="274" r:id="rId9"/>
    <p:sldId id="275" r:id="rId10"/>
    <p:sldId id="276" r:id="rId11"/>
    <p:sldId id="266" r:id="rId12"/>
    <p:sldId id="267"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 id="296" r:id="rId26"/>
    <p:sldId id="277" r:id="rId27"/>
    <p:sldId id="278" r:id="rId28"/>
    <p:sldId id="279" r:id="rId29"/>
    <p:sldId id="280" r:id="rId30"/>
    <p:sldId id="282" r:id="rId31"/>
    <p:sldId id="281" r:id="rId32"/>
    <p:sldId id="283" r:id="rId33"/>
    <p:sldId id="265" r:id="rId34"/>
  </p:sldIdLst>
  <p:sldSz cx="9144000" cy="5143500" type="screen16x9"/>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0" autoAdjust="0"/>
    <p:restoredTop sz="94660" autoAdjust="0"/>
  </p:normalViewPr>
  <p:slideViewPr>
    <p:cSldViewPr snapToGrid="0">
      <p:cViewPr varScale="1">
        <p:scale>
          <a:sx n="146" d="100"/>
          <a:sy n="146" d="100"/>
        </p:scale>
        <p:origin x="-624" y="-90"/>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18D9D032-0FDD-432E-983C-F3991A15DDFF}"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32D59144-DDE8-4BD5-991B-F78C039595D7}" type="slidenum">
              <a:rPr lang="zh-CN" altLang="en-US"/>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375"/>
            <a:ext cx="2057400" cy="43878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6375"/>
            <a:ext cx="6019800" cy="43878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63694764-869C-4C3F-B370-9EA98AAC5B63}"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CC7278A-AF6E-45C4-94C9-2E3EE65FAD7D}" type="slidenum">
              <a:rPr lang="zh-CN" altLang="en-US"/>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B7578E0F-1AB2-4BB2-A6AC-D5CFB31BE163}"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BD506403-5AC4-4213-83AC-DA81C0524ECF}" type="slidenum">
              <a:rPr lang="zh-CN" altLang="en-US"/>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5"/>
            <a:ext cx="7772400" cy="1022350"/>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7D147310-6C00-4086-8465-51227E381CED}"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F6E6C00-EBDE-4DC4-80E5-71DBD6952D85}" type="slidenum">
              <a:rPr lang="zh-CN" altLang="en-US"/>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06B9E804-2820-4E25-93ED-F152DD01F863}"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5786173D-E698-4ECE-BD4F-28AD79128551}" type="slidenum">
              <a:rPr lang="zh-CN" altLang="en-US"/>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F26496EF-8625-4153-B0F2-D939815DAE13}" type="datetimeFigureOut">
              <a:rPr lang="zh-CN" altLang="en-US"/>
              <a:t>2023-01-17</a:t>
            </a:fld>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44D2D921-8C4B-46FF-8C54-8B6963D27C14}" type="slidenum">
              <a:rPr lang="zh-CN" altLang="en-US"/>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BA48CD0A-AAEA-41BE-8B70-2F4914D6DBF2}" type="datetimeFigureOut">
              <a:rPr lang="zh-CN" altLang="en-US"/>
              <a:t>2023-01-17</a:t>
            </a:fld>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C35D6D39-0024-40B2-8A80-67E5A34DD5D7}" type="slidenum">
              <a:rPr lang="zh-CN" altLang="en-US"/>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708476B8-1445-4AF6-9059-C6D70CAE6D78}" type="datetimeFigureOut">
              <a:rPr lang="zh-CN" altLang="en-US"/>
              <a:t>2023-01-17</a:t>
            </a:fld>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83598D68-F1E0-40A3-9697-DBD559FF113D}" type="slidenum">
              <a:rPr lang="zh-CN" altLang="en-US"/>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8"/>
            <a:ext cx="3008313" cy="871537"/>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A3C4CE54-F805-432A-853B-6C1D71F93A95}"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3F1AC6F-2860-49D4-83FD-3105A1977041}"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4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60DEF89C-5057-40C4-A2EE-E19CC08674E8}"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BB303209-2685-4AF1-ABE4-8D97CC0891D8}"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bwMode="auto">
          <a:xfrm>
            <a:off x="457200" y="206375"/>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39939" name="Rectangle 3"/>
          <p:cNvSpPr>
            <a:spLocks noGrp="1" noChangeArrowheads="1"/>
          </p:cNvSpPr>
          <p:nvPr>
            <p:ph type="body" idx="1"/>
          </p:nvPr>
        </p:nvSpPr>
        <p:spPr bwMode="auto">
          <a:xfrm>
            <a:off x="457200" y="1200150"/>
            <a:ext cx="8229600" cy="339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39940" name="Rectangle 4"/>
          <p:cNvSpPr>
            <a:spLocks noGrp="1" noChangeArrowheads="1"/>
          </p:cNvSpPr>
          <p:nvPr>
            <p:ph type="dt" sz="half" idx="2"/>
          </p:nvPr>
        </p:nvSpPr>
        <p:spPr bwMode="auto">
          <a:xfrm>
            <a:off x="457200" y="4684713"/>
            <a:ext cx="2133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0" hangingPunct="0">
              <a:defRPr sz="1400"/>
            </a:lvl1pPr>
          </a:lstStyle>
          <a:p>
            <a:fld id="{6694CC00-0311-4E9B-9A29-5A574DE2B7DB}" type="datetimeFigureOut">
              <a:rPr lang="zh-CN" altLang="en-US"/>
              <a:t>2023-01-17</a:t>
            </a:fld>
            <a:endParaRPr lang="en-US" altLang="zh-CN"/>
          </a:p>
        </p:txBody>
      </p:sp>
      <p:sp>
        <p:nvSpPr>
          <p:cNvPr id="39941" name="Rectangle 5"/>
          <p:cNvSpPr>
            <a:spLocks noGrp="1" noChangeArrowheads="1"/>
          </p:cNvSpPr>
          <p:nvPr>
            <p:ph type="ftr" sz="quarter" idx="3"/>
          </p:nvPr>
        </p:nvSpPr>
        <p:spPr bwMode="auto">
          <a:xfrm>
            <a:off x="3124200" y="4684713"/>
            <a:ext cx="2895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0" hangingPunct="0">
              <a:defRPr sz="1400"/>
            </a:lvl1pPr>
          </a:lstStyle>
          <a:p>
            <a:endParaRPr lang="en-US" altLang="zh-CN"/>
          </a:p>
        </p:txBody>
      </p:sp>
      <p:sp>
        <p:nvSpPr>
          <p:cNvPr id="39942" name="Rectangle 6"/>
          <p:cNvSpPr>
            <a:spLocks noGrp="1" noChangeArrowheads="1"/>
          </p:cNvSpPr>
          <p:nvPr>
            <p:ph type="sldNum" sz="quarter" idx="4"/>
          </p:nvPr>
        </p:nvSpPr>
        <p:spPr bwMode="auto">
          <a:xfrm>
            <a:off x="6553200" y="4684713"/>
            <a:ext cx="2133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0" hangingPunct="0">
              <a:defRPr sz="1400"/>
            </a:lvl1pPr>
          </a:lstStyle>
          <a:p>
            <a:fld id="{485E3FA0-347B-4AEF-A3B1-C28372F1F64B}" type="slidenum">
              <a:rPr lang="zh-CN" altLang="en-US"/>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0" y="757166"/>
            <a:ext cx="91440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defRPr/>
            </a:pPr>
            <a:r>
              <a:rPr lang="en-US" altLang="zh-CN" sz="4000" b="1" dirty="0" smtClean="0">
                <a:solidFill>
                  <a:srgbClr val="000000"/>
                </a:solidFill>
                <a:latin typeface="Times New Roman" panose="02020603050405020304" pitchFamily="18" charset="0"/>
                <a:cs typeface="Times New Roman" panose="02020603050405020304" pitchFamily="18" charset="0"/>
              </a:rPr>
              <a:t>Unit 2</a:t>
            </a:r>
          </a:p>
          <a:p>
            <a:pPr algn="ctr" eaLnBrk="1" hangingPunct="1">
              <a:buFont typeface="Arial" panose="020B0604020202020204" pitchFamily="34" charset="0"/>
              <a:buNone/>
              <a:defRPr/>
            </a:pPr>
            <a:r>
              <a:rPr lang="en-US" altLang="zh-CN" sz="4000" b="1" dirty="0" smtClean="0">
                <a:solidFill>
                  <a:srgbClr val="000000"/>
                </a:solidFill>
                <a:latin typeface="Times New Roman" panose="02020603050405020304" pitchFamily="18" charset="0"/>
                <a:cs typeface="Times New Roman" panose="02020603050405020304" pitchFamily="18" charset="0"/>
              </a:rPr>
              <a:t>I’ll help to clean up the city parks.</a:t>
            </a:r>
          </a:p>
        </p:txBody>
      </p:sp>
      <p:sp>
        <p:nvSpPr>
          <p:cNvPr id="3" name="Text Box 3"/>
          <p:cNvSpPr txBox="1">
            <a:spLocks noChangeArrowheads="1"/>
          </p:cNvSpPr>
          <p:nvPr/>
        </p:nvSpPr>
        <p:spPr bwMode="auto">
          <a:xfrm>
            <a:off x="3311525" y="2468189"/>
            <a:ext cx="25209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defRPr/>
            </a:pPr>
            <a:r>
              <a:rPr lang="en-US" altLang="zh-CN" sz="2400" b="1" dirty="0" smtClean="0">
                <a:solidFill>
                  <a:srgbClr val="000000"/>
                </a:solidFill>
                <a:latin typeface="微软雅黑" panose="020B0503020204020204" pitchFamily="34" charset="-122"/>
                <a:ea typeface="微软雅黑" panose="020B0503020204020204" pitchFamily="34" charset="-122"/>
              </a:rPr>
              <a:t>R  </a:t>
            </a:r>
            <a:r>
              <a:rPr lang="zh-CN" altLang="en-US" sz="2400" b="1" dirty="0" smtClean="0">
                <a:solidFill>
                  <a:srgbClr val="000000"/>
                </a:solidFill>
                <a:latin typeface="微软雅黑" panose="020B0503020204020204" pitchFamily="34" charset="-122"/>
                <a:ea typeface="微软雅黑" panose="020B0503020204020204" pitchFamily="34" charset="-122"/>
              </a:rPr>
              <a:t>八年级下册</a:t>
            </a:r>
          </a:p>
        </p:txBody>
      </p:sp>
      <p:sp>
        <p:nvSpPr>
          <p:cNvPr id="1028" name="Line 6"/>
          <p:cNvSpPr>
            <a:spLocks noChangeShapeType="1"/>
          </p:cNvSpPr>
          <p:nvPr/>
        </p:nvSpPr>
        <p:spPr bwMode="auto">
          <a:xfrm>
            <a:off x="1020763" y="2267403"/>
            <a:ext cx="7150100"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 name="矩形 4"/>
          <p:cNvSpPr/>
          <p:nvPr/>
        </p:nvSpPr>
        <p:spPr>
          <a:xfrm>
            <a:off x="0" y="4060528"/>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
        <p:nvSpPr>
          <p:cNvPr id="4" name="矩形 3"/>
          <p:cNvSpPr/>
          <p:nvPr/>
        </p:nvSpPr>
        <p:spPr>
          <a:xfrm>
            <a:off x="3585600" y="3033695"/>
            <a:ext cx="1998771" cy="400110"/>
          </a:xfrm>
          <a:prstGeom prst="rect">
            <a:avLst/>
          </a:prstGeom>
        </p:spPr>
        <p:txBody>
          <a:bodyPr wrap="square">
            <a:spAutoFit/>
          </a:bodyPr>
          <a:lstStyle/>
          <a:p>
            <a:pPr algn="ctr"/>
            <a:r>
              <a:rPr lang="zh-CN" altLang="en-US" sz="2000" b="1" dirty="0" smtClean="0">
                <a:latin typeface="微软雅黑" panose="020B0503020204020204" pitchFamily="34" charset="-122"/>
                <a:ea typeface="微软雅黑" panose="020B0503020204020204" pitchFamily="34" charset="-122"/>
              </a:rPr>
              <a:t>第</a:t>
            </a:r>
            <a:r>
              <a:rPr lang="en-US" altLang="zh-CN" sz="2000" b="1" dirty="0" smtClean="0">
                <a:latin typeface="微软雅黑" panose="020B0503020204020204" pitchFamily="34" charset="-122"/>
                <a:ea typeface="微软雅黑" panose="020B0503020204020204" pitchFamily="34" charset="-122"/>
              </a:rPr>
              <a:t>4</a:t>
            </a:r>
            <a:r>
              <a:rPr lang="zh-CN" altLang="en-US" sz="2000" b="1" dirty="0" smtClean="0">
                <a:latin typeface="微软雅黑" panose="020B0503020204020204" pitchFamily="34" charset="-122"/>
                <a:ea typeface="微软雅黑" panose="020B0503020204020204" pitchFamily="34" charset="-122"/>
              </a:rPr>
              <a:t>课</a:t>
            </a:r>
            <a:r>
              <a:rPr lang="zh-CN" altLang="en-US" sz="2000" b="1" dirty="0">
                <a:latin typeface="微软雅黑" panose="020B0503020204020204" pitchFamily="34" charset="-122"/>
                <a:ea typeface="微软雅黑" panose="020B0503020204020204" pitchFamily="34" charset="-122"/>
              </a:rPr>
              <a:t>时</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62000" y="936625"/>
            <a:ext cx="7802563" cy="2786063"/>
          </a:xfrm>
          <a:prstGeom prst="rect">
            <a:avLst/>
          </a:prstGeom>
        </p:spPr>
        <p:txBody>
          <a:bodyPr>
            <a:spAutoFit/>
          </a:bodyPr>
          <a:lstStyle/>
          <a:p>
            <a:pPr>
              <a:lnSpc>
                <a:spcPts val="3500"/>
              </a:lnSpc>
              <a:buFont typeface="Arial" panose="020B0604020202020204" pitchFamily="34" charset="0"/>
              <a:buNone/>
              <a:defRPr/>
            </a:pPr>
            <a:r>
              <a:rPr lang="en-US" altLang="zh-CN" sz="2400" b="1" dirty="0">
                <a:latin typeface="+mj-lt"/>
                <a:ea typeface="宋体" panose="02010600030101010101" pitchFamily="2" charset="-122"/>
              </a:rPr>
              <a:t>Lucky is a fantastic dog. I’ll send you a photo of him if you like, and I could show you how he helps me. Thank you again for changing my life.</a:t>
            </a:r>
          </a:p>
          <a:p>
            <a:pPr>
              <a:lnSpc>
                <a:spcPts val="3500"/>
              </a:lnSpc>
              <a:buFont typeface="Arial" panose="020B0604020202020204" pitchFamily="34" charset="0"/>
              <a:buNone/>
              <a:defRPr/>
            </a:pPr>
            <a:endParaRPr lang="en-US" altLang="zh-CN" sz="2400" b="1" dirty="0">
              <a:latin typeface="+mj-lt"/>
              <a:ea typeface="宋体" panose="02010600030101010101" pitchFamily="2" charset="-122"/>
            </a:endParaRPr>
          </a:p>
          <a:p>
            <a:pPr>
              <a:lnSpc>
                <a:spcPts val="3500"/>
              </a:lnSpc>
              <a:buFont typeface="Arial" panose="020B0604020202020204" pitchFamily="34" charset="0"/>
              <a:buNone/>
              <a:defRPr/>
            </a:pPr>
            <a:r>
              <a:rPr lang="en-US" altLang="zh-CN" sz="2400" b="1" dirty="0">
                <a:latin typeface="+mj-lt"/>
                <a:ea typeface="宋体" panose="02010600030101010101" pitchFamily="2" charset="-122"/>
              </a:rPr>
              <a:t>Best wishes,</a:t>
            </a:r>
          </a:p>
          <a:p>
            <a:pPr>
              <a:lnSpc>
                <a:spcPts val="3500"/>
              </a:lnSpc>
              <a:buFont typeface="Arial" panose="020B0604020202020204" pitchFamily="34" charset="0"/>
              <a:buNone/>
              <a:defRPr/>
            </a:pPr>
            <a:r>
              <a:rPr lang="en-US" altLang="zh-CN" sz="2400" b="1" dirty="0">
                <a:latin typeface="+mj-lt"/>
                <a:ea typeface="宋体" panose="02010600030101010101" pitchFamily="2" charset="-122"/>
              </a:rPr>
              <a:t>Ben Smith </a:t>
            </a:r>
            <a:endParaRPr lang="zh-CN" altLang="en-US" sz="2400" b="1" dirty="0">
              <a:latin typeface="+mj-lt"/>
              <a:ea typeface="宋体" panose="02010600030101010101" pitchFamily="2" charset="-122"/>
            </a:endParaRPr>
          </a:p>
        </p:txBody>
      </p:sp>
      <p:pic>
        <p:nvPicPr>
          <p:cNvPr id="10243" name="Picture 2" descr="E:\2017春下\上课课件\人八英\resource\u2\jpg\U2B_2b.jpg"/>
          <p:cNvPicPr>
            <a:picLocks noChangeAspect="1" noChangeArrowheads="1"/>
          </p:cNvPicPr>
          <p:nvPr/>
        </p:nvPicPr>
        <p:blipFill>
          <a:blip r:embed="rId2" cstate="email"/>
          <a:srcRect/>
          <a:stretch>
            <a:fillRect/>
          </a:stretch>
        </p:blipFill>
        <p:spPr bwMode="auto">
          <a:xfrm>
            <a:off x="6242050" y="1871663"/>
            <a:ext cx="2193925" cy="279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79270" y="976313"/>
            <a:ext cx="8118564" cy="954107"/>
          </a:xfrm>
          <a:prstGeom prst="rect">
            <a:avLst/>
          </a:prstGeom>
        </p:spPr>
        <p:txBody>
          <a:bodyPr wrap="square">
            <a:spAutoFit/>
          </a:bodyPr>
          <a:lstStyle/>
          <a:p>
            <a:pPr>
              <a:defRPr/>
            </a:pPr>
            <a:r>
              <a:rPr lang="en-US" altLang="zh-CN" sz="2800" b="1" dirty="0">
                <a:latin typeface="+mj-lt"/>
              </a:rPr>
              <a:t>1.</a:t>
            </a:r>
            <a:r>
              <a:rPr lang="en-US" altLang="zh-CN" sz="2800" b="1" dirty="0">
                <a:solidFill>
                  <a:srgbClr val="FF0000"/>
                </a:solidFill>
                <a:latin typeface="+mj-lt"/>
              </a:rPr>
              <a:t>I’m sure </a:t>
            </a:r>
            <a:r>
              <a:rPr lang="en-US" altLang="zh-CN" sz="2800" b="1" dirty="0">
                <a:latin typeface="+mj-lt"/>
              </a:rPr>
              <a:t>you know that this group was set up </a:t>
            </a:r>
          </a:p>
          <a:p>
            <a:pPr>
              <a:defRPr/>
            </a:pPr>
            <a:r>
              <a:rPr lang="en-US" altLang="zh-CN" sz="2800" b="1" dirty="0">
                <a:latin typeface="+mj-lt"/>
              </a:rPr>
              <a:t>   to help disabled people like me.</a:t>
            </a:r>
            <a:endParaRPr lang="zh-CN" altLang="en-US" sz="2800" b="1" dirty="0">
              <a:latin typeface="+mj-lt"/>
            </a:endParaRPr>
          </a:p>
        </p:txBody>
      </p:sp>
      <p:sp>
        <p:nvSpPr>
          <p:cNvPr id="3" name="矩形 2"/>
          <p:cNvSpPr/>
          <p:nvPr/>
        </p:nvSpPr>
        <p:spPr>
          <a:xfrm>
            <a:off x="1050925" y="2043113"/>
            <a:ext cx="7124700" cy="2184400"/>
          </a:xfrm>
          <a:prstGeom prst="rect">
            <a:avLst/>
          </a:prstGeom>
          <a:ln w="57150"/>
        </p:spPr>
        <p:style>
          <a:lnRef idx="2">
            <a:schemeClr val="accent4"/>
          </a:lnRef>
          <a:fillRef idx="1">
            <a:schemeClr val="lt1"/>
          </a:fillRef>
          <a:effectRef idx="0">
            <a:schemeClr val="accent4"/>
          </a:effectRef>
          <a:fontRef idx="minor">
            <a:schemeClr val="dk1"/>
          </a:fontRef>
        </p:style>
        <p:txBody>
          <a:bodyPr>
            <a:spAutoFit/>
          </a:bodyPr>
          <a:lstStyle/>
          <a:p>
            <a:pPr>
              <a:defRPr/>
            </a:pPr>
            <a:r>
              <a:rPr lang="en-US" altLang="zh-CN" sz="2800" b="1" dirty="0">
                <a:latin typeface="+mj-lt"/>
                <a:ea typeface="+mj-ea"/>
              </a:rPr>
              <a:t>be sure</a:t>
            </a:r>
            <a:r>
              <a:rPr lang="zh-CN" altLang="en-US" sz="2400" b="1" dirty="0">
                <a:latin typeface="+mj-lt"/>
                <a:ea typeface="+mj-ea"/>
              </a:rPr>
              <a:t>后接从句，意为“认为</a:t>
            </a:r>
            <a:r>
              <a:rPr lang="en-US" altLang="zh-CN" sz="2400" b="1" dirty="0">
                <a:latin typeface="+mj-ea"/>
                <a:ea typeface="+mj-ea"/>
              </a:rPr>
              <a:t>……</a:t>
            </a:r>
            <a:r>
              <a:rPr lang="zh-CN" altLang="en-US" sz="2400" b="1" dirty="0">
                <a:latin typeface="+mj-lt"/>
                <a:ea typeface="+mj-ea"/>
              </a:rPr>
              <a:t>一定会；确信”，主语必须用表示人的名词或代词来充当。接</a:t>
            </a:r>
            <a:r>
              <a:rPr lang="en-US" altLang="zh-CN" sz="2800" b="1" dirty="0">
                <a:latin typeface="+mj-lt"/>
                <a:ea typeface="+mj-ea"/>
              </a:rPr>
              <a:t>that</a:t>
            </a:r>
            <a:r>
              <a:rPr lang="zh-CN" altLang="en-US" sz="2400" b="1" dirty="0">
                <a:latin typeface="+mj-lt"/>
                <a:ea typeface="+mj-ea"/>
              </a:rPr>
              <a:t>引导的从句时，</a:t>
            </a:r>
            <a:r>
              <a:rPr lang="en-US" altLang="zh-CN" sz="2800" b="1" dirty="0">
                <a:latin typeface="+mj-lt"/>
                <a:ea typeface="+mj-ea"/>
              </a:rPr>
              <a:t>that</a:t>
            </a:r>
            <a:r>
              <a:rPr lang="zh-CN" altLang="en-US" sz="2400" b="1" dirty="0">
                <a:latin typeface="+mj-lt"/>
                <a:ea typeface="+mj-ea"/>
              </a:rPr>
              <a:t>可以省略。</a:t>
            </a:r>
            <a:r>
              <a:rPr lang="en-US" altLang="zh-CN" sz="2800" b="1" dirty="0">
                <a:latin typeface="+mj-lt"/>
                <a:ea typeface="+mj-ea"/>
              </a:rPr>
              <a:t>be sure</a:t>
            </a:r>
            <a:r>
              <a:rPr lang="zh-CN" altLang="en-US" sz="2400" b="1" dirty="0">
                <a:latin typeface="+mj-lt"/>
                <a:ea typeface="+mj-ea"/>
              </a:rPr>
              <a:t>后面还可以接由</a:t>
            </a:r>
            <a:r>
              <a:rPr lang="en-US" altLang="zh-CN" sz="2800" b="1" dirty="0">
                <a:latin typeface="+mj-lt"/>
                <a:ea typeface="+mj-ea"/>
              </a:rPr>
              <a:t>whether</a:t>
            </a:r>
            <a:r>
              <a:rPr lang="zh-CN" altLang="en-US" sz="2800" b="1" dirty="0">
                <a:latin typeface="+mj-lt"/>
                <a:ea typeface="+mj-ea"/>
              </a:rPr>
              <a:t>，</a:t>
            </a:r>
            <a:r>
              <a:rPr lang="en-US" altLang="zh-CN" sz="2800" b="1" dirty="0">
                <a:latin typeface="+mj-lt"/>
                <a:ea typeface="+mj-ea"/>
              </a:rPr>
              <a:t>where</a:t>
            </a:r>
            <a:r>
              <a:rPr lang="zh-CN" altLang="en-US" sz="2800" b="1" dirty="0">
                <a:latin typeface="+mj-lt"/>
                <a:ea typeface="+mj-ea"/>
              </a:rPr>
              <a:t>，</a:t>
            </a:r>
            <a:r>
              <a:rPr lang="en-US" altLang="zh-CN" sz="2800" b="1" dirty="0">
                <a:latin typeface="+mj-lt"/>
                <a:ea typeface="+mj-ea"/>
              </a:rPr>
              <a:t>when</a:t>
            </a:r>
            <a:r>
              <a:rPr lang="zh-CN" altLang="en-US" sz="2800" b="1" dirty="0">
                <a:latin typeface="+mj-lt"/>
                <a:ea typeface="+mj-ea"/>
              </a:rPr>
              <a:t>，</a:t>
            </a:r>
            <a:r>
              <a:rPr lang="en-US" altLang="zh-CN" sz="2800" b="1" dirty="0">
                <a:latin typeface="+mj-lt"/>
                <a:ea typeface="+mj-ea"/>
              </a:rPr>
              <a:t>who</a:t>
            </a:r>
            <a:r>
              <a:rPr lang="zh-CN" altLang="en-US" sz="2400" b="1" dirty="0">
                <a:latin typeface="+mj-lt"/>
                <a:ea typeface="+mj-ea"/>
              </a:rPr>
              <a:t>等引导的名词性从句，这时主句通常为否定形式。</a:t>
            </a:r>
          </a:p>
        </p:txBody>
      </p:sp>
      <p:pic>
        <p:nvPicPr>
          <p:cNvPr id="11268" name="Picture 3" descr="一级栏目"/>
          <p:cNvPicPr>
            <a:picLocks noChangeAspect="1" noChangeArrowheads="1"/>
          </p:cNvPicPr>
          <p:nvPr/>
        </p:nvPicPr>
        <p:blipFill>
          <a:blip r:embed="rId2" cstate="email"/>
          <a:srcRect/>
          <a:stretch>
            <a:fillRect/>
          </a:stretch>
        </p:blipFill>
        <p:spPr bwMode="auto">
          <a:xfrm>
            <a:off x="777875" y="128588"/>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Rectangle 387"/>
          <p:cNvSpPr>
            <a:spLocks noChangeArrowheads="1"/>
          </p:cNvSpPr>
          <p:nvPr/>
        </p:nvSpPr>
        <p:spPr bwMode="auto">
          <a:xfrm>
            <a:off x="1489075" y="323850"/>
            <a:ext cx="30861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Language points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 calcmode="lin" valueType="num">
                                      <p:cBhvr>
                                        <p:cTn id="16" dur="1000" fill="hold"/>
                                        <p:tgtEl>
                                          <p:spTgt spid="3"/>
                                        </p:tgtEl>
                                        <p:attrNameLst>
                                          <p:attrName>style.rotation</p:attrName>
                                        </p:attrNameLst>
                                      </p:cBhvr>
                                      <p:tavLst>
                                        <p:tav tm="0">
                                          <p:val>
                                            <p:fltVal val="90"/>
                                          </p:val>
                                        </p:tav>
                                        <p:tav tm="100000">
                                          <p:val>
                                            <p:fltVal val="0"/>
                                          </p:val>
                                        </p:tav>
                                      </p:tavLst>
                                    </p:anim>
                                    <p:animEffect transition="in" filter="fade">
                                      <p:cBhvr>
                                        <p:cTn id="1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4725" y="839788"/>
            <a:ext cx="7339013" cy="2506662"/>
          </a:xfrm>
          <a:prstGeom prst="rect">
            <a:avLst/>
          </a:prstGeom>
        </p:spPr>
        <p:txBody>
          <a:bodyPr>
            <a:spAutoFit/>
          </a:bodyPr>
          <a:lstStyle/>
          <a:p>
            <a:pPr>
              <a:lnSpc>
                <a:spcPct val="150000"/>
              </a:lnSpc>
              <a:defRPr/>
            </a:pPr>
            <a:r>
              <a:rPr lang="en-US" altLang="zh-CN" sz="2400" b="1" dirty="0">
                <a:solidFill>
                  <a:srgbClr val="FF0000"/>
                </a:solidFill>
                <a:latin typeface="+mj-lt"/>
                <a:ea typeface="+mj-ea"/>
              </a:rPr>
              <a:t>【</a:t>
            </a:r>
            <a:r>
              <a:rPr lang="zh-CN" altLang="en-US" sz="2400" b="1" dirty="0">
                <a:solidFill>
                  <a:srgbClr val="FF0000"/>
                </a:solidFill>
                <a:latin typeface="+mj-lt"/>
                <a:ea typeface="+mj-ea"/>
              </a:rPr>
              <a:t>拓展</a:t>
            </a:r>
            <a:r>
              <a:rPr lang="en-US" altLang="zh-CN" sz="2400" b="1" dirty="0">
                <a:solidFill>
                  <a:srgbClr val="FF0000"/>
                </a:solidFill>
                <a:latin typeface="+mj-lt"/>
                <a:ea typeface="+mj-ea"/>
              </a:rPr>
              <a:t>】</a:t>
            </a:r>
          </a:p>
          <a:p>
            <a:pPr>
              <a:lnSpc>
                <a:spcPct val="150000"/>
              </a:lnSpc>
              <a:defRPr/>
            </a:pPr>
            <a:r>
              <a:rPr lang="en-US" altLang="zh-CN" sz="2800" b="1" dirty="0">
                <a:latin typeface="+mj-lt"/>
                <a:ea typeface="+mj-ea"/>
              </a:rPr>
              <a:t>    be sure to do </a:t>
            </a:r>
            <a:r>
              <a:rPr lang="en-US" altLang="zh-CN" sz="2800" b="1" dirty="0" err="1">
                <a:latin typeface="+mj-lt"/>
                <a:ea typeface="+mj-ea"/>
              </a:rPr>
              <a:t>sth</a:t>
            </a:r>
            <a:r>
              <a:rPr lang="en-US" altLang="zh-CN" sz="2800" b="1" dirty="0">
                <a:latin typeface="+mj-lt"/>
                <a:ea typeface="+mj-ea"/>
              </a:rPr>
              <a:t>.</a:t>
            </a:r>
            <a:r>
              <a:rPr lang="zh-CN" altLang="en-US" sz="2400" b="1" dirty="0">
                <a:latin typeface="+mj-lt"/>
                <a:ea typeface="+mj-ea"/>
              </a:rPr>
              <a:t>表示“肯定</a:t>
            </a:r>
            <a:r>
              <a:rPr lang="en-US" altLang="zh-CN" sz="2400" b="1" dirty="0">
                <a:latin typeface="+mj-lt"/>
                <a:ea typeface="+mj-ea"/>
              </a:rPr>
              <a:t>/</a:t>
            </a:r>
            <a:r>
              <a:rPr lang="zh-CN" altLang="en-US" sz="2400" b="1" dirty="0">
                <a:latin typeface="+mj-lt"/>
                <a:ea typeface="+mj-ea"/>
              </a:rPr>
              <a:t>一定会做某事”；</a:t>
            </a:r>
            <a:endParaRPr lang="en-US" altLang="zh-CN" sz="2400" b="1" dirty="0">
              <a:latin typeface="+mj-lt"/>
              <a:ea typeface="+mj-ea"/>
            </a:endParaRPr>
          </a:p>
          <a:p>
            <a:pPr>
              <a:lnSpc>
                <a:spcPct val="150000"/>
              </a:lnSpc>
              <a:defRPr/>
            </a:pPr>
            <a:r>
              <a:rPr lang="en-US" altLang="zh-CN" sz="2800" b="1" dirty="0">
                <a:latin typeface="+mj-lt"/>
                <a:ea typeface="+mj-ea"/>
              </a:rPr>
              <a:t>    be sure of/about </a:t>
            </a:r>
            <a:r>
              <a:rPr lang="en-US" altLang="zh-CN" sz="2800" b="1" dirty="0" err="1">
                <a:latin typeface="+mj-lt"/>
                <a:ea typeface="+mj-ea"/>
              </a:rPr>
              <a:t>sth</a:t>
            </a:r>
            <a:r>
              <a:rPr lang="en-US" altLang="zh-CN" sz="2800" b="1" dirty="0">
                <a:latin typeface="+mj-lt"/>
                <a:ea typeface="+mj-ea"/>
              </a:rPr>
              <a:t>.</a:t>
            </a:r>
            <a:r>
              <a:rPr lang="zh-CN" altLang="en-US" sz="2400" b="1" dirty="0">
                <a:latin typeface="+mj-lt"/>
                <a:ea typeface="+mj-ea"/>
              </a:rPr>
              <a:t>表示“对某事有把握”；</a:t>
            </a:r>
            <a:endParaRPr lang="en-US" altLang="zh-CN" sz="2400" b="1" dirty="0">
              <a:latin typeface="+mj-lt"/>
              <a:ea typeface="+mj-ea"/>
            </a:endParaRPr>
          </a:p>
          <a:p>
            <a:pPr>
              <a:lnSpc>
                <a:spcPct val="150000"/>
              </a:lnSpc>
              <a:defRPr/>
            </a:pPr>
            <a:r>
              <a:rPr lang="en-US" altLang="zh-CN" sz="2400" b="1" dirty="0">
                <a:latin typeface="+mj-lt"/>
                <a:ea typeface="+mj-ea"/>
              </a:rPr>
              <a:t>     </a:t>
            </a:r>
            <a:r>
              <a:rPr lang="en-US" altLang="zh-CN" sz="2800" b="1" dirty="0">
                <a:latin typeface="+mj-lt"/>
                <a:ea typeface="+mj-ea"/>
              </a:rPr>
              <a:t>to be sure</a:t>
            </a:r>
            <a:r>
              <a:rPr lang="zh-CN" altLang="en-US" sz="2400" b="1" dirty="0">
                <a:latin typeface="+mj-lt"/>
                <a:ea typeface="+mj-ea"/>
              </a:rPr>
              <a:t>表示“诚然；的确”。</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randombar(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88938" y="685006"/>
            <a:ext cx="8556625" cy="522288"/>
          </a:xfrm>
          <a:prstGeom prst="rect">
            <a:avLst/>
          </a:prstGeom>
        </p:spPr>
        <p:txBody>
          <a:bodyPr>
            <a:spAutoFit/>
          </a:bodyPr>
          <a:lstStyle/>
          <a:p>
            <a:pPr>
              <a:buFont typeface="Arial" panose="020B0604020202020204" pitchFamily="34" charset="0"/>
              <a:buNone/>
              <a:defRPr/>
            </a:pPr>
            <a:r>
              <a:rPr lang="en-US" altLang="zh-CN" sz="2800" b="1" dirty="0">
                <a:latin typeface="+mj-lt"/>
                <a:ea typeface="宋体" panose="02010600030101010101" pitchFamily="2" charset="-122"/>
              </a:rPr>
              <a:t>2.You helped to </a:t>
            </a:r>
            <a:r>
              <a:rPr lang="en-US" altLang="zh-CN" sz="2800" b="1" dirty="0">
                <a:solidFill>
                  <a:srgbClr val="FF0000"/>
                </a:solidFill>
                <a:latin typeface="+mj-lt"/>
                <a:ea typeface="宋体" panose="02010600030101010101" pitchFamily="2" charset="-122"/>
              </a:rPr>
              <a:t>make it possible for me to have </a:t>
            </a:r>
            <a:r>
              <a:rPr lang="en-US" altLang="zh-CN" sz="2800" b="1" dirty="0">
                <a:latin typeface="+mj-lt"/>
                <a:ea typeface="宋体" panose="02010600030101010101" pitchFamily="2" charset="-122"/>
              </a:rPr>
              <a:t>Lucky.</a:t>
            </a:r>
            <a:endParaRPr lang="zh-CN" altLang="en-US" sz="2800" b="1" dirty="0">
              <a:latin typeface="+mj-lt"/>
              <a:ea typeface="宋体" panose="02010600030101010101" pitchFamily="2" charset="-122"/>
            </a:endParaRPr>
          </a:p>
        </p:txBody>
      </p:sp>
      <p:sp>
        <p:nvSpPr>
          <p:cNvPr id="3" name="矩形 2"/>
          <p:cNvSpPr/>
          <p:nvPr/>
        </p:nvSpPr>
        <p:spPr>
          <a:xfrm>
            <a:off x="601663" y="1684338"/>
            <a:ext cx="8153400" cy="523875"/>
          </a:xfrm>
          <a:prstGeom prst="rect">
            <a:avLst/>
          </a:prstGeom>
        </p:spPr>
        <p:txBody>
          <a:bodyPr>
            <a:spAutoFit/>
          </a:bodyPr>
          <a:lstStyle/>
          <a:p>
            <a:pPr>
              <a:buFont typeface="Arial" panose="020B0604020202020204" pitchFamily="34" charset="0"/>
              <a:buNone/>
              <a:defRPr/>
            </a:pPr>
            <a:r>
              <a:rPr lang="en-US" altLang="zh-CN" sz="2800" b="1" dirty="0">
                <a:solidFill>
                  <a:srgbClr val="0000FF"/>
                </a:solidFill>
                <a:latin typeface="+mj-lt"/>
                <a:ea typeface="+mj-ea"/>
              </a:rPr>
              <a:t>make it + adj.+ for sb.+ to do </a:t>
            </a:r>
            <a:r>
              <a:rPr lang="en-US" altLang="zh-CN" sz="2800" b="1" dirty="0" err="1">
                <a:solidFill>
                  <a:srgbClr val="0000FF"/>
                </a:solidFill>
                <a:latin typeface="+mj-lt"/>
                <a:ea typeface="+mj-ea"/>
              </a:rPr>
              <a:t>sth</a:t>
            </a:r>
            <a:r>
              <a:rPr lang="en-US" altLang="zh-CN" sz="2800" b="1" dirty="0">
                <a:solidFill>
                  <a:srgbClr val="0000FF"/>
                </a:solidFill>
                <a:latin typeface="+mj-lt"/>
                <a:ea typeface="+mj-ea"/>
              </a:rPr>
              <a:t>.</a:t>
            </a:r>
            <a:r>
              <a:rPr lang="zh-CN" altLang="en-US" sz="2400" b="1" dirty="0">
                <a:solidFill>
                  <a:srgbClr val="0000FF"/>
                </a:solidFill>
                <a:latin typeface="+mj-lt"/>
                <a:ea typeface="+mj-ea"/>
              </a:rPr>
              <a:t>表示“使某人做某事”</a:t>
            </a:r>
          </a:p>
        </p:txBody>
      </p:sp>
      <p:sp>
        <p:nvSpPr>
          <p:cNvPr id="4" name="矩形 3"/>
          <p:cNvSpPr/>
          <p:nvPr/>
        </p:nvSpPr>
        <p:spPr>
          <a:xfrm>
            <a:off x="555625" y="2417763"/>
            <a:ext cx="8389938" cy="1630362"/>
          </a:xfrm>
          <a:prstGeom prst="rect">
            <a:avLst/>
          </a:prstGeom>
        </p:spPr>
        <p:txBody>
          <a:bodyPr>
            <a:spAutoFit/>
          </a:bodyPr>
          <a:lstStyle/>
          <a:p>
            <a:pPr>
              <a:lnSpc>
                <a:spcPts val="4000"/>
              </a:lnSpc>
              <a:buFont typeface="Arial" panose="020B0604020202020204" pitchFamily="34" charset="0"/>
              <a:buNone/>
              <a:defRPr/>
            </a:pPr>
            <a:r>
              <a:rPr lang="zh-CN" altLang="en-US" sz="2400" b="1" dirty="0">
                <a:latin typeface="+mj-lt"/>
                <a:ea typeface="+mj-ea"/>
              </a:rPr>
              <a:t>这座石桥使村民过河变得方便起来。</a:t>
            </a:r>
            <a:endParaRPr lang="en-US" altLang="zh-CN" sz="2400" b="1" dirty="0">
              <a:latin typeface="+mj-lt"/>
              <a:ea typeface="+mj-ea"/>
            </a:endParaRPr>
          </a:p>
          <a:p>
            <a:pPr>
              <a:lnSpc>
                <a:spcPts val="4000"/>
              </a:lnSpc>
              <a:buFont typeface="Arial" panose="020B0604020202020204" pitchFamily="34" charset="0"/>
              <a:buNone/>
              <a:defRPr/>
            </a:pPr>
            <a:r>
              <a:rPr lang="en-US" altLang="zh-CN" sz="2800" b="1" dirty="0">
                <a:latin typeface="+mj-lt"/>
                <a:ea typeface="+mj-ea"/>
              </a:rPr>
              <a:t>This stone bridge makes it convenient for the villagers to cross the river.</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 calcmode="lin" valueType="num">
                                      <p:cBhvr>
                                        <p:cTn id="23"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 calcmode="lin" valueType="num">
                                      <p:cBhvr>
                                        <p:cTn id="31"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79438" y="1044575"/>
            <a:ext cx="8153400" cy="2308225"/>
          </a:xfrm>
          <a:prstGeom prst="rect">
            <a:avLst/>
          </a:prstGeom>
        </p:spPr>
        <p:txBody>
          <a:bodyPr>
            <a:spAutoFit/>
          </a:bodyPr>
          <a:lstStyle/>
          <a:p>
            <a:pPr>
              <a:lnSpc>
                <a:spcPct val="150000"/>
              </a:lnSpc>
              <a:buFont typeface="Arial" panose="020B0604020202020204" pitchFamily="34" charset="0"/>
              <a:buNone/>
              <a:defRPr/>
            </a:pPr>
            <a:r>
              <a:rPr lang="en-US" altLang="zh-CN" sz="2400" b="1" dirty="0">
                <a:solidFill>
                  <a:srgbClr val="FF0000"/>
                </a:solidFill>
                <a:latin typeface="Arial" panose="020B0604020202020204" pitchFamily="34" charset="0"/>
                <a:ea typeface="宋体" panose="02010600030101010101" pitchFamily="2" charset="-122"/>
              </a:rPr>
              <a:t>【</a:t>
            </a:r>
            <a:r>
              <a:rPr lang="zh-CN" altLang="en-US" sz="2400" b="1" dirty="0">
                <a:solidFill>
                  <a:srgbClr val="FF0000"/>
                </a:solidFill>
                <a:latin typeface="+mj-ea"/>
                <a:ea typeface="+mj-ea"/>
              </a:rPr>
              <a:t>拓展</a:t>
            </a:r>
            <a:r>
              <a:rPr lang="en-US" altLang="zh-CN" sz="2400" b="1" dirty="0">
                <a:solidFill>
                  <a:srgbClr val="FF0000"/>
                </a:solidFill>
                <a:latin typeface="Arial" panose="020B0604020202020204" pitchFamily="34" charset="0"/>
                <a:ea typeface="宋体" panose="02010600030101010101" pitchFamily="2" charset="-122"/>
              </a:rPr>
              <a:t>】</a:t>
            </a:r>
            <a:r>
              <a:rPr lang="zh-CN" altLang="en-US" sz="2400" b="1" dirty="0">
                <a:latin typeface="+mj-lt"/>
                <a:ea typeface="+mj-ea"/>
              </a:rPr>
              <a:t>“</a:t>
            </a:r>
            <a:r>
              <a:rPr lang="en-US" altLang="zh-CN" sz="2400" b="1" dirty="0">
                <a:latin typeface="+mj-lt"/>
                <a:ea typeface="+mj-ea"/>
              </a:rPr>
              <a:t>make +</a:t>
            </a:r>
            <a:r>
              <a:rPr lang="zh-CN" altLang="en-US" sz="2400" b="1" dirty="0">
                <a:latin typeface="+mj-lt"/>
                <a:ea typeface="+mj-ea"/>
              </a:rPr>
              <a:t>宾语</a:t>
            </a:r>
            <a:r>
              <a:rPr lang="en-US" altLang="zh-CN" sz="2400" b="1" dirty="0">
                <a:latin typeface="+mj-lt"/>
                <a:ea typeface="+mj-ea"/>
              </a:rPr>
              <a:t>+</a:t>
            </a:r>
            <a:r>
              <a:rPr lang="zh-CN" altLang="en-US" sz="2400" b="1" dirty="0">
                <a:latin typeface="+mj-lt"/>
                <a:ea typeface="+mj-ea"/>
              </a:rPr>
              <a:t>宾语补足语”结构的其他形式：</a:t>
            </a:r>
            <a:endParaRPr lang="en-US" altLang="zh-CN" sz="2400" b="1" dirty="0">
              <a:latin typeface="+mj-lt"/>
              <a:ea typeface="+mj-ea"/>
            </a:endParaRPr>
          </a:p>
          <a:p>
            <a:pPr>
              <a:lnSpc>
                <a:spcPct val="150000"/>
              </a:lnSpc>
              <a:buFont typeface="Arial" panose="020B0604020202020204" pitchFamily="34" charset="0"/>
              <a:buNone/>
              <a:defRPr/>
            </a:pPr>
            <a:r>
              <a:rPr lang="en-US" altLang="zh-CN" sz="2400" b="1" dirty="0">
                <a:solidFill>
                  <a:srgbClr val="0000FF"/>
                </a:solidFill>
                <a:latin typeface="+mj-lt"/>
                <a:ea typeface="+mj-ea"/>
              </a:rPr>
              <a:t>(1)“make +</a:t>
            </a:r>
            <a:r>
              <a:rPr lang="zh-CN" altLang="en-US" sz="2400" b="1" dirty="0">
                <a:solidFill>
                  <a:srgbClr val="0000FF"/>
                </a:solidFill>
                <a:latin typeface="+mj-lt"/>
                <a:ea typeface="+mj-ea"/>
              </a:rPr>
              <a:t>宾语</a:t>
            </a:r>
            <a:r>
              <a:rPr lang="en-US" altLang="zh-CN" sz="2400" b="1" dirty="0">
                <a:solidFill>
                  <a:srgbClr val="0000FF"/>
                </a:solidFill>
                <a:latin typeface="+mj-lt"/>
                <a:ea typeface="+mj-ea"/>
              </a:rPr>
              <a:t>+</a:t>
            </a:r>
            <a:r>
              <a:rPr lang="zh-CN" altLang="en-US" sz="2400" b="1" dirty="0">
                <a:solidFill>
                  <a:srgbClr val="0000FF"/>
                </a:solidFill>
                <a:latin typeface="+mj-lt"/>
                <a:ea typeface="+mj-ea"/>
              </a:rPr>
              <a:t>形容词</a:t>
            </a:r>
            <a:r>
              <a:rPr lang="en-US" altLang="zh-CN" sz="2400" b="1" dirty="0">
                <a:solidFill>
                  <a:srgbClr val="0000FF"/>
                </a:solidFill>
                <a:latin typeface="+mj-lt"/>
                <a:ea typeface="+mj-ea"/>
              </a:rPr>
              <a:t>”, </a:t>
            </a:r>
            <a:r>
              <a:rPr lang="zh-CN" altLang="en-US" sz="2400" b="1" dirty="0">
                <a:solidFill>
                  <a:srgbClr val="0000FF"/>
                </a:solidFill>
                <a:latin typeface="+mj-lt"/>
                <a:ea typeface="+mj-ea"/>
              </a:rPr>
              <a:t>意为</a:t>
            </a:r>
            <a:r>
              <a:rPr lang="en-US" altLang="zh-CN" sz="2400" b="1" dirty="0">
                <a:solidFill>
                  <a:srgbClr val="0000FF"/>
                </a:solidFill>
                <a:latin typeface="+mj-lt"/>
                <a:ea typeface="+mj-ea"/>
              </a:rPr>
              <a:t>“</a:t>
            </a:r>
            <a:r>
              <a:rPr lang="zh-CN" altLang="en-US" sz="2400" b="1" dirty="0">
                <a:solidFill>
                  <a:srgbClr val="0000FF"/>
                </a:solidFill>
                <a:latin typeface="+mj-lt"/>
                <a:ea typeface="+mj-ea"/>
              </a:rPr>
              <a:t>使某人</a:t>
            </a:r>
            <a:r>
              <a:rPr lang="en-US" altLang="zh-CN" sz="2400" b="1" dirty="0">
                <a:solidFill>
                  <a:srgbClr val="0000FF"/>
                </a:solidFill>
                <a:latin typeface="+mj-lt"/>
                <a:ea typeface="+mj-ea"/>
              </a:rPr>
              <a:t>/</a:t>
            </a:r>
            <a:r>
              <a:rPr lang="zh-CN" altLang="en-US" sz="2400" b="1" dirty="0">
                <a:solidFill>
                  <a:srgbClr val="0000FF"/>
                </a:solidFill>
                <a:latin typeface="+mj-lt"/>
                <a:ea typeface="+mj-ea"/>
              </a:rPr>
              <a:t>某物处于某种状态</a:t>
            </a:r>
            <a:r>
              <a:rPr lang="en-US" altLang="zh-CN" sz="2400" b="1" dirty="0">
                <a:solidFill>
                  <a:srgbClr val="0000FF"/>
                </a:solidFill>
                <a:latin typeface="+mj-lt"/>
                <a:ea typeface="+mj-ea"/>
              </a:rPr>
              <a:t>”</a:t>
            </a:r>
          </a:p>
          <a:p>
            <a:pPr>
              <a:lnSpc>
                <a:spcPct val="150000"/>
              </a:lnSpc>
              <a:buFont typeface="Arial" panose="020B0604020202020204" pitchFamily="34" charset="0"/>
              <a:buNone/>
              <a:defRPr/>
            </a:pPr>
            <a:r>
              <a:rPr lang="zh-CN" altLang="en-US" sz="2400" b="1" dirty="0">
                <a:latin typeface="+mj-lt"/>
                <a:ea typeface="+mj-ea"/>
              </a:rPr>
              <a:t>     轻音乐总是令我放松。</a:t>
            </a:r>
            <a:endParaRPr lang="en-US" altLang="zh-CN" sz="2400" b="1" dirty="0">
              <a:latin typeface="+mj-lt"/>
              <a:ea typeface="+mj-ea"/>
            </a:endParaRPr>
          </a:p>
          <a:p>
            <a:pPr>
              <a:lnSpc>
                <a:spcPct val="150000"/>
              </a:lnSpc>
              <a:buFont typeface="Arial" panose="020B0604020202020204" pitchFamily="34" charset="0"/>
              <a:buNone/>
              <a:defRPr/>
            </a:pPr>
            <a:r>
              <a:rPr lang="en-US" altLang="zh-CN" sz="2400" b="1" dirty="0">
                <a:latin typeface="+mj-lt"/>
                <a:ea typeface="+mj-ea"/>
              </a:rPr>
              <a:t>     Light music always makes me relaxed.</a:t>
            </a:r>
            <a:endParaRPr lang="zh-CN" altLang="en-US" sz="24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2325" y="992188"/>
            <a:ext cx="7673975" cy="2657475"/>
          </a:xfrm>
          <a:prstGeom prst="rect">
            <a:avLst/>
          </a:prstGeom>
        </p:spPr>
        <p:txBody>
          <a:bodyPr>
            <a:spAutoFit/>
          </a:bodyPr>
          <a:lstStyle/>
          <a:p>
            <a:pPr>
              <a:lnSpc>
                <a:spcPts val="4000"/>
              </a:lnSpc>
              <a:buFont typeface="Arial" panose="020B0604020202020204" pitchFamily="34" charset="0"/>
              <a:buNone/>
              <a:defRPr/>
            </a:pPr>
            <a:r>
              <a:rPr lang="en-US" altLang="zh-CN" sz="2400" b="1" dirty="0">
                <a:solidFill>
                  <a:srgbClr val="0000FF"/>
                </a:solidFill>
                <a:latin typeface="+mj-lt"/>
                <a:ea typeface="+mj-ea"/>
              </a:rPr>
              <a:t>(2)</a:t>
            </a:r>
            <a:r>
              <a:rPr lang="zh-CN" altLang="en-US" sz="2400" b="1" dirty="0">
                <a:solidFill>
                  <a:srgbClr val="0000FF"/>
                </a:solidFill>
                <a:latin typeface="+mj-lt"/>
                <a:ea typeface="+mj-ea"/>
              </a:rPr>
              <a:t>“</a:t>
            </a:r>
            <a:r>
              <a:rPr lang="en-US" altLang="zh-CN" sz="2800" b="1" dirty="0">
                <a:solidFill>
                  <a:srgbClr val="0000FF"/>
                </a:solidFill>
                <a:latin typeface="+mj-lt"/>
                <a:ea typeface="+mj-ea"/>
              </a:rPr>
              <a:t>make</a:t>
            </a:r>
            <a:r>
              <a:rPr lang="en-US" altLang="zh-CN" sz="2400" b="1" dirty="0">
                <a:solidFill>
                  <a:srgbClr val="0000FF"/>
                </a:solidFill>
                <a:latin typeface="+mj-lt"/>
                <a:ea typeface="+mj-ea"/>
              </a:rPr>
              <a:t> +</a:t>
            </a:r>
            <a:r>
              <a:rPr lang="zh-CN" altLang="en-US" sz="2400" b="1" dirty="0">
                <a:solidFill>
                  <a:srgbClr val="0000FF"/>
                </a:solidFill>
                <a:latin typeface="+mj-lt"/>
                <a:ea typeface="+mj-ea"/>
              </a:rPr>
              <a:t>宾语</a:t>
            </a:r>
            <a:r>
              <a:rPr lang="en-US" altLang="zh-CN" sz="2400" b="1" dirty="0">
                <a:solidFill>
                  <a:srgbClr val="0000FF"/>
                </a:solidFill>
                <a:latin typeface="+mj-lt"/>
                <a:ea typeface="+mj-ea"/>
              </a:rPr>
              <a:t>+</a:t>
            </a:r>
            <a:r>
              <a:rPr lang="zh-CN" altLang="en-US" sz="2400" b="1" dirty="0">
                <a:solidFill>
                  <a:srgbClr val="0000FF"/>
                </a:solidFill>
                <a:latin typeface="+mj-lt"/>
                <a:ea typeface="+mj-ea"/>
              </a:rPr>
              <a:t>名词（短语）”，意为“使某人</a:t>
            </a:r>
            <a:r>
              <a:rPr lang="en-US" altLang="zh-CN" sz="2400" b="1" dirty="0">
                <a:solidFill>
                  <a:srgbClr val="0000FF"/>
                </a:solidFill>
                <a:latin typeface="+mj-lt"/>
                <a:ea typeface="+mj-ea"/>
              </a:rPr>
              <a:t>/</a:t>
            </a:r>
            <a:r>
              <a:rPr lang="zh-CN" altLang="en-US" sz="2400" b="1" dirty="0">
                <a:solidFill>
                  <a:srgbClr val="0000FF"/>
                </a:solidFill>
                <a:latin typeface="+mj-lt"/>
                <a:ea typeface="+mj-ea"/>
              </a:rPr>
              <a:t>某</a:t>
            </a:r>
            <a:endParaRPr lang="en-US" altLang="zh-CN" sz="2400" b="1" dirty="0">
              <a:solidFill>
                <a:srgbClr val="0000FF"/>
              </a:solidFill>
              <a:latin typeface="+mj-lt"/>
              <a:ea typeface="+mj-ea"/>
            </a:endParaRPr>
          </a:p>
          <a:p>
            <a:pPr>
              <a:lnSpc>
                <a:spcPts val="4000"/>
              </a:lnSpc>
              <a:buFont typeface="Arial" panose="020B0604020202020204" pitchFamily="34" charset="0"/>
              <a:buNone/>
              <a:defRPr/>
            </a:pPr>
            <a:r>
              <a:rPr lang="en-US" altLang="zh-CN" sz="2400" b="1" dirty="0">
                <a:solidFill>
                  <a:srgbClr val="0000FF"/>
                </a:solidFill>
                <a:latin typeface="+mj-lt"/>
                <a:ea typeface="+mj-ea"/>
              </a:rPr>
              <a:t>      </a:t>
            </a:r>
            <a:r>
              <a:rPr lang="zh-CN" altLang="en-US" sz="2400" b="1" dirty="0">
                <a:solidFill>
                  <a:srgbClr val="0000FF"/>
                </a:solidFill>
                <a:latin typeface="+mj-lt"/>
                <a:ea typeface="+mj-ea"/>
              </a:rPr>
              <a:t>物成为</a:t>
            </a:r>
            <a:r>
              <a:rPr lang="en-US" altLang="zh-CN" sz="2400" b="1" dirty="0">
                <a:solidFill>
                  <a:srgbClr val="0000FF"/>
                </a:solidFill>
                <a:latin typeface="+mj-ea"/>
                <a:ea typeface="+mj-ea"/>
              </a:rPr>
              <a:t>……</a:t>
            </a:r>
            <a:r>
              <a:rPr lang="en-US" altLang="zh-CN" sz="2400" b="1" dirty="0">
                <a:solidFill>
                  <a:srgbClr val="0000FF"/>
                </a:solidFill>
                <a:latin typeface="+mj-lt"/>
                <a:ea typeface="+mj-ea"/>
              </a:rPr>
              <a:t>”</a:t>
            </a:r>
            <a:r>
              <a:rPr lang="zh-CN" altLang="en-US" sz="2400" b="1" dirty="0">
                <a:solidFill>
                  <a:srgbClr val="0000FF"/>
                </a:solidFill>
                <a:latin typeface="+mj-lt"/>
                <a:ea typeface="+mj-ea"/>
              </a:rPr>
              <a:t>。</a:t>
            </a:r>
            <a:endParaRPr lang="en-US" altLang="zh-CN" sz="2400" b="1" dirty="0">
              <a:solidFill>
                <a:srgbClr val="0000FF"/>
              </a:solidFill>
              <a:latin typeface="+mj-lt"/>
              <a:ea typeface="+mj-ea"/>
            </a:endParaRPr>
          </a:p>
          <a:p>
            <a:pPr>
              <a:lnSpc>
                <a:spcPts val="4000"/>
              </a:lnSpc>
              <a:buFont typeface="Arial" panose="020B0604020202020204" pitchFamily="34" charset="0"/>
              <a:buNone/>
              <a:defRPr/>
            </a:pPr>
            <a:r>
              <a:rPr lang="zh-CN" altLang="en-US" sz="2400" b="1" dirty="0">
                <a:latin typeface="+mj-lt"/>
                <a:ea typeface="+mj-ea"/>
              </a:rPr>
              <a:t>      那位老师尽力使自己成为学生们的好朋友。</a:t>
            </a:r>
            <a:endParaRPr lang="en-US" altLang="zh-CN" sz="2400" b="1" dirty="0">
              <a:latin typeface="+mj-lt"/>
              <a:ea typeface="+mj-ea"/>
            </a:endParaRPr>
          </a:p>
          <a:p>
            <a:pPr>
              <a:lnSpc>
                <a:spcPts val="4000"/>
              </a:lnSpc>
              <a:buFont typeface="Arial" panose="020B0604020202020204" pitchFamily="34" charset="0"/>
              <a:buNone/>
              <a:defRPr/>
            </a:pPr>
            <a:r>
              <a:rPr lang="en-US" altLang="zh-CN" sz="2800" b="1" dirty="0">
                <a:latin typeface="+mj-lt"/>
                <a:ea typeface="+mj-ea"/>
              </a:rPr>
              <a:t>      The teacher tries his best to make himself a </a:t>
            </a:r>
          </a:p>
          <a:p>
            <a:pPr>
              <a:lnSpc>
                <a:spcPts val="4000"/>
              </a:lnSpc>
              <a:buFont typeface="Arial" panose="020B0604020202020204" pitchFamily="34" charset="0"/>
              <a:buNone/>
              <a:defRPr/>
            </a:pPr>
            <a:r>
              <a:rPr lang="en-US" altLang="zh-CN" sz="2800" b="1" dirty="0">
                <a:latin typeface="+mj-lt"/>
                <a:ea typeface="+mj-ea"/>
              </a:rPr>
              <a:t>      good friend of his students.</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 calcmode="lin" valueType="num">
                                      <p:cBhvr>
                                        <p:cTn id="26"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2">
                                            <p:txEl>
                                              <p:pRg st="3" end="3"/>
                                            </p:tx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46125" y="655638"/>
            <a:ext cx="7658100" cy="1846262"/>
          </a:xfrm>
          <a:prstGeom prst="rect">
            <a:avLst/>
          </a:prstGeom>
        </p:spPr>
        <p:txBody>
          <a:bodyPr>
            <a:spAutoFit/>
          </a:bodyPr>
          <a:lstStyle/>
          <a:p>
            <a:pPr>
              <a:lnSpc>
                <a:spcPct val="150000"/>
              </a:lnSpc>
              <a:buFont typeface="Arial" panose="020B0604020202020204" pitchFamily="34" charset="0"/>
              <a:buNone/>
              <a:defRPr/>
            </a:pPr>
            <a:r>
              <a:rPr lang="en-US" altLang="zh-CN" sz="2400" b="1" dirty="0">
                <a:solidFill>
                  <a:srgbClr val="0000FF"/>
                </a:solidFill>
                <a:latin typeface="+mj-lt"/>
                <a:ea typeface="+mj-ea"/>
              </a:rPr>
              <a:t>(3)</a:t>
            </a:r>
            <a:r>
              <a:rPr lang="zh-CN" altLang="en-US" sz="2400" b="1" dirty="0">
                <a:solidFill>
                  <a:srgbClr val="0000FF"/>
                </a:solidFill>
                <a:latin typeface="+mj-lt"/>
                <a:ea typeface="+mj-ea"/>
              </a:rPr>
              <a:t>“</a:t>
            </a:r>
            <a:r>
              <a:rPr lang="en-US" altLang="zh-CN" sz="2800" b="1" dirty="0">
                <a:solidFill>
                  <a:srgbClr val="0000FF"/>
                </a:solidFill>
                <a:latin typeface="+mj-lt"/>
                <a:ea typeface="+mj-ea"/>
              </a:rPr>
              <a:t>make</a:t>
            </a:r>
            <a:r>
              <a:rPr lang="en-US" altLang="zh-CN" sz="2400" b="1" dirty="0">
                <a:solidFill>
                  <a:srgbClr val="0000FF"/>
                </a:solidFill>
                <a:latin typeface="+mj-lt"/>
                <a:ea typeface="+mj-ea"/>
              </a:rPr>
              <a:t> +</a:t>
            </a:r>
            <a:r>
              <a:rPr lang="zh-CN" altLang="en-US" sz="2400" b="1" dirty="0">
                <a:solidFill>
                  <a:srgbClr val="0000FF"/>
                </a:solidFill>
                <a:latin typeface="+mj-lt"/>
                <a:ea typeface="+mj-ea"/>
              </a:rPr>
              <a:t>宾语</a:t>
            </a:r>
            <a:r>
              <a:rPr lang="en-US" altLang="zh-CN" sz="2400" b="1" dirty="0">
                <a:solidFill>
                  <a:srgbClr val="0000FF"/>
                </a:solidFill>
                <a:latin typeface="+mj-lt"/>
                <a:ea typeface="+mj-ea"/>
              </a:rPr>
              <a:t>+ do </a:t>
            </a:r>
            <a:r>
              <a:rPr lang="en-US" altLang="zh-CN" sz="2400" b="1" dirty="0" err="1">
                <a:solidFill>
                  <a:srgbClr val="0000FF"/>
                </a:solidFill>
                <a:latin typeface="+mj-lt"/>
                <a:ea typeface="+mj-ea"/>
              </a:rPr>
              <a:t>sth</a:t>
            </a:r>
            <a:r>
              <a:rPr lang="en-US" altLang="zh-CN" sz="2400" b="1" dirty="0">
                <a:solidFill>
                  <a:srgbClr val="0000FF"/>
                </a:solidFill>
                <a:latin typeface="+mj-lt"/>
                <a:ea typeface="+mj-ea"/>
              </a:rPr>
              <a:t>.”</a:t>
            </a:r>
            <a:r>
              <a:rPr lang="zh-CN" altLang="en-US" sz="2400" b="1" dirty="0">
                <a:solidFill>
                  <a:srgbClr val="0000FF"/>
                </a:solidFill>
                <a:latin typeface="+mj-lt"/>
                <a:ea typeface="+mj-ea"/>
              </a:rPr>
              <a:t>，意为“让某人做某事”。</a:t>
            </a:r>
            <a:endParaRPr lang="en-US" altLang="zh-CN" sz="2400" b="1" dirty="0">
              <a:solidFill>
                <a:srgbClr val="0000FF"/>
              </a:solidFill>
              <a:latin typeface="+mj-lt"/>
              <a:ea typeface="+mj-ea"/>
            </a:endParaRPr>
          </a:p>
          <a:p>
            <a:pPr>
              <a:lnSpc>
                <a:spcPct val="150000"/>
              </a:lnSpc>
              <a:buFont typeface="Arial" panose="020B0604020202020204" pitchFamily="34" charset="0"/>
              <a:buNone/>
              <a:defRPr/>
            </a:pPr>
            <a:r>
              <a:rPr lang="zh-CN" altLang="en-US" sz="2400" b="1" dirty="0">
                <a:latin typeface="+mj-lt"/>
                <a:ea typeface="+mj-ea"/>
              </a:rPr>
              <a:t>     不要再让那个小孩哭了。</a:t>
            </a:r>
            <a:endParaRPr lang="en-US" altLang="zh-CN" sz="2400" b="1" dirty="0">
              <a:latin typeface="+mj-lt"/>
              <a:ea typeface="+mj-ea"/>
            </a:endParaRPr>
          </a:p>
          <a:p>
            <a:pPr>
              <a:lnSpc>
                <a:spcPct val="150000"/>
              </a:lnSpc>
              <a:buFont typeface="Arial" panose="020B0604020202020204" pitchFamily="34" charset="0"/>
              <a:buNone/>
              <a:defRPr/>
            </a:pPr>
            <a:r>
              <a:rPr lang="en-US" altLang="zh-CN" sz="2400" b="1" dirty="0">
                <a:latin typeface="+mj-lt"/>
                <a:ea typeface="+mj-ea"/>
              </a:rPr>
              <a:t>     Don’t make the baby cry anymore.</a:t>
            </a:r>
            <a:endParaRPr lang="zh-CN" altLang="en-US" sz="2400" b="1" dirty="0">
              <a:latin typeface="+mj-lt"/>
              <a:ea typeface="+mj-ea"/>
            </a:endParaRPr>
          </a:p>
        </p:txBody>
      </p:sp>
      <p:sp>
        <p:nvSpPr>
          <p:cNvPr id="3" name="矩形 2"/>
          <p:cNvSpPr/>
          <p:nvPr/>
        </p:nvSpPr>
        <p:spPr>
          <a:xfrm>
            <a:off x="1058863" y="2695575"/>
            <a:ext cx="7246937" cy="1631950"/>
          </a:xfrm>
          <a:prstGeom prst="rect">
            <a:avLst/>
          </a:prstGeom>
          <a:ln w="57150">
            <a:solidFill>
              <a:srgbClr val="00B0F0"/>
            </a:solidFill>
          </a:ln>
        </p:spPr>
        <p:txBody>
          <a:bodyPr>
            <a:spAutoFit/>
          </a:bodyPr>
          <a:lstStyle/>
          <a:p>
            <a:pPr>
              <a:lnSpc>
                <a:spcPts val="4000"/>
              </a:lnSpc>
              <a:buFont typeface="Arial" panose="020B0604020202020204" pitchFamily="34" charset="0"/>
              <a:buNone/>
              <a:defRPr/>
            </a:pPr>
            <a:r>
              <a:rPr lang="en-US" altLang="zh-CN" sz="2800" b="1" dirty="0">
                <a:latin typeface="+mj-lt"/>
                <a:ea typeface="+mj-ea"/>
              </a:rPr>
              <a:t>make, let</a:t>
            </a:r>
            <a:r>
              <a:rPr lang="zh-CN" altLang="en-US" sz="2400" b="1" dirty="0">
                <a:latin typeface="+mj-lt"/>
                <a:ea typeface="+mj-ea"/>
              </a:rPr>
              <a:t>等使役动词以及</a:t>
            </a:r>
            <a:r>
              <a:rPr lang="en-US" altLang="zh-CN" sz="2800" b="1" dirty="0">
                <a:latin typeface="+mj-lt"/>
                <a:ea typeface="+mj-ea"/>
              </a:rPr>
              <a:t>look, watch, see, hear, listen</a:t>
            </a:r>
            <a:r>
              <a:rPr lang="zh-CN" altLang="en-US" sz="2400" b="1" dirty="0">
                <a:latin typeface="+mj-lt"/>
                <a:ea typeface="+mj-ea"/>
              </a:rPr>
              <a:t>等感官动词在主动语态中常接不带</a:t>
            </a:r>
            <a:r>
              <a:rPr lang="en-US" altLang="zh-CN" sz="2800" b="1" dirty="0">
                <a:latin typeface="+mj-lt"/>
                <a:ea typeface="+mj-ea"/>
              </a:rPr>
              <a:t>to</a:t>
            </a:r>
            <a:r>
              <a:rPr lang="zh-CN" altLang="en-US" sz="2400" b="1" dirty="0">
                <a:latin typeface="+mj-lt"/>
                <a:ea typeface="+mj-ea"/>
              </a:rPr>
              <a:t>的动词不定式作宾语补足语，但是在被动语态中</a:t>
            </a:r>
            <a:r>
              <a:rPr lang="en-US" altLang="zh-CN" sz="2800" b="1" dirty="0">
                <a:latin typeface="+mj-lt"/>
                <a:ea typeface="+mj-ea"/>
              </a:rPr>
              <a:t>to</a:t>
            </a:r>
            <a:r>
              <a:rPr lang="zh-CN" altLang="en-US" sz="2400" b="1" dirty="0">
                <a:latin typeface="+mj-lt"/>
                <a:ea typeface="+mj-ea"/>
              </a:rPr>
              <a:t>要还原。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animEffect transition="in" filter="fade">
                                      <p:cBhvr>
                                        <p:cTn id="3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69938" y="733425"/>
            <a:ext cx="6570662" cy="523875"/>
          </a:xfrm>
          <a:prstGeom prst="rect">
            <a:avLst/>
          </a:prstGeom>
        </p:spPr>
        <p:txBody>
          <a:bodyPr wrap="none">
            <a:spAutoFit/>
          </a:bodyPr>
          <a:lstStyle/>
          <a:p>
            <a:pPr>
              <a:buFont typeface="Arial" panose="020B0604020202020204" pitchFamily="34" charset="0"/>
              <a:buNone/>
              <a:defRPr/>
            </a:pPr>
            <a:r>
              <a:rPr lang="en-US" altLang="zh-CN" sz="2800" b="1" dirty="0">
                <a:latin typeface="+mj-lt"/>
                <a:ea typeface="宋体" panose="02010600030101010101" pitchFamily="2" charset="-122"/>
              </a:rPr>
              <a:t>3.Lucky </a:t>
            </a:r>
            <a:r>
              <a:rPr lang="en-US" altLang="zh-CN" sz="2800" b="1" dirty="0">
                <a:solidFill>
                  <a:srgbClr val="FF0000"/>
                </a:solidFill>
                <a:latin typeface="+mj-lt"/>
                <a:ea typeface="宋体" panose="02010600030101010101" pitchFamily="2" charset="-122"/>
              </a:rPr>
              <a:t>makes a big difference to </a:t>
            </a:r>
            <a:r>
              <a:rPr lang="en-US" altLang="zh-CN" sz="2800" b="1" dirty="0">
                <a:latin typeface="+mj-lt"/>
                <a:ea typeface="宋体" panose="02010600030101010101" pitchFamily="2" charset="-122"/>
              </a:rPr>
              <a:t>my life.</a:t>
            </a:r>
            <a:endParaRPr lang="zh-CN" altLang="en-US" sz="2800" b="1" dirty="0">
              <a:latin typeface="+mj-lt"/>
              <a:ea typeface="宋体" panose="02010600030101010101" pitchFamily="2" charset="-122"/>
            </a:endParaRPr>
          </a:p>
        </p:txBody>
      </p:sp>
      <p:sp>
        <p:nvSpPr>
          <p:cNvPr id="3" name="矩形 2"/>
          <p:cNvSpPr/>
          <p:nvPr/>
        </p:nvSpPr>
        <p:spPr>
          <a:xfrm>
            <a:off x="1020763" y="1404938"/>
            <a:ext cx="7529512" cy="2657475"/>
          </a:xfrm>
          <a:prstGeom prst="rect">
            <a:avLst/>
          </a:prstGeom>
        </p:spPr>
        <p:txBody>
          <a:bodyPr>
            <a:spAutoFit/>
          </a:bodyPr>
          <a:lstStyle/>
          <a:p>
            <a:pPr>
              <a:lnSpc>
                <a:spcPts val="4000"/>
              </a:lnSpc>
              <a:buFont typeface="Arial" panose="020B0604020202020204" pitchFamily="34" charset="0"/>
              <a:buNone/>
              <a:defRPr/>
            </a:pPr>
            <a:r>
              <a:rPr lang="en-US" altLang="zh-CN" sz="2800" b="1" dirty="0">
                <a:latin typeface="+mj-lt"/>
                <a:ea typeface="+mj-ea"/>
              </a:rPr>
              <a:t>        </a:t>
            </a:r>
            <a:r>
              <a:rPr lang="en-US" altLang="zh-CN" sz="2800" b="1" dirty="0">
                <a:solidFill>
                  <a:srgbClr val="0000FF"/>
                </a:solidFill>
                <a:latin typeface="+mj-lt"/>
                <a:ea typeface="+mj-ea"/>
              </a:rPr>
              <a:t>make a difference (to)</a:t>
            </a:r>
            <a:r>
              <a:rPr lang="zh-CN" altLang="en-US" sz="2400" b="1" dirty="0">
                <a:solidFill>
                  <a:srgbClr val="0000FF"/>
                </a:solidFill>
                <a:latin typeface="+mj-lt"/>
                <a:ea typeface="+mj-ea"/>
              </a:rPr>
              <a:t>意为“</a:t>
            </a:r>
            <a:r>
              <a:rPr lang="en-US" altLang="zh-CN" sz="2400" b="1" dirty="0">
                <a:solidFill>
                  <a:srgbClr val="0000FF"/>
                </a:solidFill>
                <a:latin typeface="+mj-lt"/>
                <a:ea typeface="+mj-ea"/>
              </a:rPr>
              <a:t>(</a:t>
            </a:r>
            <a:r>
              <a:rPr lang="zh-CN" altLang="en-US" sz="2400" b="1" dirty="0">
                <a:solidFill>
                  <a:srgbClr val="0000FF"/>
                </a:solidFill>
                <a:latin typeface="+mj-lt"/>
                <a:ea typeface="+mj-ea"/>
              </a:rPr>
              <a:t>对</a:t>
            </a:r>
            <a:r>
              <a:rPr lang="en-US" altLang="zh-CN" sz="2400" b="1" dirty="0">
                <a:solidFill>
                  <a:srgbClr val="0000FF"/>
                </a:solidFill>
                <a:latin typeface="+mj-ea"/>
                <a:ea typeface="+mj-ea"/>
              </a:rPr>
              <a:t>……</a:t>
            </a:r>
            <a:r>
              <a:rPr lang="en-US" altLang="zh-CN" sz="2400" b="1" dirty="0">
                <a:solidFill>
                  <a:srgbClr val="0000FF"/>
                </a:solidFill>
                <a:latin typeface="+mj-lt"/>
                <a:ea typeface="+mj-ea"/>
              </a:rPr>
              <a:t>)</a:t>
            </a:r>
            <a:r>
              <a:rPr lang="zh-CN" altLang="en-US" sz="2400" b="1" dirty="0">
                <a:solidFill>
                  <a:srgbClr val="0000FF"/>
                </a:solidFill>
                <a:latin typeface="+mj-lt"/>
                <a:ea typeface="+mj-ea"/>
              </a:rPr>
              <a:t>有影响；</a:t>
            </a:r>
            <a:r>
              <a:rPr lang="en-US" altLang="zh-CN" sz="2400" b="1" dirty="0">
                <a:solidFill>
                  <a:srgbClr val="0000FF"/>
                </a:solidFill>
                <a:latin typeface="+mj-lt"/>
                <a:ea typeface="+mj-ea"/>
              </a:rPr>
              <a:t>(</a:t>
            </a:r>
            <a:r>
              <a:rPr lang="zh-CN" altLang="en-US" sz="2400" b="1" dirty="0">
                <a:solidFill>
                  <a:srgbClr val="0000FF"/>
                </a:solidFill>
                <a:latin typeface="+mj-lt"/>
                <a:ea typeface="+mj-ea"/>
              </a:rPr>
              <a:t>对</a:t>
            </a:r>
            <a:r>
              <a:rPr lang="en-US" altLang="zh-CN" sz="2400" b="1" dirty="0">
                <a:solidFill>
                  <a:srgbClr val="0000FF"/>
                </a:solidFill>
                <a:latin typeface="+mj-ea"/>
                <a:ea typeface="+mj-ea"/>
              </a:rPr>
              <a:t>……</a:t>
            </a:r>
            <a:r>
              <a:rPr lang="zh-CN" altLang="en-US" sz="2400" b="1" dirty="0">
                <a:solidFill>
                  <a:srgbClr val="0000FF"/>
                </a:solidFill>
                <a:latin typeface="+mj-lt"/>
                <a:ea typeface="+mj-ea"/>
              </a:rPr>
              <a:t>起</a:t>
            </a:r>
            <a:r>
              <a:rPr lang="en-US" altLang="zh-CN" sz="2400" b="1" dirty="0">
                <a:solidFill>
                  <a:srgbClr val="0000FF"/>
                </a:solidFill>
                <a:latin typeface="+mj-lt"/>
                <a:ea typeface="+mj-ea"/>
              </a:rPr>
              <a:t>)</a:t>
            </a:r>
            <a:r>
              <a:rPr lang="zh-CN" altLang="en-US" sz="2400" b="1" dirty="0">
                <a:solidFill>
                  <a:srgbClr val="0000FF"/>
                </a:solidFill>
                <a:latin typeface="+mj-lt"/>
                <a:ea typeface="+mj-ea"/>
              </a:rPr>
              <a:t>作用”。</a:t>
            </a:r>
            <a:endParaRPr lang="en-US" altLang="zh-CN" sz="2400" b="1" dirty="0">
              <a:solidFill>
                <a:srgbClr val="0000FF"/>
              </a:solidFill>
              <a:latin typeface="+mj-lt"/>
              <a:ea typeface="+mj-ea"/>
            </a:endParaRPr>
          </a:p>
          <a:p>
            <a:pPr>
              <a:lnSpc>
                <a:spcPts val="4000"/>
              </a:lnSpc>
              <a:buFont typeface="Arial" panose="020B0604020202020204" pitchFamily="34" charset="0"/>
              <a:buNone/>
              <a:defRPr/>
            </a:pPr>
            <a:r>
              <a:rPr lang="en-US" altLang="zh-CN" sz="2400" b="1" dirty="0">
                <a:latin typeface="+mj-lt"/>
                <a:ea typeface="+mj-ea"/>
              </a:rPr>
              <a:t>         </a:t>
            </a:r>
            <a:r>
              <a:rPr lang="en-US" altLang="zh-CN" sz="2800" b="1" dirty="0">
                <a:latin typeface="+mj-lt"/>
                <a:ea typeface="+mj-ea"/>
              </a:rPr>
              <a:t>difference </a:t>
            </a:r>
            <a:r>
              <a:rPr lang="zh-CN" altLang="en-US" sz="2400" b="1" dirty="0">
                <a:latin typeface="+mj-lt"/>
                <a:ea typeface="+mj-ea"/>
              </a:rPr>
              <a:t>前面还可用 </a:t>
            </a:r>
            <a:r>
              <a:rPr lang="en-US" altLang="zh-CN" sz="2800" b="1" dirty="0">
                <a:latin typeface="+mj-lt"/>
                <a:ea typeface="+mj-ea"/>
              </a:rPr>
              <a:t>some</a:t>
            </a:r>
            <a:r>
              <a:rPr lang="zh-CN" altLang="en-US" sz="2400" b="1" dirty="0">
                <a:latin typeface="+mj-lt"/>
                <a:ea typeface="+mj-ea"/>
              </a:rPr>
              <a:t>，</a:t>
            </a:r>
            <a:r>
              <a:rPr lang="en-US" altLang="zh-CN" sz="2800" b="1" dirty="0">
                <a:latin typeface="+mj-lt"/>
                <a:ea typeface="+mj-ea"/>
              </a:rPr>
              <a:t>big</a:t>
            </a:r>
            <a:r>
              <a:rPr lang="zh-CN" altLang="en-US" sz="2800" b="1" dirty="0">
                <a:latin typeface="+mj-lt"/>
                <a:ea typeface="+mj-ea"/>
              </a:rPr>
              <a:t>，</a:t>
            </a:r>
            <a:r>
              <a:rPr lang="en-US" altLang="zh-CN" sz="2800" b="1" dirty="0">
                <a:latin typeface="+mj-lt"/>
                <a:ea typeface="+mj-ea"/>
              </a:rPr>
              <a:t>great </a:t>
            </a:r>
            <a:r>
              <a:rPr lang="zh-CN" altLang="en-US" sz="2400" b="1" dirty="0">
                <a:latin typeface="+mj-lt"/>
                <a:ea typeface="+mj-ea"/>
              </a:rPr>
              <a:t>等词修饰，</a:t>
            </a:r>
            <a:r>
              <a:rPr lang="en-US" altLang="zh-CN" sz="2800" b="1" dirty="0">
                <a:latin typeface="+mj-lt"/>
                <a:ea typeface="+mj-ea"/>
              </a:rPr>
              <a:t>make a big /great difference</a:t>
            </a:r>
            <a:r>
              <a:rPr lang="zh-CN" altLang="en-US" sz="2400" b="1" dirty="0">
                <a:latin typeface="+mj-lt"/>
                <a:ea typeface="+mj-ea"/>
              </a:rPr>
              <a:t>表示“有重大影响；起很大作用”。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98538" y="374650"/>
            <a:ext cx="7185342" cy="1952625"/>
          </a:xfrm>
          <a:prstGeom prst="rect">
            <a:avLst/>
          </a:prstGeom>
        </p:spPr>
        <p:txBody>
          <a:bodyPr wrap="square">
            <a:spAutoFit/>
          </a:bodyPr>
          <a:lstStyle/>
          <a:p>
            <a:pPr>
              <a:lnSpc>
                <a:spcPct val="150000"/>
              </a:lnSpc>
              <a:buFont typeface="Arial" panose="020B0604020202020204" pitchFamily="34" charset="0"/>
              <a:buNone/>
              <a:defRPr/>
            </a:pPr>
            <a:r>
              <a:rPr lang="en-US" altLang="zh-CN" sz="2400" b="1" dirty="0">
                <a:solidFill>
                  <a:srgbClr val="FF0000"/>
                </a:solidFill>
                <a:latin typeface="+mj-lt"/>
                <a:ea typeface="+mj-ea"/>
              </a:rPr>
              <a:t>【</a:t>
            </a:r>
            <a:r>
              <a:rPr lang="zh-CN" altLang="en-US" sz="2400" b="1" dirty="0">
                <a:solidFill>
                  <a:srgbClr val="FF0000"/>
                </a:solidFill>
                <a:latin typeface="+mj-lt"/>
                <a:ea typeface="+mj-ea"/>
              </a:rPr>
              <a:t>拓展</a:t>
            </a:r>
            <a:r>
              <a:rPr lang="en-US" altLang="zh-CN" sz="2400" b="1" dirty="0">
                <a:solidFill>
                  <a:srgbClr val="FF0000"/>
                </a:solidFill>
                <a:latin typeface="+mj-lt"/>
                <a:ea typeface="+mj-ea"/>
              </a:rPr>
              <a:t>】</a:t>
            </a:r>
          </a:p>
          <a:p>
            <a:pPr>
              <a:lnSpc>
                <a:spcPct val="150000"/>
              </a:lnSpc>
              <a:buFont typeface="Arial" panose="020B0604020202020204" pitchFamily="34" charset="0"/>
              <a:buNone/>
              <a:defRPr/>
            </a:pPr>
            <a:r>
              <a:rPr lang="en-US" altLang="zh-CN" sz="2800" b="1" dirty="0">
                <a:solidFill>
                  <a:srgbClr val="0000FF"/>
                </a:solidFill>
                <a:latin typeface="+mj-lt"/>
                <a:ea typeface="+mj-ea"/>
              </a:rPr>
              <a:t>make no difference         </a:t>
            </a:r>
            <a:r>
              <a:rPr lang="zh-CN" altLang="en-US" sz="2400" b="1" dirty="0">
                <a:solidFill>
                  <a:srgbClr val="0000FF"/>
                </a:solidFill>
                <a:latin typeface="+mj-lt"/>
                <a:ea typeface="+mj-ea"/>
              </a:rPr>
              <a:t>没有影响；无关紧要</a:t>
            </a:r>
          </a:p>
          <a:p>
            <a:pPr>
              <a:lnSpc>
                <a:spcPct val="150000"/>
              </a:lnSpc>
              <a:buFont typeface="Arial" panose="020B0604020202020204" pitchFamily="34" charset="0"/>
              <a:buNone/>
              <a:defRPr/>
            </a:pPr>
            <a:r>
              <a:rPr lang="en-US" altLang="zh-CN" sz="2800" b="1" dirty="0">
                <a:solidFill>
                  <a:srgbClr val="0000FF"/>
                </a:solidFill>
                <a:latin typeface="+mj-lt"/>
                <a:ea typeface="+mj-ea"/>
              </a:rPr>
              <a:t>make all the difference   </a:t>
            </a:r>
            <a:r>
              <a:rPr lang="zh-CN" altLang="en-US" sz="2400" b="1" dirty="0">
                <a:solidFill>
                  <a:srgbClr val="0000FF"/>
                </a:solidFill>
                <a:latin typeface="+mj-lt"/>
                <a:ea typeface="+mj-ea"/>
              </a:rPr>
              <a:t>关系重大；大不相同</a:t>
            </a:r>
          </a:p>
        </p:txBody>
      </p:sp>
      <p:sp>
        <p:nvSpPr>
          <p:cNvPr id="3" name="矩形 2"/>
          <p:cNvSpPr/>
          <p:nvPr/>
        </p:nvSpPr>
        <p:spPr>
          <a:xfrm>
            <a:off x="998538" y="2417763"/>
            <a:ext cx="7413625" cy="1587500"/>
          </a:xfrm>
          <a:prstGeom prst="rect">
            <a:avLst/>
          </a:prstGeom>
        </p:spPr>
        <p:txBody>
          <a:bodyPr>
            <a:spAutoFit/>
          </a:bodyPr>
          <a:lstStyle/>
          <a:p>
            <a:pPr>
              <a:lnSpc>
                <a:spcPts val="4000"/>
              </a:lnSpc>
              <a:buFont typeface="Arial" panose="020B0604020202020204" pitchFamily="34" charset="0"/>
              <a:buNone/>
              <a:defRPr/>
            </a:pPr>
            <a:r>
              <a:rPr lang="zh-CN" altLang="en-US" sz="2400" b="1" dirty="0">
                <a:latin typeface="+mj-lt"/>
                <a:ea typeface="+mj-ea"/>
              </a:rPr>
              <a:t>她是否富有对我并没有影响。</a:t>
            </a:r>
            <a:endParaRPr lang="en-US" altLang="zh-CN" sz="2400" b="1" dirty="0">
              <a:latin typeface="+mj-lt"/>
              <a:ea typeface="+mj-ea"/>
            </a:endParaRPr>
          </a:p>
          <a:p>
            <a:pPr>
              <a:lnSpc>
                <a:spcPts val="4000"/>
              </a:lnSpc>
              <a:buFont typeface="Arial" panose="020B0604020202020204" pitchFamily="34" charset="0"/>
              <a:buNone/>
              <a:defRPr/>
            </a:pPr>
            <a:r>
              <a:rPr lang="en-US" altLang="zh-CN" sz="2800" b="1" dirty="0">
                <a:latin typeface="+mj-lt"/>
                <a:ea typeface="+mj-ea"/>
              </a:rPr>
              <a:t>Whether she is rich or not makes no difference to me.</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0" end="0"/>
                                            </p:txEl>
                                          </p:spTgt>
                                        </p:tgtEl>
                                        <p:attrNameLst>
                                          <p:attrName>style.visibility</p:attrName>
                                        </p:attrNameLst>
                                      </p:cBhvr>
                                      <p:to>
                                        <p:strVal val="visible"/>
                                      </p:to>
                                    </p:set>
                                    <p:animEffect transition="in" filter="wipe(down)">
                                      <p:cBhvr>
                                        <p:cTn id="61" dur="580">
                                          <p:stCondLst>
                                            <p:cond delay="0"/>
                                          </p:stCondLst>
                                        </p:cTn>
                                        <p:tgtEl>
                                          <p:spTgt spid="3">
                                            <p:txEl>
                                              <p:pRg st="0" end="0"/>
                                            </p:txEl>
                                          </p:spTgt>
                                        </p:tgtEl>
                                      </p:cBhvr>
                                    </p:animEffect>
                                    <p:anim calcmode="lin" valueType="num">
                                      <p:cBhvr>
                                        <p:cTn id="62"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0" end="0"/>
                                            </p:txEl>
                                          </p:spTgt>
                                        </p:tgtEl>
                                      </p:cBhvr>
                                      <p:to x="100000" y="60000"/>
                                    </p:animScale>
                                    <p:animScale>
                                      <p:cBhvr>
                                        <p:cTn id="68" dur="166" decel="50000">
                                          <p:stCondLst>
                                            <p:cond delay="676"/>
                                          </p:stCondLst>
                                        </p:cTn>
                                        <p:tgtEl>
                                          <p:spTgt spid="3">
                                            <p:txEl>
                                              <p:pRg st="0" end="0"/>
                                            </p:txEl>
                                          </p:spTgt>
                                        </p:tgtEl>
                                      </p:cBhvr>
                                      <p:to x="100000" y="100000"/>
                                    </p:animScale>
                                    <p:animScale>
                                      <p:cBhvr>
                                        <p:cTn id="69" dur="26">
                                          <p:stCondLst>
                                            <p:cond delay="1312"/>
                                          </p:stCondLst>
                                        </p:cTn>
                                        <p:tgtEl>
                                          <p:spTgt spid="3">
                                            <p:txEl>
                                              <p:pRg st="0" end="0"/>
                                            </p:txEl>
                                          </p:spTgt>
                                        </p:tgtEl>
                                      </p:cBhvr>
                                      <p:to x="100000" y="80000"/>
                                    </p:animScale>
                                    <p:animScale>
                                      <p:cBhvr>
                                        <p:cTn id="70" dur="166" decel="50000">
                                          <p:stCondLst>
                                            <p:cond delay="1338"/>
                                          </p:stCondLst>
                                        </p:cTn>
                                        <p:tgtEl>
                                          <p:spTgt spid="3">
                                            <p:txEl>
                                              <p:pRg st="0" end="0"/>
                                            </p:txEl>
                                          </p:spTgt>
                                        </p:tgtEl>
                                      </p:cBhvr>
                                      <p:to x="100000" y="100000"/>
                                    </p:animScale>
                                    <p:animScale>
                                      <p:cBhvr>
                                        <p:cTn id="71" dur="26">
                                          <p:stCondLst>
                                            <p:cond delay="1642"/>
                                          </p:stCondLst>
                                        </p:cTn>
                                        <p:tgtEl>
                                          <p:spTgt spid="3">
                                            <p:txEl>
                                              <p:pRg st="0" end="0"/>
                                            </p:txEl>
                                          </p:spTgt>
                                        </p:tgtEl>
                                      </p:cBhvr>
                                      <p:to x="100000" y="90000"/>
                                    </p:animScale>
                                    <p:animScale>
                                      <p:cBhvr>
                                        <p:cTn id="72" dur="166" decel="50000">
                                          <p:stCondLst>
                                            <p:cond delay="1668"/>
                                          </p:stCondLst>
                                        </p:cTn>
                                        <p:tgtEl>
                                          <p:spTgt spid="3">
                                            <p:txEl>
                                              <p:pRg st="0" end="0"/>
                                            </p:txEl>
                                          </p:spTgt>
                                        </p:tgtEl>
                                      </p:cBhvr>
                                      <p:to x="100000" y="100000"/>
                                    </p:animScale>
                                    <p:animScale>
                                      <p:cBhvr>
                                        <p:cTn id="73" dur="26">
                                          <p:stCondLst>
                                            <p:cond delay="1808"/>
                                          </p:stCondLst>
                                        </p:cTn>
                                        <p:tgtEl>
                                          <p:spTgt spid="3">
                                            <p:txEl>
                                              <p:pRg st="0" end="0"/>
                                            </p:txEl>
                                          </p:spTgt>
                                        </p:tgtEl>
                                      </p:cBhvr>
                                      <p:to x="100000" y="95000"/>
                                    </p:animScale>
                                    <p:animScale>
                                      <p:cBhvr>
                                        <p:cTn id="74" dur="166" decel="50000">
                                          <p:stCondLst>
                                            <p:cond delay="1834"/>
                                          </p:stCondLst>
                                        </p:cTn>
                                        <p:tgtEl>
                                          <p:spTgt spid="3">
                                            <p:txEl>
                                              <p:pRg st="0" end="0"/>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1" end="1"/>
                                            </p:txEl>
                                          </p:spTgt>
                                        </p:tgtEl>
                                        <p:attrNameLst>
                                          <p:attrName>style.visibility</p:attrName>
                                        </p:attrNameLst>
                                      </p:cBhvr>
                                      <p:to>
                                        <p:strVal val="visible"/>
                                      </p:to>
                                    </p:set>
                                    <p:animEffect transition="in" filter="wipe(down)">
                                      <p:cBhvr>
                                        <p:cTn id="79" dur="580">
                                          <p:stCondLst>
                                            <p:cond delay="0"/>
                                          </p:stCondLst>
                                        </p:cTn>
                                        <p:tgtEl>
                                          <p:spTgt spid="3">
                                            <p:txEl>
                                              <p:pRg st="1" end="1"/>
                                            </p:txEl>
                                          </p:spTgt>
                                        </p:tgtEl>
                                      </p:cBhvr>
                                    </p:animEffect>
                                    <p:anim calcmode="lin" valueType="num">
                                      <p:cBhvr>
                                        <p:cTn id="80"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1" end="1"/>
                                            </p:txEl>
                                          </p:spTgt>
                                        </p:tgtEl>
                                      </p:cBhvr>
                                      <p:to x="100000" y="60000"/>
                                    </p:animScale>
                                    <p:animScale>
                                      <p:cBhvr>
                                        <p:cTn id="86" dur="166" decel="50000">
                                          <p:stCondLst>
                                            <p:cond delay="676"/>
                                          </p:stCondLst>
                                        </p:cTn>
                                        <p:tgtEl>
                                          <p:spTgt spid="3">
                                            <p:txEl>
                                              <p:pRg st="1" end="1"/>
                                            </p:txEl>
                                          </p:spTgt>
                                        </p:tgtEl>
                                      </p:cBhvr>
                                      <p:to x="100000" y="100000"/>
                                    </p:animScale>
                                    <p:animScale>
                                      <p:cBhvr>
                                        <p:cTn id="87" dur="26">
                                          <p:stCondLst>
                                            <p:cond delay="1312"/>
                                          </p:stCondLst>
                                        </p:cTn>
                                        <p:tgtEl>
                                          <p:spTgt spid="3">
                                            <p:txEl>
                                              <p:pRg st="1" end="1"/>
                                            </p:txEl>
                                          </p:spTgt>
                                        </p:tgtEl>
                                      </p:cBhvr>
                                      <p:to x="100000" y="80000"/>
                                    </p:animScale>
                                    <p:animScale>
                                      <p:cBhvr>
                                        <p:cTn id="88" dur="166" decel="50000">
                                          <p:stCondLst>
                                            <p:cond delay="1338"/>
                                          </p:stCondLst>
                                        </p:cTn>
                                        <p:tgtEl>
                                          <p:spTgt spid="3">
                                            <p:txEl>
                                              <p:pRg st="1" end="1"/>
                                            </p:txEl>
                                          </p:spTgt>
                                        </p:tgtEl>
                                      </p:cBhvr>
                                      <p:to x="100000" y="100000"/>
                                    </p:animScale>
                                    <p:animScale>
                                      <p:cBhvr>
                                        <p:cTn id="89" dur="26">
                                          <p:stCondLst>
                                            <p:cond delay="1642"/>
                                          </p:stCondLst>
                                        </p:cTn>
                                        <p:tgtEl>
                                          <p:spTgt spid="3">
                                            <p:txEl>
                                              <p:pRg st="1" end="1"/>
                                            </p:txEl>
                                          </p:spTgt>
                                        </p:tgtEl>
                                      </p:cBhvr>
                                      <p:to x="100000" y="90000"/>
                                    </p:animScale>
                                    <p:animScale>
                                      <p:cBhvr>
                                        <p:cTn id="90" dur="166" decel="50000">
                                          <p:stCondLst>
                                            <p:cond delay="1668"/>
                                          </p:stCondLst>
                                        </p:cTn>
                                        <p:tgtEl>
                                          <p:spTgt spid="3">
                                            <p:txEl>
                                              <p:pRg st="1" end="1"/>
                                            </p:txEl>
                                          </p:spTgt>
                                        </p:tgtEl>
                                      </p:cBhvr>
                                      <p:to x="100000" y="100000"/>
                                    </p:animScale>
                                    <p:animScale>
                                      <p:cBhvr>
                                        <p:cTn id="91" dur="26">
                                          <p:stCondLst>
                                            <p:cond delay="1808"/>
                                          </p:stCondLst>
                                        </p:cTn>
                                        <p:tgtEl>
                                          <p:spTgt spid="3">
                                            <p:txEl>
                                              <p:pRg st="1" end="1"/>
                                            </p:txEl>
                                          </p:spTgt>
                                        </p:tgtEl>
                                      </p:cBhvr>
                                      <p:to x="100000" y="95000"/>
                                    </p:animScale>
                                    <p:animScale>
                                      <p:cBhvr>
                                        <p:cTn id="92"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25463" y="881063"/>
            <a:ext cx="8329612" cy="523875"/>
          </a:xfrm>
          <a:prstGeom prst="rect">
            <a:avLst/>
          </a:prstGeom>
        </p:spPr>
        <p:txBody>
          <a:bodyPr>
            <a:spAutoFit/>
          </a:bodyPr>
          <a:lstStyle/>
          <a:p>
            <a:pPr>
              <a:buFont typeface="Arial" panose="020B0604020202020204" pitchFamily="34" charset="0"/>
              <a:buNone/>
              <a:defRPr/>
            </a:pPr>
            <a:r>
              <a:rPr lang="en-US" altLang="zh-CN" sz="2800" b="1" dirty="0">
                <a:latin typeface="+mj-lt"/>
                <a:ea typeface="宋体" panose="02010600030101010101" pitchFamily="2" charset="-122"/>
              </a:rPr>
              <a:t>4.Or </a:t>
            </a:r>
            <a:r>
              <a:rPr lang="en-US" altLang="zh-CN" sz="2800" b="1" dirty="0">
                <a:solidFill>
                  <a:srgbClr val="FF0000"/>
                </a:solidFill>
                <a:latin typeface="+mj-lt"/>
                <a:ea typeface="宋体" panose="02010600030101010101" pitchFamily="2" charset="-122"/>
              </a:rPr>
              <a:t>imagine</a:t>
            </a:r>
            <a:r>
              <a:rPr lang="en-US" altLang="zh-CN" sz="2800" b="1" dirty="0">
                <a:latin typeface="+mj-lt"/>
                <a:ea typeface="宋体" panose="02010600030101010101" pitchFamily="2" charset="-122"/>
              </a:rPr>
              <a:t> you can’t walk or use your hands easily.</a:t>
            </a:r>
            <a:endParaRPr lang="zh-CN" altLang="en-US" sz="2800" b="1" dirty="0">
              <a:latin typeface="+mj-lt"/>
              <a:ea typeface="宋体" panose="02010600030101010101" pitchFamily="2" charset="-122"/>
            </a:endParaRPr>
          </a:p>
        </p:txBody>
      </p:sp>
      <p:sp>
        <p:nvSpPr>
          <p:cNvPr id="3" name="矩形 2"/>
          <p:cNvSpPr/>
          <p:nvPr/>
        </p:nvSpPr>
        <p:spPr>
          <a:xfrm>
            <a:off x="808038" y="1578066"/>
            <a:ext cx="7900988" cy="1384300"/>
          </a:xfrm>
          <a:prstGeom prst="rect">
            <a:avLst/>
          </a:prstGeom>
        </p:spPr>
        <p:txBody>
          <a:bodyPr>
            <a:spAutoFit/>
          </a:bodyPr>
          <a:lstStyle/>
          <a:p>
            <a:pPr>
              <a:lnSpc>
                <a:spcPct val="150000"/>
              </a:lnSpc>
              <a:buFont typeface="Arial" panose="020B0604020202020204" pitchFamily="34" charset="0"/>
              <a:buNone/>
              <a:defRPr/>
            </a:pPr>
            <a:r>
              <a:rPr lang="en-US" altLang="zh-CN" sz="2800" b="1" dirty="0">
                <a:solidFill>
                  <a:srgbClr val="0000FF"/>
                </a:solidFill>
                <a:latin typeface="+mj-lt"/>
                <a:ea typeface="+mj-ea"/>
              </a:rPr>
              <a:t>imagine</a:t>
            </a:r>
            <a:r>
              <a:rPr lang="zh-CN" altLang="en-US" sz="2400" b="1" dirty="0">
                <a:solidFill>
                  <a:srgbClr val="0000FF"/>
                </a:solidFill>
                <a:latin typeface="+mj-lt"/>
                <a:ea typeface="+mj-ea"/>
              </a:rPr>
              <a:t>作动词</a:t>
            </a:r>
            <a:r>
              <a:rPr lang="en-US" altLang="zh-CN" sz="2400" b="1" dirty="0">
                <a:solidFill>
                  <a:srgbClr val="0000FF"/>
                </a:solidFill>
                <a:latin typeface="+mj-lt"/>
                <a:ea typeface="+mj-ea"/>
              </a:rPr>
              <a:t>, </a:t>
            </a:r>
            <a:r>
              <a:rPr lang="zh-CN" altLang="en-US" sz="2400" b="1" dirty="0">
                <a:solidFill>
                  <a:srgbClr val="0000FF"/>
                </a:solidFill>
                <a:latin typeface="+mj-lt"/>
                <a:ea typeface="+mj-ea"/>
              </a:rPr>
              <a:t>意为“想象</a:t>
            </a:r>
            <a:r>
              <a:rPr lang="en-US" altLang="zh-CN" sz="2400" b="1" dirty="0">
                <a:solidFill>
                  <a:srgbClr val="0000FF"/>
                </a:solidFill>
                <a:latin typeface="+mj-lt"/>
                <a:ea typeface="+mj-ea"/>
              </a:rPr>
              <a:t>; </a:t>
            </a:r>
            <a:r>
              <a:rPr lang="zh-CN" altLang="en-US" sz="2400" b="1" dirty="0">
                <a:solidFill>
                  <a:srgbClr val="0000FF"/>
                </a:solidFill>
                <a:latin typeface="+mj-lt"/>
                <a:ea typeface="+mj-ea"/>
              </a:rPr>
              <a:t>设想”</a:t>
            </a:r>
            <a:r>
              <a:rPr lang="en-US" altLang="zh-CN" sz="2400" b="1" dirty="0">
                <a:solidFill>
                  <a:srgbClr val="0000FF"/>
                </a:solidFill>
                <a:latin typeface="+mj-lt"/>
                <a:ea typeface="+mj-ea"/>
              </a:rPr>
              <a:t>, </a:t>
            </a:r>
            <a:r>
              <a:rPr lang="zh-CN" altLang="en-US" sz="2400" b="1" dirty="0">
                <a:solidFill>
                  <a:srgbClr val="0000FF"/>
                </a:solidFill>
                <a:latin typeface="+mj-lt"/>
                <a:ea typeface="+mj-ea"/>
              </a:rPr>
              <a:t>不可用于进行时。</a:t>
            </a:r>
            <a:endParaRPr lang="en-US" altLang="zh-CN" sz="2400" b="1" dirty="0">
              <a:solidFill>
                <a:srgbClr val="0000FF"/>
              </a:solidFill>
              <a:latin typeface="+mj-lt"/>
              <a:ea typeface="+mj-ea"/>
            </a:endParaRPr>
          </a:p>
          <a:p>
            <a:pPr>
              <a:lnSpc>
                <a:spcPct val="150000"/>
              </a:lnSpc>
              <a:buFont typeface="Arial" panose="020B0604020202020204" pitchFamily="34" charset="0"/>
              <a:buNone/>
              <a:defRPr/>
            </a:pPr>
            <a:r>
              <a:rPr lang="zh-CN" altLang="en-US" sz="2400" b="1" dirty="0">
                <a:solidFill>
                  <a:srgbClr val="0000FF"/>
                </a:solidFill>
                <a:latin typeface="+mj-lt"/>
                <a:ea typeface="+mj-ea"/>
              </a:rPr>
              <a:t>其名词形式为 </a:t>
            </a:r>
            <a:r>
              <a:rPr lang="en-US" altLang="zh-CN" sz="2800" b="1" dirty="0">
                <a:solidFill>
                  <a:srgbClr val="0000FF"/>
                </a:solidFill>
                <a:latin typeface="+mj-lt"/>
                <a:ea typeface="+mj-ea"/>
              </a:rPr>
              <a:t>imagination</a:t>
            </a:r>
            <a:r>
              <a:rPr lang="zh-CN" altLang="en-US" sz="2400" b="1" dirty="0">
                <a:solidFill>
                  <a:srgbClr val="0000FF"/>
                </a:solidFill>
                <a:latin typeface="+mj-lt"/>
                <a:ea typeface="+mj-ea"/>
              </a:rPr>
              <a:t>，意为“想象”。</a:t>
            </a:r>
          </a:p>
        </p:txBody>
      </p:sp>
      <p:sp>
        <p:nvSpPr>
          <p:cNvPr id="4" name="矩形 3"/>
          <p:cNvSpPr/>
          <p:nvPr/>
        </p:nvSpPr>
        <p:spPr>
          <a:xfrm>
            <a:off x="808038" y="3132093"/>
            <a:ext cx="5603875" cy="1074738"/>
          </a:xfrm>
          <a:prstGeom prst="rect">
            <a:avLst/>
          </a:prstGeom>
        </p:spPr>
        <p:txBody>
          <a:bodyPr wrap="none">
            <a:spAutoFit/>
          </a:bodyPr>
          <a:lstStyle/>
          <a:p>
            <a:pPr>
              <a:lnSpc>
                <a:spcPts val="4000"/>
              </a:lnSpc>
              <a:buFont typeface="Arial" panose="020B0604020202020204" pitchFamily="34" charset="0"/>
              <a:buNone/>
              <a:defRPr/>
            </a:pPr>
            <a:r>
              <a:rPr lang="zh-CN" altLang="en-US" sz="2400" b="1" dirty="0">
                <a:latin typeface="+mj-lt"/>
                <a:ea typeface="+mj-ea"/>
              </a:rPr>
              <a:t>你能想象在月球上的生活吗？</a:t>
            </a:r>
            <a:endParaRPr lang="en-US" altLang="zh-CN" sz="2400" b="1" dirty="0">
              <a:latin typeface="+mj-lt"/>
              <a:ea typeface="+mj-ea"/>
            </a:endParaRPr>
          </a:p>
          <a:p>
            <a:pPr>
              <a:lnSpc>
                <a:spcPts val="4000"/>
              </a:lnSpc>
              <a:buFont typeface="Arial" panose="020B0604020202020204" pitchFamily="34" charset="0"/>
              <a:buNone/>
              <a:defRPr/>
            </a:pPr>
            <a:r>
              <a:rPr lang="en-US" altLang="zh-CN" sz="2800" b="1" dirty="0">
                <a:latin typeface="+mj-lt"/>
                <a:ea typeface="+mj-ea"/>
              </a:rPr>
              <a:t>Can you imagine life on the moon? </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wipe(down)">
                                      <p:cBhvr>
                                        <p:cTn id="22" dur="5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wipe(down)">
                                      <p:cBhvr>
                                        <p:cTn id="2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组合 4"/>
          <p:cNvGrpSpPr/>
          <p:nvPr/>
        </p:nvGrpSpPr>
        <p:grpSpPr bwMode="auto">
          <a:xfrm>
            <a:off x="700088" y="458788"/>
            <a:ext cx="838200" cy="584200"/>
            <a:chOff x="449580" y="517058"/>
            <a:chExt cx="838200" cy="584775"/>
          </a:xfrm>
        </p:grpSpPr>
        <p:sp>
          <p:nvSpPr>
            <p:cNvPr id="3" name="椭圆 2"/>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2057"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2a</a:t>
              </a:r>
              <a:endParaRPr lang="zh-CN" altLang="en-US" sz="3200" b="1">
                <a:solidFill>
                  <a:srgbClr val="0000FF"/>
                </a:solidFill>
              </a:endParaRPr>
            </a:p>
          </p:txBody>
        </p:sp>
      </p:grpSp>
      <p:sp>
        <p:nvSpPr>
          <p:cNvPr id="2051" name="矩形 1"/>
          <p:cNvSpPr>
            <a:spLocks noChangeArrowheads="1"/>
          </p:cNvSpPr>
          <p:nvPr/>
        </p:nvSpPr>
        <p:spPr bwMode="auto">
          <a:xfrm>
            <a:off x="1485583" y="306524"/>
            <a:ext cx="6629400"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dirty="0">
                <a:latin typeface="Times New Roman" panose="02020603050405020304" pitchFamily="18" charset="0"/>
              </a:rPr>
              <a:t>How do you usually thank someone who helps you? Discuss this with a partner.</a:t>
            </a:r>
            <a:endParaRPr lang="en-US" altLang="zh-CN" sz="2800" dirty="0"/>
          </a:p>
        </p:txBody>
      </p:sp>
      <p:pic>
        <p:nvPicPr>
          <p:cNvPr id="4101" name="Picture 5"/>
          <p:cNvPicPr>
            <a:picLocks noChangeAspect="1" noChangeArrowheads="1"/>
          </p:cNvPicPr>
          <p:nvPr/>
        </p:nvPicPr>
        <p:blipFill>
          <a:blip r:embed="rId2" cstate="email"/>
          <a:srcRect/>
          <a:stretch>
            <a:fillRect/>
          </a:stretch>
        </p:blipFill>
        <p:spPr bwMode="auto">
          <a:xfrm>
            <a:off x="1568450" y="1447800"/>
            <a:ext cx="2611438" cy="2424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 Box 4"/>
          <p:cNvSpPr txBox="1">
            <a:spLocks noChangeArrowheads="1"/>
          </p:cNvSpPr>
          <p:nvPr/>
        </p:nvSpPr>
        <p:spPr bwMode="auto">
          <a:xfrm>
            <a:off x="5205413" y="4060825"/>
            <a:ext cx="28638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buFont typeface="Arial" panose="020B0604020202020204" pitchFamily="34" charset="0"/>
              <a:buNone/>
              <a:defRPr/>
            </a:pPr>
            <a:r>
              <a:rPr lang="en-US" altLang="zh-CN" sz="2800" b="1" dirty="0" smtClean="0">
                <a:solidFill>
                  <a:srgbClr val="0000FF"/>
                </a:solidFill>
                <a:latin typeface="+mj-lt"/>
              </a:rPr>
              <a:t>have a call</a:t>
            </a:r>
          </a:p>
        </p:txBody>
      </p:sp>
      <p:sp>
        <p:nvSpPr>
          <p:cNvPr id="8" name="Text Box 6"/>
          <p:cNvSpPr txBox="1">
            <a:spLocks noChangeArrowheads="1"/>
          </p:cNvSpPr>
          <p:nvPr/>
        </p:nvSpPr>
        <p:spPr bwMode="auto">
          <a:xfrm>
            <a:off x="1568450" y="4060825"/>
            <a:ext cx="2713038"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buFont typeface="Arial" panose="020B0604020202020204" pitchFamily="34" charset="0"/>
              <a:buNone/>
              <a:defRPr/>
            </a:pPr>
            <a:r>
              <a:rPr lang="en-US" altLang="zh-CN" sz="2800" b="1" dirty="0" smtClean="0">
                <a:solidFill>
                  <a:srgbClr val="0000FF"/>
                </a:solidFill>
                <a:latin typeface="+mj-lt"/>
              </a:rPr>
              <a:t>write a letter</a:t>
            </a:r>
          </a:p>
        </p:txBody>
      </p:sp>
      <p:pic>
        <p:nvPicPr>
          <p:cNvPr id="4102" name="Picture 6"/>
          <p:cNvPicPr>
            <a:picLocks noChangeAspect="1" noChangeArrowheads="1"/>
          </p:cNvPicPr>
          <p:nvPr/>
        </p:nvPicPr>
        <p:blipFill>
          <a:blip r:embed="rId3" cstate="email"/>
          <a:srcRect/>
          <a:stretch>
            <a:fillRect/>
          </a:stretch>
        </p:blipFill>
        <p:spPr bwMode="auto">
          <a:xfrm>
            <a:off x="5480050" y="1354138"/>
            <a:ext cx="2159000" cy="2517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randombar(horizontal)">
                                      <p:cBhvr>
                                        <p:cTn id="7" dur="500"/>
                                        <p:tgtEl>
                                          <p:spTgt spid="410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4102"/>
                                        </p:tgtEl>
                                        <p:attrNameLst>
                                          <p:attrName>style.visibility</p:attrName>
                                        </p:attrNameLst>
                                      </p:cBhvr>
                                      <p:to>
                                        <p:strVal val="visible"/>
                                      </p:to>
                                    </p:set>
                                    <p:animEffect transition="in" filter="randombar(horizontal)">
                                      <p:cBhvr>
                                        <p:cTn id="18" dur="500"/>
                                        <p:tgtEl>
                                          <p:spTgt spid="4102"/>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P spid="8"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90600" y="500063"/>
            <a:ext cx="6448697" cy="1754187"/>
          </a:xfrm>
          <a:prstGeom prst="rect">
            <a:avLst/>
          </a:prstGeom>
        </p:spPr>
        <p:txBody>
          <a:bodyPr wrap="square">
            <a:spAutoFit/>
          </a:bodyPr>
          <a:lstStyle/>
          <a:p>
            <a:pPr>
              <a:buFont typeface="Arial" panose="020B0604020202020204" pitchFamily="34" charset="0"/>
              <a:buNone/>
              <a:defRPr/>
            </a:pPr>
            <a:r>
              <a:rPr lang="en-US" altLang="zh-CN" sz="2400" b="1" dirty="0">
                <a:solidFill>
                  <a:srgbClr val="FF0000"/>
                </a:solidFill>
                <a:latin typeface="+mj-lt"/>
                <a:ea typeface="+mj-ea"/>
              </a:rPr>
              <a:t>【</a:t>
            </a:r>
            <a:r>
              <a:rPr lang="zh-CN" altLang="en-US" sz="2400" b="1" dirty="0">
                <a:solidFill>
                  <a:srgbClr val="FF0000"/>
                </a:solidFill>
                <a:latin typeface="+mj-lt"/>
                <a:ea typeface="+mj-ea"/>
              </a:rPr>
              <a:t>拓展</a:t>
            </a:r>
            <a:r>
              <a:rPr lang="en-US" altLang="zh-CN" sz="2400" b="1" dirty="0">
                <a:solidFill>
                  <a:srgbClr val="FF0000"/>
                </a:solidFill>
                <a:latin typeface="+mj-lt"/>
                <a:ea typeface="+mj-ea"/>
              </a:rPr>
              <a:t>】</a:t>
            </a:r>
          </a:p>
          <a:p>
            <a:pPr>
              <a:buFont typeface="Arial" panose="020B0604020202020204" pitchFamily="34" charset="0"/>
              <a:buNone/>
              <a:defRPr/>
            </a:pPr>
            <a:r>
              <a:rPr lang="en-US" altLang="zh-CN" sz="2800" b="1" dirty="0">
                <a:solidFill>
                  <a:srgbClr val="0000FF"/>
                </a:solidFill>
                <a:latin typeface="+mj-lt"/>
                <a:ea typeface="+mj-ea"/>
              </a:rPr>
              <a:t>    imagine doing </a:t>
            </a:r>
            <a:r>
              <a:rPr lang="en-US" altLang="zh-CN" sz="2800" b="1" dirty="0" err="1">
                <a:solidFill>
                  <a:srgbClr val="0000FF"/>
                </a:solidFill>
                <a:latin typeface="+mj-lt"/>
                <a:ea typeface="+mj-ea"/>
              </a:rPr>
              <a:t>sth</a:t>
            </a:r>
            <a:r>
              <a:rPr lang="en-US" altLang="zh-CN" sz="2400" b="1" dirty="0">
                <a:solidFill>
                  <a:srgbClr val="0000FF"/>
                </a:solidFill>
                <a:latin typeface="+mj-lt"/>
                <a:ea typeface="+mj-ea"/>
              </a:rPr>
              <a:t>.</a:t>
            </a:r>
            <a:r>
              <a:rPr lang="zh-CN" altLang="en-US" sz="2400" b="1" dirty="0">
                <a:solidFill>
                  <a:srgbClr val="0000FF"/>
                </a:solidFill>
                <a:latin typeface="+mj-lt"/>
                <a:ea typeface="+mj-ea"/>
              </a:rPr>
              <a:t>想象做某事</a:t>
            </a:r>
            <a:endParaRPr lang="en-US" altLang="zh-CN" sz="2400" b="1" dirty="0">
              <a:solidFill>
                <a:srgbClr val="0000FF"/>
              </a:solidFill>
              <a:latin typeface="+mj-lt"/>
              <a:ea typeface="+mj-ea"/>
            </a:endParaRPr>
          </a:p>
          <a:p>
            <a:pPr>
              <a:buFont typeface="Arial" panose="020B0604020202020204" pitchFamily="34" charset="0"/>
              <a:buNone/>
              <a:defRPr/>
            </a:pPr>
            <a:r>
              <a:rPr lang="en-US" altLang="zh-CN" sz="2800" b="1" dirty="0">
                <a:solidFill>
                  <a:srgbClr val="0000FF"/>
                </a:solidFill>
                <a:latin typeface="+mj-lt"/>
                <a:ea typeface="+mj-ea"/>
              </a:rPr>
              <a:t>    imagine sb.to do </a:t>
            </a:r>
            <a:r>
              <a:rPr lang="en-US" altLang="zh-CN" sz="2800" b="1" dirty="0" err="1">
                <a:solidFill>
                  <a:srgbClr val="0000FF"/>
                </a:solidFill>
                <a:latin typeface="+mj-lt"/>
                <a:ea typeface="+mj-ea"/>
              </a:rPr>
              <a:t>sth</a:t>
            </a:r>
            <a:r>
              <a:rPr lang="en-US" altLang="zh-CN" sz="2400" b="1" dirty="0">
                <a:solidFill>
                  <a:srgbClr val="0000FF"/>
                </a:solidFill>
                <a:latin typeface="+mj-lt"/>
                <a:ea typeface="+mj-ea"/>
              </a:rPr>
              <a:t>.</a:t>
            </a:r>
            <a:r>
              <a:rPr lang="zh-CN" altLang="en-US" sz="2400" b="1" dirty="0">
                <a:solidFill>
                  <a:srgbClr val="0000FF"/>
                </a:solidFill>
                <a:latin typeface="+mj-lt"/>
                <a:ea typeface="+mj-ea"/>
              </a:rPr>
              <a:t>想象某人做某事</a:t>
            </a:r>
            <a:endParaRPr lang="en-US" altLang="zh-CN" sz="2400" b="1" dirty="0">
              <a:solidFill>
                <a:srgbClr val="0000FF"/>
              </a:solidFill>
              <a:latin typeface="+mj-lt"/>
              <a:ea typeface="+mj-ea"/>
            </a:endParaRPr>
          </a:p>
          <a:p>
            <a:pPr>
              <a:buFont typeface="Arial" panose="020B0604020202020204" pitchFamily="34" charset="0"/>
              <a:buNone/>
              <a:defRPr/>
            </a:pPr>
            <a:r>
              <a:rPr lang="en-US" altLang="zh-CN" sz="2800" b="1" dirty="0">
                <a:solidFill>
                  <a:srgbClr val="0000FF"/>
                </a:solidFill>
                <a:latin typeface="+mj-lt"/>
                <a:ea typeface="+mj-ea"/>
              </a:rPr>
              <a:t>    imagine + that/what </a:t>
            </a:r>
            <a:r>
              <a:rPr lang="zh-CN" altLang="en-US" sz="2400" b="1" dirty="0">
                <a:solidFill>
                  <a:srgbClr val="0000FF"/>
                </a:solidFill>
                <a:latin typeface="+mj-lt"/>
                <a:ea typeface="+mj-ea"/>
              </a:rPr>
              <a:t>从句 </a:t>
            </a:r>
          </a:p>
        </p:txBody>
      </p:sp>
      <p:sp>
        <p:nvSpPr>
          <p:cNvPr id="3" name="矩形 2"/>
          <p:cNvSpPr/>
          <p:nvPr/>
        </p:nvSpPr>
        <p:spPr>
          <a:xfrm>
            <a:off x="1328738" y="2303463"/>
            <a:ext cx="6713537" cy="2100262"/>
          </a:xfrm>
          <a:prstGeom prst="rect">
            <a:avLst/>
          </a:prstGeom>
        </p:spPr>
        <p:txBody>
          <a:bodyPr wrap="none">
            <a:spAutoFit/>
          </a:bodyPr>
          <a:lstStyle/>
          <a:p>
            <a:pPr>
              <a:lnSpc>
                <a:spcPts val="4000"/>
              </a:lnSpc>
              <a:buFont typeface="Arial" panose="020B0604020202020204" pitchFamily="34" charset="0"/>
              <a:buNone/>
              <a:defRPr/>
            </a:pPr>
            <a:r>
              <a:rPr lang="zh-CN" altLang="en-US" sz="2400" b="1" dirty="0">
                <a:latin typeface="+mj-lt"/>
                <a:ea typeface="+mj-ea"/>
              </a:rPr>
              <a:t>他试着想象是在月球上。</a:t>
            </a:r>
            <a:endParaRPr lang="en-US" altLang="zh-CN" sz="2400" b="1" dirty="0">
              <a:latin typeface="+mj-lt"/>
              <a:ea typeface="+mj-ea"/>
            </a:endParaRPr>
          </a:p>
          <a:p>
            <a:pPr>
              <a:lnSpc>
                <a:spcPts val="4000"/>
              </a:lnSpc>
              <a:buFont typeface="Arial" panose="020B0604020202020204" pitchFamily="34" charset="0"/>
              <a:buNone/>
              <a:defRPr/>
            </a:pPr>
            <a:r>
              <a:rPr lang="en-US" altLang="zh-CN" sz="2800" b="1" dirty="0">
                <a:latin typeface="+mj-lt"/>
                <a:ea typeface="+mj-ea"/>
              </a:rPr>
              <a:t>He tried to imagine being on the moon.</a:t>
            </a:r>
          </a:p>
          <a:p>
            <a:pPr>
              <a:lnSpc>
                <a:spcPts val="4000"/>
              </a:lnSpc>
              <a:buFont typeface="Arial" panose="020B0604020202020204" pitchFamily="34" charset="0"/>
              <a:buNone/>
              <a:defRPr/>
            </a:pPr>
            <a:r>
              <a:rPr lang="zh-CN" altLang="en-US" sz="2400" b="1" dirty="0">
                <a:latin typeface="+mj-lt"/>
                <a:ea typeface="+mj-ea"/>
              </a:rPr>
              <a:t>她把自己想象成一位有名的歌手。</a:t>
            </a:r>
            <a:endParaRPr lang="en-US" altLang="zh-CN" sz="2400" b="1" dirty="0">
              <a:latin typeface="+mj-lt"/>
              <a:ea typeface="+mj-ea"/>
            </a:endParaRPr>
          </a:p>
          <a:p>
            <a:pPr>
              <a:lnSpc>
                <a:spcPts val="4000"/>
              </a:lnSpc>
              <a:buFont typeface="Arial" panose="020B0604020202020204" pitchFamily="34" charset="0"/>
              <a:buNone/>
              <a:defRPr/>
            </a:pPr>
            <a:r>
              <a:rPr lang="en-US" altLang="zh-CN" sz="2800" b="1" dirty="0">
                <a:latin typeface="+mj-lt"/>
                <a:ea typeface="+mj-ea"/>
              </a:rPr>
              <a:t>She imagines herself to be a famous singer.</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 calcmode="lin" valueType="num">
                                      <p:cBhvr additive="base">
                                        <p:cTn id="3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 calcmode="lin" valueType="num">
                                      <p:cBhvr additive="base">
                                        <p:cTn id="4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 calcmode="lin" valueType="num">
                                      <p:cBhvr additive="base">
                                        <p:cTn id="4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3" end="3"/>
                                            </p:txEl>
                                          </p:spTgt>
                                        </p:tgtEl>
                                        <p:attrNameLst>
                                          <p:attrName>style.visibility</p:attrName>
                                        </p:attrNameLst>
                                      </p:cBhvr>
                                      <p:to>
                                        <p:strVal val="visible"/>
                                      </p:to>
                                    </p:set>
                                    <p:anim calcmode="lin" valueType="num">
                                      <p:cBhvr additive="base">
                                        <p:cTn id="5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55625" y="773113"/>
            <a:ext cx="8374793" cy="954107"/>
          </a:xfrm>
          <a:prstGeom prst="rect">
            <a:avLst/>
          </a:prstGeom>
        </p:spPr>
        <p:txBody>
          <a:bodyPr wrap="square">
            <a:spAutoFit/>
          </a:bodyPr>
          <a:lstStyle/>
          <a:p>
            <a:pPr>
              <a:buFont typeface="Arial" panose="020B0604020202020204" pitchFamily="34" charset="0"/>
              <a:buNone/>
              <a:defRPr/>
            </a:pPr>
            <a:r>
              <a:rPr lang="en-US" altLang="zh-CN" sz="2800" b="1" dirty="0">
                <a:latin typeface="+mj-lt"/>
                <a:ea typeface="宋体" panose="02010600030101010101" pitchFamily="2" charset="-122"/>
              </a:rPr>
              <a:t>5.I love animals and I was </a:t>
            </a:r>
            <a:r>
              <a:rPr lang="en-US" altLang="zh-CN" sz="2800" b="1" dirty="0">
                <a:solidFill>
                  <a:srgbClr val="FF0000"/>
                </a:solidFill>
                <a:latin typeface="+mj-lt"/>
                <a:ea typeface="宋体" panose="02010600030101010101" pitchFamily="2" charset="-122"/>
              </a:rPr>
              <a:t>excited</a:t>
            </a:r>
            <a:r>
              <a:rPr lang="en-US" altLang="zh-CN" sz="2800" b="1" dirty="0">
                <a:latin typeface="+mj-lt"/>
                <a:ea typeface="宋体" panose="02010600030101010101" pitchFamily="2" charset="-122"/>
              </a:rPr>
              <a:t> about the idea </a:t>
            </a:r>
          </a:p>
          <a:p>
            <a:pPr>
              <a:buFont typeface="Arial" panose="020B0604020202020204" pitchFamily="34" charset="0"/>
              <a:buNone/>
              <a:defRPr/>
            </a:pPr>
            <a:r>
              <a:rPr lang="en-US" altLang="zh-CN" sz="2800" b="1" dirty="0">
                <a:latin typeface="+mj-lt"/>
                <a:ea typeface="宋体" panose="02010600030101010101" pitchFamily="2" charset="-122"/>
              </a:rPr>
              <a:t>   of having a dog.</a:t>
            </a:r>
            <a:endParaRPr lang="zh-CN" altLang="en-US" sz="2800" b="1" dirty="0">
              <a:latin typeface="+mj-lt"/>
              <a:ea typeface="宋体" panose="02010600030101010101" pitchFamily="2" charset="-122"/>
            </a:endParaRPr>
          </a:p>
        </p:txBody>
      </p:sp>
      <p:sp>
        <p:nvSpPr>
          <p:cNvPr id="3" name="矩形 2"/>
          <p:cNvSpPr/>
          <p:nvPr/>
        </p:nvSpPr>
        <p:spPr>
          <a:xfrm>
            <a:off x="794908" y="2002116"/>
            <a:ext cx="7997825" cy="1074333"/>
          </a:xfrm>
          <a:prstGeom prst="rect">
            <a:avLst/>
          </a:prstGeom>
        </p:spPr>
        <p:txBody>
          <a:bodyPr>
            <a:spAutoFit/>
          </a:bodyPr>
          <a:lstStyle/>
          <a:p>
            <a:pPr>
              <a:lnSpc>
                <a:spcPct val="130000"/>
              </a:lnSpc>
              <a:buFont typeface="Arial" panose="020B0604020202020204" pitchFamily="34" charset="0"/>
              <a:buNone/>
              <a:defRPr/>
            </a:pPr>
            <a:r>
              <a:rPr lang="en-US" altLang="zh-CN" sz="2400" b="1" dirty="0">
                <a:solidFill>
                  <a:srgbClr val="0000FF"/>
                </a:solidFill>
                <a:latin typeface="+mj-lt"/>
                <a:ea typeface="+mj-ea"/>
              </a:rPr>
              <a:t>excited</a:t>
            </a:r>
            <a:r>
              <a:rPr lang="zh-CN" altLang="en-US" sz="2000" b="1" dirty="0">
                <a:solidFill>
                  <a:srgbClr val="0000FF"/>
                </a:solidFill>
                <a:latin typeface="+mj-lt"/>
                <a:ea typeface="+mj-ea"/>
              </a:rPr>
              <a:t>为形容词</a:t>
            </a:r>
            <a:r>
              <a:rPr lang="en-US" altLang="zh-CN" sz="2000" b="1" dirty="0">
                <a:solidFill>
                  <a:srgbClr val="0000FF"/>
                </a:solidFill>
                <a:latin typeface="+mj-lt"/>
                <a:ea typeface="+mj-ea"/>
              </a:rPr>
              <a:t>, </a:t>
            </a:r>
            <a:r>
              <a:rPr lang="zh-CN" altLang="en-US" sz="2000" b="1" dirty="0">
                <a:solidFill>
                  <a:srgbClr val="0000FF"/>
                </a:solidFill>
                <a:latin typeface="+mj-lt"/>
                <a:ea typeface="+mj-ea"/>
              </a:rPr>
              <a:t>意为“兴奋的；激动的；</a:t>
            </a:r>
            <a:r>
              <a:rPr lang="en-US" altLang="zh-CN" sz="2000" b="1" dirty="0">
                <a:solidFill>
                  <a:srgbClr val="0000FF"/>
                </a:solidFill>
                <a:latin typeface="+mj-lt"/>
                <a:ea typeface="+mj-ea"/>
              </a:rPr>
              <a:t> </a:t>
            </a:r>
            <a:r>
              <a:rPr lang="zh-CN" altLang="en-US" sz="2000" b="1" dirty="0">
                <a:solidFill>
                  <a:srgbClr val="0000FF"/>
                </a:solidFill>
                <a:latin typeface="+mj-lt"/>
                <a:ea typeface="+mj-ea"/>
              </a:rPr>
              <a:t>感到兴奋的”。</a:t>
            </a:r>
            <a:endParaRPr lang="en-US" altLang="zh-CN" sz="2000" b="1" dirty="0">
              <a:solidFill>
                <a:srgbClr val="0000FF"/>
              </a:solidFill>
              <a:latin typeface="+mj-lt"/>
              <a:ea typeface="+mj-ea"/>
            </a:endParaRPr>
          </a:p>
          <a:p>
            <a:pPr>
              <a:lnSpc>
                <a:spcPct val="130000"/>
              </a:lnSpc>
              <a:buFont typeface="Arial" panose="020B0604020202020204" pitchFamily="34" charset="0"/>
              <a:buNone/>
              <a:defRPr/>
            </a:pPr>
            <a:r>
              <a:rPr lang="zh-CN" altLang="en-US" sz="2000" b="1" dirty="0">
                <a:solidFill>
                  <a:srgbClr val="0000FF"/>
                </a:solidFill>
                <a:latin typeface="+mj-lt"/>
                <a:ea typeface="+mj-ea"/>
              </a:rPr>
              <a:t>常用句型为：</a:t>
            </a:r>
            <a:r>
              <a:rPr lang="en-US" altLang="zh-CN" sz="2400" b="1" dirty="0">
                <a:solidFill>
                  <a:srgbClr val="0000FF"/>
                </a:solidFill>
                <a:latin typeface="+mj-lt"/>
                <a:ea typeface="+mj-ea"/>
              </a:rPr>
              <a:t>be excited about…</a:t>
            </a:r>
            <a:r>
              <a:rPr lang="zh-CN" altLang="en-US" sz="2000" b="1" dirty="0">
                <a:solidFill>
                  <a:srgbClr val="0000FF"/>
                </a:solidFill>
                <a:latin typeface="+mj-lt"/>
                <a:ea typeface="+mj-ea"/>
              </a:rPr>
              <a:t>对</a:t>
            </a:r>
            <a:r>
              <a:rPr lang="en-US" altLang="zh-CN" sz="2000" b="1" dirty="0">
                <a:solidFill>
                  <a:srgbClr val="0000FF"/>
                </a:solidFill>
                <a:latin typeface="+mj-ea"/>
                <a:ea typeface="+mj-ea"/>
              </a:rPr>
              <a:t>……</a:t>
            </a:r>
            <a:r>
              <a:rPr lang="zh-CN" altLang="en-US" sz="2000" b="1" dirty="0">
                <a:solidFill>
                  <a:srgbClr val="0000FF"/>
                </a:solidFill>
                <a:latin typeface="+mj-lt"/>
                <a:ea typeface="+mj-ea"/>
              </a:rPr>
              <a:t>感到兴奋。</a:t>
            </a:r>
          </a:p>
        </p:txBody>
      </p:sp>
      <p:sp>
        <p:nvSpPr>
          <p:cNvPr id="4" name="矩形 3"/>
          <p:cNvSpPr/>
          <p:nvPr/>
        </p:nvSpPr>
        <p:spPr>
          <a:xfrm>
            <a:off x="794908" y="3281247"/>
            <a:ext cx="7685950" cy="1118255"/>
          </a:xfrm>
          <a:prstGeom prst="rect">
            <a:avLst/>
          </a:prstGeom>
        </p:spPr>
        <p:txBody>
          <a:bodyPr wrap="none">
            <a:spAutoFit/>
          </a:bodyPr>
          <a:lstStyle/>
          <a:p>
            <a:pPr>
              <a:lnSpc>
                <a:spcPts val="4000"/>
              </a:lnSpc>
              <a:buFont typeface="Arial" panose="020B0604020202020204" pitchFamily="34" charset="0"/>
              <a:buNone/>
              <a:defRPr/>
            </a:pPr>
            <a:r>
              <a:rPr lang="zh-CN" altLang="en-US" sz="2000" b="1" dirty="0">
                <a:latin typeface="+mj-lt"/>
                <a:ea typeface="+mj-ea"/>
              </a:rPr>
              <a:t>听说你们的成功，我们非常兴奋。</a:t>
            </a:r>
            <a:endParaRPr lang="en-US" altLang="zh-CN" sz="2000" b="1" dirty="0">
              <a:latin typeface="+mj-lt"/>
              <a:ea typeface="+mj-ea"/>
            </a:endParaRPr>
          </a:p>
          <a:p>
            <a:pPr>
              <a:lnSpc>
                <a:spcPts val="4000"/>
              </a:lnSpc>
              <a:buFont typeface="Arial" panose="020B0604020202020204" pitchFamily="34" charset="0"/>
              <a:buNone/>
              <a:defRPr/>
            </a:pPr>
            <a:r>
              <a:rPr lang="en-US" altLang="zh-CN" sz="2400" b="1" dirty="0">
                <a:latin typeface="+mj-lt"/>
                <a:ea typeface="+mj-ea"/>
              </a:rPr>
              <a:t>We are very excited about hearing of your success.</a:t>
            </a:r>
            <a:endParaRPr lang="zh-CN" altLang="en-US" sz="24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Effect transition="in" filter="randombar(horizontal)">
                                      <p:cBhvr>
                                        <p:cTn id="31" dur="500"/>
                                        <p:tgtEl>
                                          <p:spTgt spid="4">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4">
                                            <p:txEl>
                                              <p:pRg st="1" end="1"/>
                                            </p:txEl>
                                          </p:spTgt>
                                        </p:tgtEl>
                                        <p:attrNameLst>
                                          <p:attrName>style.visibility</p:attrName>
                                        </p:attrNameLst>
                                      </p:cBhvr>
                                      <p:to>
                                        <p:strVal val="visible"/>
                                      </p:to>
                                    </p:set>
                                    <p:animEffect transition="in" filter="randombar(horizontal)">
                                      <p:cBhvr>
                                        <p:cTn id="36"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9913" y="763588"/>
            <a:ext cx="4003675" cy="523875"/>
          </a:xfrm>
          <a:prstGeom prst="rect">
            <a:avLst/>
          </a:prstGeom>
        </p:spPr>
        <p:txBody>
          <a:bodyPr wrap="none">
            <a:spAutoFit/>
          </a:bodyPr>
          <a:lstStyle/>
          <a:p>
            <a:pPr>
              <a:buFont typeface="Arial" panose="020B0604020202020204" pitchFamily="34" charset="0"/>
              <a:buNone/>
              <a:defRPr/>
            </a:pPr>
            <a:r>
              <a:rPr lang="en-US" altLang="zh-CN" sz="2400" b="1" dirty="0">
                <a:solidFill>
                  <a:srgbClr val="FF0000"/>
                </a:solidFill>
                <a:latin typeface="+mj-lt"/>
                <a:ea typeface="+mj-ea"/>
              </a:rPr>
              <a:t>【</a:t>
            </a:r>
            <a:r>
              <a:rPr lang="zh-CN" altLang="en-US" sz="2400" b="1" dirty="0">
                <a:solidFill>
                  <a:srgbClr val="FF0000"/>
                </a:solidFill>
                <a:latin typeface="+mj-lt"/>
                <a:ea typeface="+mj-ea"/>
              </a:rPr>
              <a:t>拓展</a:t>
            </a:r>
            <a:r>
              <a:rPr lang="en-US" altLang="zh-CN" sz="2400" b="1" dirty="0">
                <a:solidFill>
                  <a:srgbClr val="FF0000"/>
                </a:solidFill>
                <a:latin typeface="+mj-lt"/>
                <a:ea typeface="+mj-ea"/>
              </a:rPr>
              <a:t>】</a:t>
            </a:r>
            <a:r>
              <a:rPr lang="en-US" altLang="zh-CN" sz="2800" b="1" dirty="0">
                <a:solidFill>
                  <a:srgbClr val="FF0000"/>
                </a:solidFill>
                <a:latin typeface="+mj-lt"/>
                <a:ea typeface="+mj-ea"/>
              </a:rPr>
              <a:t>exciting</a:t>
            </a:r>
            <a:r>
              <a:rPr lang="zh-CN" altLang="en-US" sz="2400" b="1" dirty="0">
                <a:solidFill>
                  <a:srgbClr val="FF0000"/>
                </a:solidFill>
                <a:latin typeface="+mj-lt"/>
                <a:ea typeface="+mj-ea"/>
              </a:rPr>
              <a:t>与</a:t>
            </a:r>
            <a:r>
              <a:rPr lang="en-US" altLang="zh-CN" sz="2800" b="1" dirty="0">
                <a:solidFill>
                  <a:srgbClr val="FF0000"/>
                </a:solidFill>
                <a:latin typeface="+mj-lt"/>
                <a:ea typeface="+mj-ea"/>
              </a:rPr>
              <a:t>excited</a:t>
            </a:r>
          </a:p>
        </p:txBody>
      </p:sp>
      <p:sp>
        <p:nvSpPr>
          <p:cNvPr id="3" name="矩形 2"/>
          <p:cNvSpPr/>
          <p:nvPr/>
        </p:nvSpPr>
        <p:spPr>
          <a:xfrm>
            <a:off x="701675" y="1416050"/>
            <a:ext cx="8045450" cy="2085956"/>
          </a:xfrm>
          <a:prstGeom prst="rect">
            <a:avLst/>
          </a:prstGeom>
        </p:spPr>
        <p:txBody>
          <a:bodyPr>
            <a:spAutoFit/>
          </a:bodyPr>
          <a:lstStyle/>
          <a:p>
            <a:pPr>
              <a:lnSpc>
                <a:spcPts val="4000"/>
              </a:lnSpc>
              <a:buFont typeface="Arial" panose="020B0604020202020204" pitchFamily="34" charset="0"/>
              <a:buNone/>
              <a:defRPr/>
            </a:pPr>
            <a:r>
              <a:rPr lang="en-US" altLang="zh-CN" sz="2000" b="1" dirty="0">
                <a:solidFill>
                  <a:srgbClr val="0000FF"/>
                </a:solidFill>
                <a:latin typeface="+mj-lt"/>
                <a:ea typeface="+mj-ea"/>
              </a:rPr>
              <a:t>(1)</a:t>
            </a:r>
            <a:r>
              <a:rPr lang="en-US" altLang="zh-CN" sz="2400" b="1" dirty="0">
                <a:solidFill>
                  <a:srgbClr val="0000FF"/>
                </a:solidFill>
                <a:latin typeface="+mj-lt"/>
                <a:ea typeface="+mj-ea"/>
              </a:rPr>
              <a:t>exciting</a:t>
            </a:r>
            <a:r>
              <a:rPr lang="zh-CN" altLang="en-US" sz="2000" b="1" dirty="0">
                <a:solidFill>
                  <a:srgbClr val="0000FF"/>
                </a:solidFill>
                <a:latin typeface="+mj-lt"/>
                <a:ea typeface="+mj-ea"/>
              </a:rPr>
              <a:t>令人兴奋的，表示某事（物）给人的感受，</a:t>
            </a:r>
            <a:endParaRPr lang="en-US" altLang="zh-CN" sz="2000" b="1" dirty="0">
              <a:solidFill>
                <a:srgbClr val="0000FF"/>
              </a:solidFill>
              <a:latin typeface="+mj-lt"/>
              <a:ea typeface="+mj-ea"/>
            </a:endParaRPr>
          </a:p>
          <a:p>
            <a:pPr>
              <a:lnSpc>
                <a:spcPts val="4000"/>
              </a:lnSpc>
              <a:buFont typeface="Arial" panose="020B0604020202020204" pitchFamily="34" charset="0"/>
              <a:buNone/>
              <a:defRPr/>
            </a:pPr>
            <a:r>
              <a:rPr lang="en-US" altLang="zh-CN" sz="2000" b="1" dirty="0">
                <a:solidFill>
                  <a:srgbClr val="0000FF"/>
                </a:solidFill>
                <a:latin typeface="+mj-lt"/>
                <a:ea typeface="+mj-ea"/>
              </a:rPr>
              <a:t>     </a:t>
            </a:r>
            <a:r>
              <a:rPr lang="zh-CN" altLang="en-US" sz="2000" b="1" dirty="0">
                <a:solidFill>
                  <a:srgbClr val="0000FF"/>
                </a:solidFill>
                <a:latin typeface="+mj-lt"/>
                <a:ea typeface="+mj-ea"/>
              </a:rPr>
              <a:t>主语一般是物，在句中作表语或定语。</a:t>
            </a:r>
            <a:endParaRPr lang="en-US" altLang="zh-CN" sz="2000" b="1" dirty="0">
              <a:solidFill>
                <a:srgbClr val="0000FF"/>
              </a:solidFill>
              <a:latin typeface="+mj-lt"/>
              <a:ea typeface="+mj-ea"/>
            </a:endParaRPr>
          </a:p>
          <a:p>
            <a:pPr>
              <a:lnSpc>
                <a:spcPts val="4000"/>
              </a:lnSpc>
              <a:buFont typeface="Arial" panose="020B0604020202020204" pitchFamily="34" charset="0"/>
              <a:buNone/>
              <a:defRPr/>
            </a:pPr>
            <a:r>
              <a:rPr lang="zh-CN" altLang="en-US" sz="2000" b="1" dirty="0">
                <a:latin typeface="+mj-lt"/>
                <a:ea typeface="+mj-ea"/>
              </a:rPr>
              <a:t>     这个消息让我们兴奋得无法入睡。</a:t>
            </a:r>
            <a:endParaRPr lang="en-US" altLang="zh-CN" sz="2000" b="1" dirty="0">
              <a:latin typeface="+mj-lt"/>
              <a:ea typeface="+mj-ea"/>
            </a:endParaRPr>
          </a:p>
          <a:p>
            <a:pPr>
              <a:lnSpc>
                <a:spcPts val="4000"/>
              </a:lnSpc>
              <a:buFont typeface="Arial" panose="020B0604020202020204" pitchFamily="34" charset="0"/>
              <a:buNone/>
              <a:defRPr/>
            </a:pPr>
            <a:r>
              <a:rPr lang="en-US" altLang="zh-CN" sz="2000" b="1" dirty="0">
                <a:latin typeface="+mj-lt"/>
                <a:ea typeface="+mj-ea"/>
              </a:rPr>
              <a:t>     </a:t>
            </a:r>
            <a:r>
              <a:rPr lang="en-US" altLang="zh-CN" sz="2400" b="1" dirty="0">
                <a:latin typeface="+mj-lt"/>
                <a:ea typeface="+mj-ea"/>
              </a:rPr>
              <a:t>The news is so exciting that we can’t go to sleep.</a:t>
            </a:r>
            <a:endParaRPr lang="zh-CN" altLang="en-US" sz="24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63575" y="1281113"/>
            <a:ext cx="8045450" cy="2144177"/>
          </a:xfrm>
          <a:prstGeom prst="rect">
            <a:avLst/>
          </a:prstGeom>
        </p:spPr>
        <p:txBody>
          <a:bodyPr>
            <a:spAutoFit/>
          </a:bodyPr>
          <a:lstStyle/>
          <a:p>
            <a:pPr>
              <a:lnSpc>
                <a:spcPts val="4000"/>
              </a:lnSpc>
              <a:buFont typeface="Arial" panose="020B0604020202020204" pitchFamily="34" charset="0"/>
              <a:buNone/>
              <a:defRPr/>
            </a:pPr>
            <a:r>
              <a:rPr lang="en-US" altLang="zh-CN" sz="2000" b="1" dirty="0">
                <a:solidFill>
                  <a:srgbClr val="0000FF"/>
                </a:solidFill>
                <a:latin typeface="+mj-lt"/>
                <a:ea typeface="+mj-ea"/>
              </a:rPr>
              <a:t>(2)</a:t>
            </a:r>
            <a:r>
              <a:rPr lang="en-US" altLang="zh-CN" sz="2400" b="1" dirty="0">
                <a:solidFill>
                  <a:srgbClr val="0000FF"/>
                </a:solidFill>
                <a:latin typeface="+mj-lt"/>
                <a:ea typeface="+mj-ea"/>
              </a:rPr>
              <a:t>excited</a:t>
            </a:r>
            <a:r>
              <a:rPr lang="zh-CN" altLang="en-US" sz="2000" b="1" dirty="0">
                <a:solidFill>
                  <a:srgbClr val="0000FF"/>
                </a:solidFill>
                <a:latin typeface="+mj-lt"/>
                <a:ea typeface="+mj-ea"/>
              </a:rPr>
              <a:t>感到兴奋的，表示人的心理感受，作表语时，</a:t>
            </a:r>
            <a:endParaRPr lang="en-US" altLang="zh-CN" sz="2000" b="1" dirty="0">
              <a:solidFill>
                <a:srgbClr val="0000FF"/>
              </a:solidFill>
              <a:latin typeface="+mj-lt"/>
              <a:ea typeface="+mj-ea"/>
            </a:endParaRPr>
          </a:p>
          <a:p>
            <a:pPr>
              <a:lnSpc>
                <a:spcPts val="4000"/>
              </a:lnSpc>
              <a:buFont typeface="Arial" panose="020B0604020202020204" pitchFamily="34" charset="0"/>
              <a:buNone/>
              <a:defRPr/>
            </a:pPr>
            <a:r>
              <a:rPr lang="en-US" altLang="zh-CN" sz="2000" b="1" dirty="0">
                <a:solidFill>
                  <a:srgbClr val="0000FF"/>
                </a:solidFill>
                <a:latin typeface="+mj-lt"/>
                <a:ea typeface="+mj-ea"/>
              </a:rPr>
              <a:t>    </a:t>
            </a:r>
            <a:r>
              <a:rPr lang="zh-CN" altLang="en-US" sz="2000" b="1" dirty="0">
                <a:solidFill>
                  <a:srgbClr val="0000FF"/>
                </a:solidFill>
                <a:latin typeface="+mj-lt"/>
                <a:ea typeface="+mj-ea"/>
              </a:rPr>
              <a:t>主语一般是人。</a:t>
            </a:r>
            <a:endParaRPr lang="en-US" altLang="zh-CN" sz="2000" b="1" dirty="0">
              <a:solidFill>
                <a:srgbClr val="0000FF"/>
              </a:solidFill>
              <a:latin typeface="+mj-lt"/>
              <a:ea typeface="+mj-ea"/>
            </a:endParaRPr>
          </a:p>
          <a:p>
            <a:pPr>
              <a:lnSpc>
                <a:spcPts val="4000"/>
              </a:lnSpc>
              <a:buFont typeface="Arial" panose="020B0604020202020204" pitchFamily="34" charset="0"/>
              <a:buNone/>
              <a:defRPr/>
            </a:pPr>
            <a:r>
              <a:rPr lang="zh-CN" altLang="en-US" sz="2000" b="1" dirty="0">
                <a:latin typeface="+mj-lt"/>
                <a:ea typeface="+mj-ea"/>
              </a:rPr>
              <a:t>    每个人都为这胜利的消息而激动。</a:t>
            </a:r>
            <a:endParaRPr lang="en-US" altLang="zh-CN" sz="2000" b="1" dirty="0">
              <a:latin typeface="+mj-lt"/>
              <a:ea typeface="+mj-ea"/>
            </a:endParaRPr>
          </a:p>
          <a:p>
            <a:pPr>
              <a:lnSpc>
                <a:spcPts val="4000"/>
              </a:lnSpc>
              <a:buFont typeface="Arial" panose="020B0604020202020204" pitchFamily="34" charset="0"/>
              <a:buNone/>
              <a:defRPr/>
            </a:pPr>
            <a:r>
              <a:rPr lang="en-US" altLang="zh-CN" sz="2400" b="1" dirty="0">
                <a:latin typeface="+mj-lt"/>
                <a:ea typeface="+mj-ea"/>
              </a:rPr>
              <a:t>    Everybody was excited at the news of victory.</a:t>
            </a:r>
            <a:endParaRPr lang="zh-CN" altLang="en-US" sz="24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 calcmode="lin" valueType="num">
                                      <p:cBhvr>
                                        <p:cTn id="26"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19138" y="908050"/>
            <a:ext cx="6215062" cy="523875"/>
          </a:xfrm>
          <a:prstGeom prst="rect">
            <a:avLst/>
          </a:prstGeom>
        </p:spPr>
        <p:txBody>
          <a:bodyPr wrap="none">
            <a:spAutoFit/>
          </a:bodyPr>
          <a:lstStyle/>
          <a:p>
            <a:pPr>
              <a:buFont typeface="Arial" panose="020B0604020202020204" pitchFamily="34" charset="0"/>
              <a:buNone/>
              <a:defRPr/>
            </a:pPr>
            <a:r>
              <a:rPr lang="en-US" altLang="zh-CN" sz="2800" b="1" dirty="0">
                <a:latin typeface="+mj-lt"/>
                <a:ea typeface="宋体" panose="02010600030101010101" pitchFamily="2" charset="-122"/>
              </a:rPr>
              <a:t>6.Because I feel very lucky to have him.</a:t>
            </a:r>
            <a:endParaRPr lang="zh-CN" altLang="en-US" sz="2800" b="1" dirty="0">
              <a:latin typeface="+mj-lt"/>
              <a:ea typeface="宋体" panose="02010600030101010101" pitchFamily="2" charset="-122"/>
            </a:endParaRPr>
          </a:p>
        </p:txBody>
      </p:sp>
      <p:sp>
        <p:nvSpPr>
          <p:cNvPr id="3" name="矩形 2"/>
          <p:cNvSpPr/>
          <p:nvPr/>
        </p:nvSpPr>
        <p:spPr>
          <a:xfrm>
            <a:off x="990600" y="1584325"/>
            <a:ext cx="7505700" cy="1074738"/>
          </a:xfrm>
          <a:prstGeom prst="rect">
            <a:avLst/>
          </a:prstGeom>
        </p:spPr>
        <p:txBody>
          <a:bodyPr>
            <a:spAutoFit/>
          </a:bodyPr>
          <a:lstStyle/>
          <a:p>
            <a:pPr>
              <a:lnSpc>
                <a:spcPts val="4000"/>
              </a:lnSpc>
              <a:buFont typeface="Arial" panose="020B0604020202020204" pitchFamily="34" charset="0"/>
              <a:buNone/>
              <a:defRPr/>
            </a:pPr>
            <a:r>
              <a:rPr lang="en-US" altLang="zh-CN" sz="2800" b="1" dirty="0">
                <a:solidFill>
                  <a:srgbClr val="0000FF"/>
                </a:solidFill>
                <a:latin typeface="+mj-lt"/>
                <a:ea typeface="+mj-ea"/>
              </a:rPr>
              <a:t>be/feel lucky to do </a:t>
            </a:r>
            <a:r>
              <a:rPr lang="en-US" altLang="zh-CN" sz="2800" b="1" dirty="0" err="1">
                <a:solidFill>
                  <a:srgbClr val="0000FF"/>
                </a:solidFill>
                <a:latin typeface="+mj-lt"/>
                <a:ea typeface="+mj-ea"/>
              </a:rPr>
              <a:t>sth</a:t>
            </a:r>
            <a:r>
              <a:rPr lang="en-US" altLang="zh-CN" sz="2800" b="1" dirty="0">
                <a:solidFill>
                  <a:srgbClr val="0000FF"/>
                </a:solidFill>
                <a:latin typeface="+mj-lt"/>
                <a:ea typeface="+mj-ea"/>
              </a:rPr>
              <a:t>.</a:t>
            </a:r>
            <a:r>
              <a:rPr lang="zh-CN" altLang="en-US" sz="2400" b="1" dirty="0">
                <a:solidFill>
                  <a:srgbClr val="0000FF"/>
                </a:solidFill>
                <a:latin typeface="+mj-lt"/>
                <a:ea typeface="+mj-ea"/>
              </a:rPr>
              <a:t>意为“做某事感到很幸运”，其中</a:t>
            </a:r>
            <a:r>
              <a:rPr lang="en-US" altLang="zh-CN" sz="2800" b="1" dirty="0">
                <a:solidFill>
                  <a:srgbClr val="0000FF"/>
                </a:solidFill>
                <a:latin typeface="+mj-lt"/>
                <a:ea typeface="+mj-ea"/>
              </a:rPr>
              <a:t>lucky</a:t>
            </a:r>
            <a:r>
              <a:rPr lang="zh-CN" altLang="en-US" sz="2400" b="1" dirty="0">
                <a:solidFill>
                  <a:srgbClr val="0000FF"/>
                </a:solidFill>
                <a:latin typeface="+mj-lt"/>
                <a:ea typeface="+mj-ea"/>
              </a:rPr>
              <a:t>为形容词</a:t>
            </a:r>
            <a:r>
              <a:rPr lang="en-US" altLang="zh-CN" sz="2400" b="1" dirty="0">
                <a:solidFill>
                  <a:srgbClr val="0000FF"/>
                </a:solidFill>
                <a:latin typeface="+mj-lt"/>
                <a:ea typeface="+mj-ea"/>
              </a:rPr>
              <a:t>,</a:t>
            </a:r>
            <a:r>
              <a:rPr lang="zh-CN" altLang="en-US" sz="2400" b="1" dirty="0">
                <a:solidFill>
                  <a:srgbClr val="0000FF"/>
                </a:solidFill>
                <a:latin typeface="+mj-lt"/>
                <a:ea typeface="+mj-ea"/>
              </a:rPr>
              <a:t>意为 “幸运的”。</a:t>
            </a:r>
          </a:p>
        </p:txBody>
      </p:sp>
      <p:sp>
        <p:nvSpPr>
          <p:cNvPr id="4" name="矩形 3"/>
          <p:cNvSpPr/>
          <p:nvPr/>
        </p:nvSpPr>
        <p:spPr>
          <a:xfrm>
            <a:off x="990600" y="2806700"/>
            <a:ext cx="5753100" cy="1117600"/>
          </a:xfrm>
          <a:prstGeom prst="rect">
            <a:avLst/>
          </a:prstGeom>
        </p:spPr>
        <p:txBody>
          <a:bodyPr wrap="none">
            <a:spAutoFit/>
          </a:bodyPr>
          <a:lstStyle/>
          <a:p>
            <a:pPr>
              <a:lnSpc>
                <a:spcPts val="4000"/>
              </a:lnSpc>
              <a:buFont typeface="Arial" panose="020B0604020202020204" pitchFamily="34" charset="0"/>
              <a:buNone/>
              <a:defRPr/>
            </a:pPr>
            <a:r>
              <a:rPr lang="zh-CN" altLang="en-US" sz="2400" b="1" dirty="0">
                <a:latin typeface="+mj-lt"/>
                <a:ea typeface="+mj-ea"/>
              </a:rPr>
              <a:t>她很幸运地赶上了最后一班航班。</a:t>
            </a:r>
            <a:endParaRPr lang="en-US" altLang="zh-CN" sz="2400" b="1" dirty="0">
              <a:latin typeface="+mj-lt"/>
              <a:ea typeface="+mj-ea"/>
            </a:endParaRPr>
          </a:p>
          <a:p>
            <a:pPr>
              <a:lnSpc>
                <a:spcPts val="4000"/>
              </a:lnSpc>
              <a:buFont typeface="Arial" panose="020B0604020202020204" pitchFamily="34" charset="0"/>
              <a:buNone/>
              <a:defRPr/>
            </a:pPr>
            <a:r>
              <a:rPr lang="en-US" altLang="zh-CN" sz="2800" b="1" dirty="0">
                <a:latin typeface="+mj-lt"/>
                <a:ea typeface="+mj-ea"/>
              </a:rPr>
              <a:t>She felt lucky to catch the last flight.</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80">
                                          <p:stCondLst>
                                            <p:cond delay="0"/>
                                          </p:stCondLst>
                                        </p:cTn>
                                        <p:tgtEl>
                                          <p:spTgt spid="3"/>
                                        </p:tgtEl>
                                      </p:cBhvr>
                                    </p:animEffect>
                                    <p:anim calcmode="lin" valueType="num">
                                      <p:cBhvr>
                                        <p:cTn id="2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gtEl>
                                      </p:cBhvr>
                                      <p:to x="100000" y="60000"/>
                                    </p:animScale>
                                    <p:animScale>
                                      <p:cBhvr>
                                        <p:cTn id="32" dur="166" decel="50000">
                                          <p:stCondLst>
                                            <p:cond delay="676"/>
                                          </p:stCondLst>
                                        </p:cTn>
                                        <p:tgtEl>
                                          <p:spTgt spid="3"/>
                                        </p:tgtEl>
                                      </p:cBhvr>
                                      <p:to x="100000" y="100000"/>
                                    </p:animScale>
                                    <p:animScale>
                                      <p:cBhvr>
                                        <p:cTn id="33" dur="26">
                                          <p:stCondLst>
                                            <p:cond delay="1312"/>
                                          </p:stCondLst>
                                        </p:cTn>
                                        <p:tgtEl>
                                          <p:spTgt spid="3"/>
                                        </p:tgtEl>
                                      </p:cBhvr>
                                      <p:to x="100000" y="80000"/>
                                    </p:animScale>
                                    <p:animScale>
                                      <p:cBhvr>
                                        <p:cTn id="34" dur="166" decel="50000">
                                          <p:stCondLst>
                                            <p:cond delay="1338"/>
                                          </p:stCondLst>
                                        </p:cTn>
                                        <p:tgtEl>
                                          <p:spTgt spid="3"/>
                                        </p:tgtEl>
                                      </p:cBhvr>
                                      <p:to x="100000" y="100000"/>
                                    </p:animScale>
                                    <p:animScale>
                                      <p:cBhvr>
                                        <p:cTn id="35" dur="26">
                                          <p:stCondLst>
                                            <p:cond delay="1642"/>
                                          </p:stCondLst>
                                        </p:cTn>
                                        <p:tgtEl>
                                          <p:spTgt spid="3"/>
                                        </p:tgtEl>
                                      </p:cBhvr>
                                      <p:to x="100000" y="90000"/>
                                    </p:animScale>
                                    <p:animScale>
                                      <p:cBhvr>
                                        <p:cTn id="36" dur="166" decel="50000">
                                          <p:stCondLst>
                                            <p:cond delay="1668"/>
                                          </p:stCondLst>
                                        </p:cTn>
                                        <p:tgtEl>
                                          <p:spTgt spid="3"/>
                                        </p:tgtEl>
                                      </p:cBhvr>
                                      <p:to x="100000" y="100000"/>
                                    </p:animScale>
                                    <p:animScale>
                                      <p:cBhvr>
                                        <p:cTn id="37" dur="26">
                                          <p:stCondLst>
                                            <p:cond delay="1808"/>
                                          </p:stCondLst>
                                        </p:cTn>
                                        <p:tgtEl>
                                          <p:spTgt spid="3"/>
                                        </p:tgtEl>
                                      </p:cBhvr>
                                      <p:to x="100000" y="95000"/>
                                    </p:animScale>
                                    <p:animScale>
                                      <p:cBhvr>
                                        <p:cTn id="38" dur="166" decel="50000">
                                          <p:stCondLst>
                                            <p:cond delay="1834"/>
                                          </p:stCondLst>
                                        </p:cTn>
                                        <p:tgtEl>
                                          <p:spTgt spid="3"/>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Effect transition="in" filter="wipe(down)">
                                      <p:cBhvr>
                                        <p:cTn id="43" dur="580">
                                          <p:stCondLst>
                                            <p:cond delay="0"/>
                                          </p:stCondLst>
                                        </p:cTn>
                                        <p:tgtEl>
                                          <p:spTgt spid="4">
                                            <p:txEl>
                                              <p:pRg st="0" end="0"/>
                                            </p:txEl>
                                          </p:spTgt>
                                        </p:tgtEl>
                                      </p:cBhvr>
                                    </p:animEffect>
                                    <p:anim calcmode="lin" valueType="num">
                                      <p:cBhvr>
                                        <p:cTn id="44"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txEl>
                                              <p:pRg st="0" end="0"/>
                                            </p:txEl>
                                          </p:spTgt>
                                        </p:tgtEl>
                                      </p:cBhvr>
                                      <p:to x="100000" y="60000"/>
                                    </p:animScale>
                                    <p:animScale>
                                      <p:cBhvr>
                                        <p:cTn id="50" dur="166" decel="50000">
                                          <p:stCondLst>
                                            <p:cond delay="676"/>
                                          </p:stCondLst>
                                        </p:cTn>
                                        <p:tgtEl>
                                          <p:spTgt spid="4">
                                            <p:txEl>
                                              <p:pRg st="0" end="0"/>
                                            </p:txEl>
                                          </p:spTgt>
                                        </p:tgtEl>
                                      </p:cBhvr>
                                      <p:to x="100000" y="100000"/>
                                    </p:animScale>
                                    <p:animScale>
                                      <p:cBhvr>
                                        <p:cTn id="51" dur="26">
                                          <p:stCondLst>
                                            <p:cond delay="1312"/>
                                          </p:stCondLst>
                                        </p:cTn>
                                        <p:tgtEl>
                                          <p:spTgt spid="4">
                                            <p:txEl>
                                              <p:pRg st="0" end="0"/>
                                            </p:txEl>
                                          </p:spTgt>
                                        </p:tgtEl>
                                      </p:cBhvr>
                                      <p:to x="100000" y="80000"/>
                                    </p:animScale>
                                    <p:animScale>
                                      <p:cBhvr>
                                        <p:cTn id="52" dur="166" decel="50000">
                                          <p:stCondLst>
                                            <p:cond delay="1338"/>
                                          </p:stCondLst>
                                        </p:cTn>
                                        <p:tgtEl>
                                          <p:spTgt spid="4">
                                            <p:txEl>
                                              <p:pRg st="0" end="0"/>
                                            </p:txEl>
                                          </p:spTgt>
                                        </p:tgtEl>
                                      </p:cBhvr>
                                      <p:to x="100000" y="100000"/>
                                    </p:animScale>
                                    <p:animScale>
                                      <p:cBhvr>
                                        <p:cTn id="53" dur="26">
                                          <p:stCondLst>
                                            <p:cond delay="1642"/>
                                          </p:stCondLst>
                                        </p:cTn>
                                        <p:tgtEl>
                                          <p:spTgt spid="4">
                                            <p:txEl>
                                              <p:pRg st="0" end="0"/>
                                            </p:txEl>
                                          </p:spTgt>
                                        </p:tgtEl>
                                      </p:cBhvr>
                                      <p:to x="100000" y="90000"/>
                                    </p:animScale>
                                    <p:animScale>
                                      <p:cBhvr>
                                        <p:cTn id="54" dur="166" decel="50000">
                                          <p:stCondLst>
                                            <p:cond delay="1668"/>
                                          </p:stCondLst>
                                        </p:cTn>
                                        <p:tgtEl>
                                          <p:spTgt spid="4">
                                            <p:txEl>
                                              <p:pRg st="0" end="0"/>
                                            </p:txEl>
                                          </p:spTgt>
                                        </p:tgtEl>
                                      </p:cBhvr>
                                      <p:to x="100000" y="100000"/>
                                    </p:animScale>
                                    <p:animScale>
                                      <p:cBhvr>
                                        <p:cTn id="55" dur="26">
                                          <p:stCondLst>
                                            <p:cond delay="1808"/>
                                          </p:stCondLst>
                                        </p:cTn>
                                        <p:tgtEl>
                                          <p:spTgt spid="4">
                                            <p:txEl>
                                              <p:pRg st="0" end="0"/>
                                            </p:txEl>
                                          </p:spTgt>
                                        </p:tgtEl>
                                      </p:cBhvr>
                                      <p:to x="100000" y="95000"/>
                                    </p:animScale>
                                    <p:animScale>
                                      <p:cBhvr>
                                        <p:cTn id="56" dur="166" decel="50000">
                                          <p:stCondLst>
                                            <p:cond delay="1834"/>
                                          </p:stCondLst>
                                        </p:cTn>
                                        <p:tgtEl>
                                          <p:spTgt spid="4">
                                            <p:txEl>
                                              <p:pRg st="0" end="0"/>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4">
                                            <p:txEl>
                                              <p:pRg st="1" end="1"/>
                                            </p:txEl>
                                          </p:spTgt>
                                        </p:tgtEl>
                                        <p:attrNameLst>
                                          <p:attrName>style.visibility</p:attrName>
                                        </p:attrNameLst>
                                      </p:cBhvr>
                                      <p:to>
                                        <p:strVal val="visible"/>
                                      </p:to>
                                    </p:set>
                                    <p:animEffect transition="in" filter="wipe(down)">
                                      <p:cBhvr>
                                        <p:cTn id="61" dur="580">
                                          <p:stCondLst>
                                            <p:cond delay="0"/>
                                          </p:stCondLst>
                                        </p:cTn>
                                        <p:tgtEl>
                                          <p:spTgt spid="4">
                                            <p:txEl>
                                              <p:pRg st="1" end="1"/>
                                            </p:txEl>
                                          </p:spTgt>
                                        </p:tgtEl>
                                      </p:cBhvr>
                                    </p:animEffect>
                                    <p:anim calcmode="lin" valueType="num">
                                      <p:cBhvr>
                                        <p:cTn id="62"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4">
                                            <p:txEl>
                                              <p:pRg st="1" end="1"/>
                                            </p:txEl>
                                          </p:spTgt>
                                        </p:tgtEl>
                                      </p:cBhvr>
                                      <p:to x="100000" y="60000"/>
                                    </p:animScale>
                                    <p:animScale>
                                      <p:cBhvr>
                                        <p:cTn id="68" dur="166" decel="50000">
                                          <p:stCondLst>
                                            <p:cond delay="676"/>
                                          </p:stCondLst>
                                        </p:cTn>
                                        <p:tgtEl>
                                          <p:spTgt spid="4">
                                            <p:txEl>
                                              <p:pRg st="1" end="1"/>
                                            </p:txEl>
                                          </p:spTgt>
                                        </p:tgtEl>
                                      </p:cBhvr>
                                      <p:to x="100000" y="100000"/>
                                    </p:animScale>
                                    <p:animScale>
                                      <p:cBhvr>
                                        <p:cTn id="69" dur="26">
                                          <p:stCondLst>
                                            <p:cond delay="1312"/>
                                          </p:stCondLst>
                                        </p:cTn>
                                        <p:tgtEl>
                                          <p:spTgt spid="4">
                                            <p:txEl>
                                              <p:pRg st="1" end="1"/>
                                            </p:txEl>
                                          </p:spTgt>
                                        </p:tgtEl>
                                      </p:cBhvr>
                                      <p:to x="100000" y="80000"/>
                                    </p:animScale>
                                    <p:animScale>
                                      <p:cBhvr>
                                        <p:cTn id="70" dur="166" decel="50000">
                                          <p:stCondLst>
                                            <p:cond delay="1338"/>
                                          </p:stCondLst>
                                        </p:cTn>
                                        <p:tgtEl>
                                          <p:spTgt spid="4">
                                            <p:txEl>
                                              <p:pRg st="1" end="1"/>
                                            </p:txEl>
                                          </p:spTgt>
                                        </p:tgtEl>
                                      </p:cBhvr>
                                      <p:to x="100000" y="100000"/>
                                    </p:animScale>
                                    <p:animScale>
                                      <p:cBhvr>
                                        <p:cTn id="71" dur="26">
                                          <p:stCondLst>
                                            <p:cond delay="1642"/>
                                          </p:stCondLst>
                                        </p:cTn>
                                        <p:tgtEl>
                                          <p:spTgt spid="4">
                                            <p:txEl>
                                              <p:pRg st="1" end="1"/>
                                            </p:txEl>
                                          </p:spTgt>
                                        </p:tgtEl>
                                      </p:cBhvr>
                                      <p:to x="100000" y="90000"/>
                                    </p:animScale>
                                    <p:animScale>
                                      <p:cBhvr>
                                        <p:cTn id="72" dur="166" decel="50000">
                                          <p:stCondLst>
                                            <p:cond delay="1668"/>
                                          </p:stCondLst>
                                        </p:cTn>
                                        <p:tgtEl>
                                          <p:spTgt spid="4">
                                            <p:txEl>
                                              <p:pRg st="1" end="1"/>
                                            </p:txEl>
                                          </p:spTgt>
                                        </p:tgtEl>
                                      </p:cBhvr>
                                      <p:to x="100000" y="100000"/>
                                    </p:animScale>
                                    <p:animScale>
                                      <p:cBhvr>
                                        <p:cTn id="73" dur="26">
                                          <p:stCondLst>
                                            <p:cond delay="1808"/>
                                          </p:stCondLst>
                                        </p:cTn>
                                        <p:tgtEl>
                                          <p:spTgt spid="4">
                                            <p:txEl>
                                              <p:pRg st="1" end="1"/>
                                            </p:txEl>
                                          </p:spTgt>
                                        </p:tgtEl>
                                      </p:cBhvr>
                                      <p:to x="100000" y="95000"/>
                                    </p:animScale>
                                    <p:animScale>
                                      <p:cBhvr>
                                        <p:cTn id="74" dur="166" decel="50000">
                                          <p:stCondLst>
                                            <p:cond delay="1834"/>
                                          </p:stCondLst>
                                        </p:cTn>
                                        <p:tgtEl>
                                          <p:spTgt spid="4">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01675" y="587375"/>
            <a:ext cx="7353300" cy="830997"/>
          </a:xfrm>
          <a:prstGeom prst="rect">
            <a:avLst/>
          </a:prstGeom>
        </p:spPr>
        <p:txBody>
          <a:bodyPr>
            <a:spAutoFit/>
          </a:bodyPr>
          <a:lstStyle/>
          <a:p>
            <a:pPr>
              <a:buFont typeface="Arial" panose="020B0604020202020204" pitchFamily="34" charset="0"/>
              <a:buNone/>
              <a:defRPr/>
            </a:pPr>
            <a:r>
              <a:rPr lang="en-US" altLang="zh-CN" sz="2400" b="1" dirty="0">
                <a:latin typeface="+mj-lt"/>
                <a:ea typeface="宋体" panose="02010600030101010101" pitchFamily="2" charset="-122"/>
              </a:rPr>
              <a:t>7.I’ll send you a photo of him if you like, and I       </a:t>
            </a:r>
          </a:p>
          <a:p>
            <a:pPr>
              <a:buFont typeface="Arial" panose="020B0604020202020204" pitchFamily="34" charset="0"/>
              <a:buNone/>
              <a:defRPr/>
            </a:pPr>
            <a:r>
              <a:rPr lang="en-US" altLang="zh-CN" sz="2400" b="1" dirty="0">
                <a:latin typeface="+mj-lt"/>
                <a:ea typeface="宋体" panose="02010600030101010101" pitchFamily="2" charset="-122"/>
              </a:rPr>
              <a:t>   could </a:t>
            </a:r>
            <a:r>
              <a:rPr lang="en-US" altLang="zh-CN" sz="2400" b="1" dirty="0">
                <a:solidFill>
                  <a:srgbClr val="FF0000"/>
                </a:solidFill>
                <a:latin typeface="+mj-lt"/>
                <a:ea typeface="宋体" panose="02010600030101010101" pitchFamily="2" charset="-122"/>
              </a:rPr>
              <a:t>show</a:t>
            </a:r>
            <a:r>
              <a:rPr lang="en-US" altLang="zh-CN" sz="2400" b="1" dirty="0">
                <a:latin typeface="+mj-lt"/>
                <a:ea typeface="宋体" panose="02010600030101010101" pitchFamily="2" charset="-122"/>
              </a:rPr>
              <a:t> you how he helps me.</a:t>
            </a:r>
            <a:endParaRPr lang="zh-CN" altLang="en-US" sz="2400" b="1" dirty="0">
              <a:latin typeface="+mj-lt"/>
              <a:ea typeface="宋体" panose="02010600030101010101" pitchFamily="2" charset="-122"/>
            </a:endParaRPr>
          </a:p>
        </p:txBody>
      </p:sp>
      <p:sp>
        <p:nvSpPr>
          <p:cNvPr id="3" name="矩形 2"/>
          <p:cNvSpPr/>
          <p:nvPr/>
        </p:nvSpPr>
        <p:spPr>
          <a:xfrm>
            <a:off x="960438" y="1634898"/>
            <a:ext cx="7573962" cy="830997"/>
          </a:xfrm>
          <a:prstGeom prst="rect">
            <a:avLst/>
          </a:prstGeom>
        </p:spPr>
        <p:txBody>
          <a:bodyPr>
            <a:spAutoFit/>
          </a:bodyPr>
          <a:lstStyle/>
          <a:p>
            <a:pPr>
              <a:buFont typeface="Arial" panose="020B0604020202020204" pitchFamily="34" charset="0"/>
              <a:buNone/>
              <a:defRPr/>
            </a:pPr>
            <a:r>
              <a:rPr lang="en-US" altLang="zh-CN" sz="2400" b="1" dirty="0">
                <a:solidFill>
                  <a:srgbClr val="0000FF"/>
                </a:solidFill>
                <a:latin typeface="+mj-lt"/>
                <a:ea typeface="+mj-ea"/>
              </a:rPr>
              <a:t>show</a:t>
            </a:r>
            <a:r>
              <a:rPr lang="zh-CN" altLang="en-US" sz="2000" b="1" dirty="0">
                <a:solidFill>
                  <a:srgbClr val="0000FF"/>
                </a:solidFill>
                <a:latin typeface="+mj-lt"/>
                <a:ea typeface="+mj-ea"/>
              </a:rPr>
              <a:t>作动词，意为 “出示；显示”。</a:t>
            </a:r>
            <a:endParaRPr lang="en-US" altLang="zh-CN" sz="2000" b="1" dirty="0">
              <a:solidFill>
                <a:srgbClr val="0000FF"/>
              </a:solidFill>
              <a:latin typeface="+mj-lt"/>
              <a:ea typeface="+mj-ea"/>
            </a:endParaRPr>
          </a:p>
          <a:p>
            <a:pPr>
              <a:buFont typeface="Arial" panose="020B0604020202020204" pitchFamily="34" charset="0"/>
              <a:buNone/>
              <a:defRPr/>
            </a:pPr>
            <a:r>
              <a:rPr lang="zh-CN" altLang="en-US" sz="2000" b="1" dirty="0">
                <a:solidFill>
                  <a:srgbClr val="0000FF"/>
                </a:solidFill>
                <a:latin typeface="+mj-lt"/>
                <a:ea typeface="+mj-ea"/>
              </a:rPr>
              <a:t>句型</a:t>
            </a:r>
            <a:r>
              <a:rPr lang="en-US" altLang="zh-CN" sz="2000" b="1" dirty="0">
                <a:solidFill>
                  <a:srgbClr val="0000FF"/>
                </a:solidFill>
                <a:latin typeface="+mj-lt"/>
                <a:ea typeface="+mj-ea"/>
              </a:rPr>
              <a:t>:</a:t>
            </a:r>
            <a:r>
              <a:rPr lang="en-US" altLang="zh-CN" sz="2400" b="1" dirty="0">
                <a:solidFill>
                  <a:srgbClr val="0000FF"/>
                </a:solidFill>
                <a:latin typeface="+mj-lt"/>
                <a:ea typeface="+mj-ea"/>
              </a:rPr>
              <a:t>show sb. </a:t>
            </a:r>
            <a:r>
              <a:rPr lang="en-US" altLang="zh-CN" sz="2400" b="1" dirty="0" err="1">
                <a:solidFill>
                  <a:srgbClr val="0000FF"/>
                </a:solidFill>
                <a:latin typeface="+mj-lt"/>
                <a:ea typeface="+mj-ea"/>
              </a:rPr>
              <a:t>sth</a:t>
            </a:r>
            <a:r>
              <a:rPr lang="en-US" altLang="zh-CN" sz="2400" b="1" dirty="0">
                <a:solidFill>
                  <a:srgbClr val="0000FF"/>
                </a:solidFill>
                <a:latin typeface="+mj-lt"/>
                <a:ea typeface="+mj-ea"/>
              </a:rPr>
              <a:t>./show sth.to sb.</a:t>
            </a:r>
            <a:r>
              <a:rPr lang="zh-CN" altLang="en-US" sz="2000" b="1" dirty="0">
                <a:solidFill>
                  <a:srgbClr val="0000FF"/>
                </a:solidFill>
                <a:latin typeface="+mj-lt"/>
                <a:ea typeface="+mj-ea"/>
              </a:rPr>
              <a:t>把某物给某人看。</a:t>
            </a:r>
          </a:p>
        </p:txBody>
      </p:sp>
      <p:sp>
        <p:nvSpPr>
          <p:cNvPr id="4" name="矩形 3"/>
          <p:cNvSpPr/>
          <p:nvPr/>
        </p:nvSpPr>
        <p:spPr>
          <a:xfrm>
            <a:off x="960438" y="2882900"/>
            <a:ext cx="5362365" cy="1138773"/>
          </a:xfrm>
          <a:prstGeom prst="rect">
            <a:avLst/>
          </a:prstGeom>
        </p:spPr>
        <p:txBody>
          <a:bodyPr wrap="none">
            <a:spAutoFit/>
          </a:bodyPr>
          <a:lstStyle/>
          <a:p>
            <a:pPr>
              <a:buFont typeface="Arial" panose="020B0604020202020204" pitchFamily="34" charset="0"/>
              <a:buNone/>
              <a:defRPr/>
            </a:pPr>
            <a:r>
              <a:rPr lang="zh-CN" altLang="en-US" sz="2000" b="1" dirty="0">
                <a:latin typeface="+mj-lt"/>
                <a:ea typeface="+mj-ea"/>
              </a:rPr>
              <a:t>她把她的新毛衣给我们看。</a:t>
            </a:r>
            <a:endParaRPr lang="en-US" altLang="zh-CN" sz="2000" b="1" dirty="0">
              <a:latin typeface="+mj-lt"/>
              <a:ea typeface="+mj-ea"/>
            </a:endParaRPr>
          </a:p>
          <a:p>
            <a:pPr>
              <a:buFont typeface="Arial" panose="020B0604020202020204" pitchFamily="34" charset="0"/>
              <a:buNone/>
              <a:defRPr/>
            </a:pPr>
            <a:r>
              <a:rPr lang="en-US" altLang="zh-CN" sz="2400" b="1" dirty="0">
                <a:latin typeface="+mj-lt"/>
                <a:ea typeface="+mj-ea"/>
              </a:rPr>
              <a:t>She showed us her new sweater.</a:t>
            </a:r>
          </a:p>
          <a:p>
            <a:pPr>
              <a:buFont typeface="Arial" panose="020B0604020202020204" pitchFamily="34" charset="0"/>
              <a:buNone/>
              <a:defRPr/>
            </a:pPr>
            <a:r>
              <a:rPr lang="en-US" altLang="zh-CN" sz="2400" b="1" dirty="0">
                <a:latin typeface="+mj-lt"/>
                <a:ea typeface="+mj-ea"/>
              </a:rPr>
              <a:t>She showed her new sweater to us.</a:t>
            </a:r>
            <a:endParaRPr lang="zh-CN" altLang="en-US" sz="24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 calcmode="lin" valueType="num">
                                      <p:cBhvr>
                                        <p:cTn id="28"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30" dur="500"/>
                                        <p:tgtEl>
                                          <p:spTgt spid="4">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 calcmode="lin" valueType="num">
                                      <p:cBhvr>
                                        <p:cTn id="35"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3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组合 4"/>
          <p:cNvGrpSpPr/>
          <p:nvPr/>
        </p:nvGrpSpPr>
        <p:grpSpPr bwMode="auto">
          <a:xfrm>
            <a:off x="557213" y="695325"/>
            <a:ext cx="838200" cy="584200"/>
            <a:chOff x="449580" y="517058"/>
            <a:chExt cx="838200" cy="584775"/>
          </a:xfrm>
        </p:grpSpPr>
        <p:sp>
          <p:nvSpPr>
            <p:cNvPr id="3" name="椭圆 2"/>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26637"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2c</a:t>
              </a:r>
              <a:endParaRPr lang="zh-CN" altLang="en-US" sz="3200" b="1">
                <a:solidFill>
                  <a:srgbClr val="0000FF"/>
                </a:solidFill>
              </a:endParaRPr>
            </a:p>
          </p:txBody>
        </p:sp>
      </p:grpSp>
      <p:sp>
        <p:nvSpPr>
          <p:cNvPr id="5" name="Text Box 5"/>
          <p:cNvSpPr txBox="1">
            <a:spLocks noChangeArrowheads="1"/>
          </p:cNvSpPr>
          <p:nvPr/>
        </p:nvSpPr>
        <p:spPr bwMode="auto">
          <a:xfrm>
            <a:off x="1284288" y="266700"/>
            <a:ext cx="68992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defRPr/>
            </a:pPr>
            <a:r>
              <a:rPr lang="en-US" altLang="zh-CN" sz="2400" b="1" dirty="0">
                <a:latin typeface="+mj-lt"/>
                <a:ea typeface="宋体" panose="02010600030101010101" pitchFamily="2" charset="-122"/>
              </a:rPr>
              <a:t>Look at the list of words below. Circle the part of speech of each word and make your own sentences with these words. </a:t>
            </a:r>
          </a:p>
        </p:txBody>
      </p:sp>
      <p:sp>
        <p:nvSpPr>
          <p:cNvPr id="26628" name="Text Box 5"/>
          <p:cNvSpPr txBox="1">
            <a:spLocks noChangeArrowheads="1"/>
          </p:cNvSpPr>
          <p:nvPr/>
        </p:nvSpPr>
        <p:spPr bwMode="auto">
          <a:xfrm>
            <a:off x="522288" y="1651000"/>
            <a:ext cx="8621712" cy="293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742950" indent="-74295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pPr>
            <a:r>
              <a:rPr lang="en-US" altLang="zh-CN" sz="2800" b="1">
                <a:latin typeface="Times New Roman" panose="02020603050405020304" pitchFamily="18" charset="0"/>
              </a:rPr>
              <a:t>1. group (</a:t>
            </a:r>
            <a:r>
              <a:rPr lang="en-US" altLang="zh-CN" sz="2800" b="1" i="1">
                <a:latin typeface="Times New Roman" panose="02020603050405020304" pitchFamily="18" charset="0"/>
              </a:rPr>
              <a:t>adj.  /  n.</a:t>
            </a:r>
            <a:r>
              <a:rPr lang="en-US" altLang="zh-CN" sz="2800" b="1">
                <a:latin typeface="Times New Roman" panose="02020603050405020304" pitchFamily="18" charset="0"/>
              </a:rPr>
              <a:t>  ) </a:t>
            </a:r>
          </a:p>
          <a:p>
            <a:pPr eaLnBrk="1" hangingPunct="1">
              <a:lnSpc>
                <a:spcPct val="110000"/>
              </a:lnSpc>
            </a:pPr>
            <a:r>
              <a:rPr lang="en-US" altLang="zh-CN" sz="2800" b="1">
                <a:latin typeface="Times New Roman" panose="02020603050405020304" pitchFamily="18" charset="0"/>
              </a:rPr>
              <a:t>    ___________________________________________</a:t>
            </a:r>
          </a:p>
          <a:p>
            <a:pPr eaLnBrk="1" hangingPunct="1">
              <a:lnSpc>
                <a:spcPct val="110000"/>
              </a:lnSpc>
            </a:pPr>
            <a:r>
              <a:rPr lang="en-US" altLang="zh-CN" sz="2800" b="1">
                <a:latin typeface="Times New Roman" panose="02020603050405020304" pitchFamily="18" charset="0"/>
              </a:rPr>
              <a:t>2. disabled (</a:t>
            </a:r>
            <a:r>
              <a:rPr lang="en-US" altLang="zh-CN" sz="2800" b="1" i="1">
                <a:latin typeface="Times New Roman" panose="02020603050405020304" pitchFamily="18" charset="0"/>
              </a:rPr>
              <a:t>adj. / adv.</a:t>
            </a:r>
            <a:r>
              <a:rPr lang="en-US" altLang="zh-CN" sz="2800" b="1">
                <a:latin typeface="Times New Roman" panose="02020603050405020304" pitchFamily="18" charset="0"/>
              </a:rPr>
              <a:t>   )</a:t>
            </a:r>
          </a:p>
          <a:p>
            <a:pPr eaLnBrk="1" hangingPunct="1">
              <a:lnSpc>
                <a:spcPct val="110000"/>
              </a:lnSpc>
            </a:pPr>
            <a:r>
              <a:rPr lang="en-US" altLang="zh-CN" sz="2800" b="1">
                <a:latin typeface="Times New Roman" panose="02020603050405020304" pitchFamily="18" charset="0"/>
              </a:rPr>
              <a:t>    ___________________________________________</a:t>
            </a:r>
          </a:p>
          <a:p>
            <a:pPr eaLnBrk="1" hangingPunct="1">
              <a:lnSpc>
                <a:spcPct val="110000"/>
              </a:lnSpc>
            </a:pPr>
            <a:r>
              <a:rPr lang="en-US" altLang="zh-CN" sz="2800" b="1">
                <a:latin typeface="Times New Roman" panose="02020603050405020304" pitchFamily="18" charset="0"/>
              </a:rPr>
              <a:t>3. difference (</a:t>
            </a:r>
            <a:r>
              <a:rPr lang="en-US" altLang="zh-CN" sz="2800" b="1" i="1">
                <a:latin typeface="Times New Roman" panose="02020603050405020304" pitchFamily="18" charset="0"/>
              </a:rPr>
              <a:t>adv.  /  n.</a:t>
            </a:r>
            <a:r>
              <a:rPr lang="en-US" altLang="zh-CN" sz="2800" b="1">
                <a:latin typeface="Times New Roman" panose="02020603050405020304" pitchFamily="18" charset="0"/>
              </a:rPr>
              <a:t>  )</a:t>
            </a:r>
          </a:p>
          <a:p>
            <a:pPr eaLnBrk="1" hangingPunct="1">
              <a:lnSpc>
                <a:spcPct val="110000"/>
              </a:lnSpc>
            </a:pPr>
            <a:r>
              <a:rPr lang="en-US" altLang="zh-CN" sz="2800" b="1">
                <a:latin typeface="Times New Roman" panose="02020603050405020304" pitchFamily="18" charset="0"/>
              </a:rPr>
              <a:t>    _____________________________________________</a:t>
            </a:r>
          </a:p>
        </p:txBody>
      </p:sp>
      <p:sp>
        <p:nvSpPr>
          <p:cNvPr id="7" name="Text Box 6"/>
          <p:cNvSpPr txBox="1">
            <a:spLocks noChangeArrowheads="1"/>
          </p:cNvSpPr>
          <p:nvPr/>
        </p:nvSpPr>
        <p:spPr bwMode="auto">
          <a:xfrm>
            <a:off x="896938" y="2073275"/>
            <a:ext cx="46053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b="1" dirty="0">
                <a:solidFill>
                  <a:srgbClr val="FF0000"/>
                </a:solidFill>
                <a:latin typeface="Times New Roman" panose="02020603050405020304" pitchFamily="18" charset="0"/>
              </a:rPr>
              <a:t>We’d better go in a group.</a:t>
            </a:r>
          </a:p>
        </p:txBody>
      </p:sp>
      <p:sp>
        <p:nvSpPr>
          <p:cNvPr id="8" name="Text Box 6"/>
          <p:cNvSpPr txBox="1">
            <a:spLocks noChangeArrowheads="1"/>
          </p:cNvSpPr>
          <p:nvPr/>
        </p:nvSpPr>
        <p:spPr bwMode="auto">
          <a:xfrm>
            <a:off x="896938" y="2994025"/>
            <a:ext cx="79724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b="1">
                <a:solidFill>
                  <a:srgbClr val="FF0000"/>
                </a:solidFill>
                <a:latin typeface="Times New Roman" panose="02020603050405020304" pitchFamily="18" charset="0"/>
              </a:rPr>
              <a:t>I know that a lot of disabled people need our help. </a:t>
            </a:r>
          </a:p>
        </p:txBody>
      </p:sp>
      <p:sp>
        <p:nvSpPr>
          <p:cNvPr id="9" name="Text Box 8"/>
          <p:cNvSpPr txBox="1">
            <a:spLocks noChangeArrowheads="1"/>
          </p:cNvSpPr>
          <p:nvPr/>
        </p:nvSpPr>
        <p:spPr bwMode="auto">
          <a:xfrm>
            <a:off x="841375" y="3941763"/>
            <a:ext cx="8253413"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pPr>
            <a:r>
              <a:rPr lang="en-US" altLang="zh-CN" sz="2800" b="1">
                <a:solidFill>
                  <a:srgbClr val="FF0000"/>
                </a:solidFill>
                <a:latin typeface="Times New Roman" panose="02020603050405020304" pitchFamily="18" charset="0"/>
              </a:rPr>
              <a:t>Can you find the difference between the two pictures?</a:t>
            </a:r>
          </a:p>
        </p:txBody>
      </p:sp>
      <p:sp>
        <p:nvSpPr>
          <p:cNvPr id="10" name="椭圆 9"/>
          <p:cNvSpPr/>
          <p:nvPr/>
        </p:nvSpPr>
        <p:spPr>
          <a:xfrm>
            <a:off x="2913063" y="1768475"/>
            <a:ext cx="541337" cy="3651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800" noProof="1">
              <a:solidFill>
                <a:srgbClr val="FFFFFF"/>
              </a:solidFill>
            </a:endParaRPr>
          </a:p>
        </p:txBody>
      </p:sp>
      <p:sp>
        <p:nvSpPr>
          <p:cNvPr id="11" name="椭圆 10"/>
          <p:cNvSpPr/>
          <p:nvPr/>
        </p:nvSpPr>
        <p:spPr>
          <a:xfrm>
            <a:off x="2255838" y="2682875"/>
            <a:ext cx="863600" cy="384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800" noProof="1">
              <a:solidFill>
                <a:srgbClr val="FFFFFF"/>
              </a:solidFill>
            </a:endParaRPr>
          </a:p>
        </p:txBody>
      </p:sp>
      <p:sp>
        <p:nvSpPr>
          <p:cNvPr id="12" name="椭圆 14"/>
          <p:cNvSpPr/>
          <p:nvPr/>
        </p:nvSpPr>
        <p:spPr>
          <a:xfrm>
            <a:off x="3540125" y="3587750"/>
            <a:ext cx="642938" cy="4206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sz="2800"/>
          </a:p>
        </p:txBody>
      </p:sp>
      <p:sp>
        <p:nvSpPr>
          <p:cNvPr id="13" name="椭圆 12"/>
          <p:cNvSpPr/>
          <p:nvPr/>
        </p:nvSpPr>
        <p:spPr>
          <a:xfrm>
            <a:off x="6146800" y="330200"/>
            <a:ext cx="1033463" cy="4191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800" noProof="1">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strips(downRight)">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strips(downRight)">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6"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strips(downRight)">
                                      <p:cBhvr>
                                        <p:cTn id="3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animBg="1"/>
      <p:bldP spid="11" grpId="0" animBg="1"/>
      <p:bldP spid="1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5"/>
          <p:cNvSpPr txBox="1">
            <a:spLocks noChangeArrowheads="1"/>
          </p:cNvSpPr>
          <p:nvPr/>
        </p:nvSpPr>
        <p:spPr bwMode="auto">
          <a:xfrm>
            <a:off x="1241425" y="687388"/>
            <a:ext cx="7086600" cy="371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742950" indent="-74295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b="1">
                <a:latin typeface="Times New Roman" panose="02020603050405020304" pitchFamily="18" charset="0"/>
              </a:rPr>
              <a:t>4. imagine (</a:t>
            </a:r>
            <a:r>
              <a:rPr lang="en-US" altLang="zh-CN" sz="2800" b="1" i="1">
                <a:latin typeface="Times New Roman" panose="02020603050405020304" pitchFamily="18" charset="0"/>
              </a:rPr>
              <a:t>v.  /  n</a:t>
            </a:r>
            <a:r>
              <a:rPr lang="en-US" altLang="zh-CN" sz="2800" b="1">
                <a:latin typeface="Times New Roman" panose="02020603050405020304" pitchFamily="18" charset="0"/>
              </a:rPr>
              <a:t>. ) </a:t>
            </a:r>
          </a:p>
          <a:p>
            <a:pPr eaLnBrk="1" hangingPunct="1">
              <a:lnSpc>
                <a:spcPct val="120000"/>
              </a:lnSpc>
            </a:pPr>
            <a:r>
              <a:rPr lang="en-US" altLang="zh-CN" sz="2800" b="1">
                <a:latin typeface="Times New Roman" panose="02020603050405020304" pitchFamily="18" charset="0"/>
              </a:rPr>
              <a:t>    __________________________________</a:t>
            </a:r>
          </a:p>
          <a:p>
            <a:pPr eaLnBrk="1" hangingPunct="1">
              <a:lnSpc>
                <a:spcPct val="120000"/>
              </a:lnSpc>
            </a:pPr>
            <a:r>
              <a:rPr lang="en-US" altLang="zh-CN" sz="2800" b="1">
                <a:latin typeface="Times New Roman" panose="02020603050405020304" pitchFamily="18" charset="0"/>
              </a:rPr>
              <a:t>5. difficulties (</a:t>
            </a:r>
            <a:r>
              <a:rPr lang="en-US" altLang="zh-CN" sz="2800" b="1" i="1">
                <a:latin typeface="Times New Roman" panose="02020603050405020304" pitchFamily="18" charset="0"/>
              </a:rPr>
              <a:t>n.  / adj</a:t>
            </a:r>
            <a:r>
              <a:rPr lang="en-US" altLang="zh-CN" sz="2800" b="1">
                <a:latin typeface="Times New Roman" panose="02020603050405020304" pitchFamily="18" charset="0"/>
              </a:rPr>
              <a:t>. )      </a:t>
            </a:r>
          </a:p>
          <a:p>
            <a:pPr eaLnBrk="1" hangingPunct="1">
              <a:lnSpc>
                <a:spcPct val="120000"/>
              </a:lnSpc>
            </a:pPr>
            <a:r>
              <a:rPr lang="en-US" altLang="zh-CN" sz="2800" b="1">
                <a:latin typeface="Times New Roman" panose="02020603050405020304" pitchFamily="18" charset="0"/>
              </a:rPr>
              <a:t>    __________________________________</a:t>
            </a:r>
          </a:p>
          <a:p>
            <a:pPr eaLnBrk="1" hangingPunct="1">
              <a:lnSpc>
                <a:spcPct val="120000"/>
              </a:lnSpc>
            </a:pPr>
            <a:r>
              <a:rPr lang="en-US" altLang="zh-CN" sz="2800" b="1">
                <a:latin typeface="Times New Roman" panose="02020603050405020304" pitchFamily="18" charset="0"/>
              </a:rPr>
              <a:t>6. normal (</a:t>
            </a:r>
            <a:r>
              <a:rPr lang="en-US" altLang="zh-CN" sz="2800" b="1" i="1">
                <a:latin typeface="Times New Roman" panose="02020603050405020304" pitchFamily="18" charset="0"/>
              </a:rPr>
              <a:t>adv. / adj.</a:t>
            </a:r>
            <a:r>
              <a:rPr lang="en-US" altLang="zh-CN" sz="2800" b="1">
                <a:latin typeface="Times New Roman" panose="02020603050405020304" pitchFamily="18" charset="0"/>
              </a:rPr>
              <a:t>   )</a:t>
            </a:r>
          </a:p>
          <a:p>
            <a:pPr eaLnBrk="1" hangingPunct="1">
              <a:lnSpc>
                <a:spcPct val="120000"/>
              </a:lnSpc>
            </a:pPr>
            <a:r>
              <a:rPr lang="en-US" altLang="zh-CN" sz="2800" b="1">
                <a:latin typeface="Times New Roman" panose="02020603050405020304" pitchFamily="18" charset="0"/>
              </a:rPr>
              <a:t>    __________________________________</a:t>
            </a:r>
          </a:p>
          <a:p>
            <a:pPr eaLnBrk="1" hangingPunct="1">
              <a:lnSpc>
                <a:spcPct val="120000"/>
              </a:lnSpc>
            </a:pPr>
            <a:r>
              <a:rPr lang="en-US" altLang="zh-CN" sz="2800" b="1">
                <a:latin typeface="Times New Roman" panose="02020603050405020304" pitchFamily="18" charset="0"/>
              </a:rPr>
              <a:t>    __________________________________</a:t>
            </a:r>
          </a:p>
        </p:txBody>
      </p:sp>
      <p:sp>
        <p:nvSpPr>
          <p:cNvPr id="3" name="Text Box 9"/>
          <p:cNvSpPr txBox="1">
            <a:spLocks noChangeArrowheads="1"/>
          </p:cNvSpPr>
          <p:nvPr/>
        </p:nvSpPr>
        <p:spPr bwMode="auto">
          <a:xfrm>
            <a:off x="1635125" y="1214438"/>
            <a:ext cx="598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rPr>
              <a:t>You can easily imagine my surprise. </a:t>
            </a:r>
          </a:p>
        </p:txBody>
      </p:sp>
      <p:sp>
        <p:nvSpPr>
          <p:cNvPr id="4" name="Text Box 5"/>
          <p:cNvSpPr txBox="1">
            <a:spLocks noChangeArrowheads="1"/>
          </p:cNvSpPr>
          <p:nvPr/>
        </p:nvSpPr>
        <p:spPr bwMode="auto">
          <a:xfrm>
            <a:off x="1635125" y="2238375"/>
            <a:ext cx="5892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rPr>
              <a:t>Each family has its own difficulties. </a:t>
            </a:r>
          </a:p>
        </p:txBody>
      </p:sp>
      <p:sp>
        <p:nvSpPr>
          <p:cNvPr id="5" name="Text Box 8"/>
          <p:cNvSpPr txBox="1">
            <a:spLocks noChangeArrowheads="1"/>
          </p:cNvSpPr>
          <p:nvPr/>
        </p:nvSpPr>
        <p:spPr bwMode="auto">
          <a:xfrm>
            <a:off x="1635125" y="3219450"/>
            <a:ext cx="581660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b="1">
                <a:solidFill>
                  <a:srgbClr val="FF0000"/>
                </a:solidFill>
                <a:latin typeface="Times New Roman" panose="02020603050405020304" pitchFamily="18" charset="0"/>
              </a:rPr>
              <a:t>A person’s normal temperature is 37 degrees Centigrade.</a:t>
            </a:r>
          </a:p>
        </p:txBody>
      </p:sp>
      <p:sp>
        <p:nvSpPr>
          <p:cNvPr id="6" name="椭圆 5"/>
          <p:cNvSpPr/>
          <p:nvPr/>
        </p:nvSpPr>
        <p:spPr>
          <a:xfrm>
            <a:off x="3009900" y="830263"/>
            <a:ext cx="381000" cy="3762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sz="2800">
              <a:solidFill>
                <a:srgbClr val="FF0000"/>
              </a:solidFill>
            </a:endParaRPr>
          </a:p>
        </p:txBody>
      </p:sp>
      <p:sp>
        <p:nvSpPr>
          <p:cNvPr id="7" name="椭圆 16"/>
          <p:cNvSpPr/>
          <p:nvPr/>
        </p:nvSpPr>
        <p:spPr>
          <a:xfrm>
            <a:off x="3429000" y="1870075"/>
            <a:ext cx="434975" cy="3683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sz="2800">
              <a:solidFill>
                <a:srgbClr val="FF0000"/>
              </a:solidFill>
            </a:endParaRPr>
          </a:p>
        </p:txBody>
      </p:sp>
      <p:sp>
        <p:nvSpPr>
          <p:cNvPr id="8" name="椭圆 16"/>
          <p:cNvSpPr/>
          <p:nvPr/>
        </p:nvSpPr>
        <p:spPr>
          <a:xfrm>
            <a:off x="3787775" y="2874963"/>
            <a:ext cx="720725" cy="4016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sz="28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strips(downRight)">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strips(downRight)">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8" presetClass="entr" presetSubtype="6"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strips(downRight)">
                                      <p:cBhvr>
                                        <p:cTn id="3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animBg="1"/>
      <p:bldP spid="7" grpId="0" animBg="1"/>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5"/>
          <p:cNvSpPr txBox="1">
            <a:spLocks noChangeArrowheads="1"/>
          </p:cNvSpPr>
          <p:nvPr/>
        </p:nvSpPr>
        <p:spPr bwMode="auto">
          <a:xfrm>
            <a:off x="787400" y="1247775"/>
            <a:ext cx="7702550"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742950" indent="-74295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b="1">
                <a:latin typeface="Times New Roman" panose="02020603050405020304" pitchFamily="18" charset="0"/>
              </a:rPr>
              <a:t>7. training (</a:t>
            </a:r>
            <a:r>
              <a:rPr lang="en-US" altLang="zh-CN" sz="2800" b="1" i="1">
                <a:latin typeface="Times New Roman" panose="02020603050405020304" pitchFamily="18" charset="0"/>
              </a:rPr>
              <a:t>adv.  /  n</a:t>
            </a:r>
            <a:r>
              <a:rPr lang="en-US" altLang="zh-CN" sz="2800" b="1">
                <a:latin typeface="Times New Roman" panose="02020603050405020304" pitchFamily="18" charset="0"/>
              </a:rPr>
              <a:t>.  )</a:t>
            </a:r>
          </a:p>
          <a:p>
            <a:pPr eaLnBrk="1" hangingPunct="1">
              <a:lnSpc>
                <a:spcPct val="120000"/>
              </a:lnSpc>
            </a:pPr>
            <a:r>
              <a:rPr lang="en-US" altLang="zh-CN" sz="2800" b="1">
                <a:latin typeface="Times New Roman" panose="02020603050405020304" pitchFamily="18" charset="0"/>
              </a:rPr>
              <a:t>    __________________________________</a:t>
            </a:r>
          </a:p>
          <a:p>
            <a:pPr eaLnBrk="1" hangingPunct="1">
              <a:lnSpc>
                <a:spcPct val="120000"/>
              </a:lnSpc>
            </a:pPr>
            <a:r>
              <a:rPr lang="en-US" altLang="zh-CN" sz="2800" b="1">
                <a:latin typeface="Times New Roman" panose="02020603050405020304" pitchFamily="18" charset="0"/>
              </a:rPr>
              <a:t>8. kindness (</a:t>
            </a:r>
            <a:r>
              <a:rPr lang="en-US" altLang="zh-CN" sz="2800" b="1" i="1">
                <a:latin typeface="Times New Roman" panose="02020603050405020304" pitchFamily="18" charset="0"/>
              </a:rPr>
              <a:t>n.  /  v</a:t>
            </a:r>
            <a:r>
              <a:rPr lang="en-US" altLang="zh-CN" sz="2800" b="1">
                <a:latin typeface="Times New Roman" panose="02020603050405020304" pitchFamily="18" charset="0"/>
              </a:rPr>
              <a:t>. )</a:t>
            </a:r>
          </a:p>
          <a:p>
            <a:pPr eaLnBrk="1" hangingPunct="1">
              <a:lnSpc>
                <a:spcPct val="120000"/>
              </a:lnSpc>
            </a:pPr>
            <a:r>
              <a:rPr lang="en-US" altLang="zh-CN" sz="2800" b="1">
                <a:latin typeface="Times New Roman" panose="02020603050405020304" pitchFamily="18" charset="0"/>
              </a:rPr>
              <a:t>    _______________________________________</a:t>
            </a:r>
          </a:p>
        </p:txBody>
      </p:sp>
      <p:sp>
        <p:nvSpPr>
          <p:cNvPr id="3" name="Text Box 9"/>
          <p:cNvSpPr txBox="1">
            <a:spLocks noChangeArrowheads="1"/>
          </p:cNvSpPr>
          <p:nvPr/>
        </p:nvSpPr>
        <p:spPr bwMode="auto">
          <a:xfrm>
            <a:off x="1146175" y="1736725"/>
            <a:ext cx="626745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50000"/>
              </a:spcBef>
            </a:pPr>
            <a:r>
              <a:rPr lang="en-US" altLang="zh-CN" sz="2800" b="1">
                <a:solidFill>
                  <a:srgbClr val="FF0000"/>
                </a:solidFill>
                <a:latin typeface="Times New Roman" panose="02020603050405020304" pitchFamily="18" charset="0"/>
              </a:rPr>
              <a:t>Nurses</a:t>
            </a:r>
            <a:r>
              <a:rPr lang="en-US" altLang="zh-CN" sz="2800" b="1">
                <a:solidFill>
                  <a:srgbClr val="FF0066"/>
                </a:solidFill>
                <a:latin typeface="Times New Roman" panose="02020603050405020304" pitchFamily="18" charset="0"/>
              </a:rPr>
              <a:t> </a:t>
            </a:r>
            <a:r>
              <a:rPr lang="en-US" altLang="zh-CN" sz="2800" b="1">
                <a:solidFill>
                  <a:srgbClr val="FF0000"/>
                </a:solidFill>
                <a:latin typeface="Times New Roman" panose="02020603050405020304" pitchFamily="18" charset="0"/>
              </a:rPr>
              <a:t>have several years of training. </a:t>
            </a:r>
          </a:p>
        </p:txBody>
      </p:sp>
      <p:sp>
        <p:nvSpPr>
          <p:cNvPr id="4" name="Text Box 6"/>
          <p:cNvSpPr txBox="1">
            <a:spLocks noChangeArrowheads="1"/>
          </p:cNvSpPr>
          <p:nvPr/>
        </p:nvSpPr>
        <p:spPr bwMode="auto">
          <a:xfrm>
            <a:off x="1146175" y="2744788"/>
            <a:ext cx="7343775"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50000"/>
              </a:spcBef>
            </a:pPr>
            <a:r>
              <a:rPr lang="en-US" altLang="zh-CN" sz="2800" b="1">
                <a:solidFill>
                  <a:srgbClr val="FF0000"/>
                </a:solidFill>
                <a:latin typeface="Times New Roman" panose="02020603050405020304" pitchFamily="18" charset="0"/>
              </a:rPr>
              <a:t>Good looks are not as important as kindness.</a:t>
            </a:r>
          </a:p>
        </p:txBody>
      </p:sp>
      <p:sp>
        <p:nvSpPr>
          <p:cNvPr id="5" name="椭圆 4"/>
          <p:cNvSpPr/>
          <p:nvPr/>
        </p:nvSpPr>
        <p:spPr>
          <a:xfrm>
            <a:off x="3592513" y="1390650"/>
            <a:ext cx="446087" cy="39211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buFont typeface="Arial" panose="020B0604020202020204" pitchFamily="34" charset="0"/>
              <a:buNone/>
              <a:defRPr/>
            </a:pPr>
            <a:endParaRPr lang="zh-CN" altLang="en-US" sz="2800" noProof="1">
              <a:solidFill>
                <a:srgbClr val="FFFFFF"/>
              </a:solidFill>
            </a:endParaRPr>
          </a:p>
        </p:txBody>
      </p:sp>
      <p:sp>
        <p:nvSpPr>
          <p:cNvPr id="6" name="椭圆 5"/>
          <p:cNvSpPr/>
          <p:nvPr/>
        </p:nvSpPr>
        <p:spPr>
          <a:xfrm>
            <a:off x="2649538" y="2393950"/>
            <a:ext cx="452437" cy="38417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buFont typeface="Arial" panose="020B0604020202020204" pitchFamily="34" charset="0"/>
              <a:buNone/>
              <a:defRPr/>
            </a:pPr>
            <a:endParaRPr lang="zh-CN" altLang="en-US" sz="2800" noProof="1">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6"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strips(downRight)">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strips(downRight)">
                                      <p:cBhvr>
                                        <p:cTn id="3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8" name="组合 4"/>
          <p:cNvGrpSpPr/>
          <p:nvPr/>
        </p:nvGrpSpPr>
        <p:grpSpPr bwMode="auto">
          <a:xfrm>
            <a:off x="557213" y="741363"/>
            <a:ext cx="838200" cy="584200"/>
            <a:chOff x="449580" y="517058"/>
            <a:chExt cx="838200" cy="584775"/>
          </a:xfrm>
        </p:grpSpPr>
        <p:sp>
          <p:nvSpPr>
            <p:cNvPr id="3" name="椭圆 2"/>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29712"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2d</a:t>
              </a:r>
              <a:endParaRPr lang="zh-CN" altLang="en-US" sz="3200" b="1">
                <a:solidFill>
                  <a:srgbClr val="0000FF"/>
                </a:solidFill>
              </a:endParaRPr>
            </a:p>
          </p:txBody>
        </p:sp>
      </p:grpSp>
      <p:sp>
        <p:nvSpPr>
          <p:cNvPr id="5" name="Text Box 5"/>
          <p:cNvSpPr txBox="1">
            <a:spLocks noChangeArrowheads="1"/>
          </p:cNvSpPr>
          <p:nvPr/>
        </p:nvSpPr>
        <p:spPr bwMode="auto">
          <a:xfrm>
            <a:off x="1227138" y="554038"/>
            <a:ext cx="720883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defRPr/>
            </a:pPr>
            <a:r>
              <a:rPr lang="en-US" altLang="zh-CN" sz="2400" b="1" dirty="0">
                <a:latin typeface="+mj-lt"/>
                <a:ea typeface="宋体" panose="02010600030101010101" pitchFamily="2" charset="-122"/>
              </a:rPr>
              <a:t>Use the information in the letter to make true sentences by matching the different parts.</a:t>
            </a:r>
          </a:p>
        </p:txBody>
      </p:sp>
      <p:sp>
        <p:nvSpPr>
          <p:cNvPr id="6" name="Text Box 5"/>
          <p:cNvSpPr txBox="1">
            <a:spLocks noChangeArrowheads="1"/>
          </p:cNvSpPr>
          <p:nvPr/>
        </p:nvSpPr>
        <p:spPr bwMode="auto">
          <a:xfrm>
            <a:off x="427038" y="1778000"/>
            <a:ext cx="2460625" cy="2292350"/>
          </a:xfrm>
          <a:prstGeom prst="rect">
            <a:avLst/>
          </a:prstGeom>
          <a:solidFill>
            <a:schemeClr val="accent2">
              <a:lumMod val="40000"/>
              <a:lumOff val="60000"/>
            </a:schemeClr>
          </a:solidFill>
          <a:ln>
            <a:noFill/>
          </a:ln>
        </p:spPr>
        <p:txBody>
          <a:bodyPr>
            <a:spAutoFit/>
          </a:bodyPr>
          <a:lstStyle/>
          <a:p>
            <a:pPr>
              <a:lnSpc>
                <a:spcPct val="110000"/>
              </a:lnSpc>
              <a:buFont typeface="Arial" panose="020B0604020202020204" pitchFamily="34" charset="0"/>
              <a:buNone/>
              <a:defRPr/>
            </a:pPr>
            <a:r>
              <a:rPr lang="en-US" altLang="zh-CN" sz="2600" b="1" dirty="0">
                <a:solidFill>
                  <a:srgbClr val="FF0000"/>
                </a:solidFill>
                <a:latin typeface="Times New Roman" panose="02020603050405020304" pitchFamily="18" charset="0"/>
                <a:ea typeface="宋体" panose="02010600030101010101" pitchFamily="2" charset="-122"/>
              </a:rPr>
              <a:t>SUBJCT</a:t>
            </a:r>
          </a:p>
          <a:p>
            <a:pPr>
              <a:lnSpc>
                <a:spcPct val="110000"/>
              </a:lnSpc>
              <a:buFont typeface="Arial" panose="020B0604020202020204" pitchFamily="34" charset="0"/>
              <a:buNone/>
              <a:defRPr/>
            </a:pPr>
            <a:r>
              <a:rPr lang="en-US" altLang="zh-CN" sz="2600" b="1" dirty="0">
                <a:latin typeface="Times New Roman" panose="02020603050405020304" pitchFamily="18" charset="0"/>
                <a:ea typeface="宋体" panose="02010600030101010101" pitchFamily="2" charset="-122"/>
              </a:rPr>
              <a:t>Miss Li</a:t>
            </a:r>
          </a:p>
          <a:p>
            <a:pPr>
              <a:lnSpc>
                <a:spcPct val="110000"/>
              </a:lnSpc>
              <a:buFont typeface="Arial" panose="020B0604020202020204" pitchFamily="34" charset="0"/>
              <a:buNone/>
              <a:defRPr/>
            </a:pPr>
            <a:r>
              <a:rPr lang="en-US" altLang="zh-CN" sz="2600" b="1" dirty="0">
                <a:latin typeface="Times New Roman" panose="02020603050405020304" pitchFamily="18" charset="0"/>
                <a:ea typeface="宋体" panose="02010600030101010101" pitchFamily="2" charset="-122"/>
              </a:rPr>
              <a:t>Ben Smith</a:t>
            </a:r>
          </a:p>
          <a:p>
            <a:pPr>
              <a:lnSpc>
                <a:spcPct val="110000"/>
              </a:lnSpc>
              <a:buFont typeface="Arial" panose="020B0604020202020204" pitchFamily="34" charset="0"/>
              <a:buNone/>
              <a:defRPr/>
            </a:pPr>
            <a:r>
              <a:rPr lang="en-US" altLang="zh-CN" sz="2600" b="1" dirty="0">
                <a:latin typeface="Times New Roman" panose="02020603050405020304" pitchFamily="18" charset="0"/>
                <a:ea typeface="宋体" panose="02010600030101010101" pitchFamily="2" charset="-122"/>
              </a:rPr>
              <a:t>Lucky</a:t>
            </a:r>
          </a:p>
          <a:p>
            <a:pPr>
              <a:lnSpc>
                <a:spcPct val="110000"/>
              </a:lnSpc>
              <a:buFont typeface="Arial" panose="020B0604020202020204" pitchFamily="34" charset="0"/>
              <a:buNone/>
              <a:defRPr/>
            </a:pPr>
            <a:r>
              <a:rPr lang="en-US" altLang="zh-CN" sz="2600" b="1" dirty="0">
                <a:latin typeface="Times New Roman" panose="02020603050405020304" pitchFamily="18" charset="0"/>
                <a:ea typeface="宋体" panose="02010600030101010101" pitchFamily="2" charset="-122"/>
              </a:rPr>
              <a:t>Animal Helpers</a:t>
            </a:r>
          </a:p>
        </p:txBody>
      </p:sp>
      <p:sp>
        <p:nvSpPr>
          <p:cNvPr id="7" name="Text Box 5"/>
          <p:cNvSpPr txBox="1">
            <a:spLocks noChangeArrowheads="1"/>
          </p:cNvSpPr>
          <p:nvPr/>
        </p:nvSpPr>
        <p:spPr bwMode="auto">
          <a:xfrm>
            <a:off x="3203575" y="1778000"/>
            <a:ext cx="1360488" cy="2292350"/>
          </a:xfrm>
          <a:prstGeom prst="rect">
            <a:avLst/>
          </a:prstGeom>
          <a:solidFill>
            <a:schemeClr val="accent1">
              <a:lumMod val="40000"/>
              <a:lumOff val="60000"/>
            </a:schemeClr>
          </a:solidFill>
          <a:ln>
            <a:noFill/>
          </a:ln>
        </p:spPr>
        <p:txBody>
          <a:bodyPr>
            <a:spAutoFit/>
          </a:bodyPr>
          <a:lstStyle/>
          <a:p>
            <a:pPr algn="ctr">
              <a:lnSpc>
                <a:spcPct val="110000"/>
              </a:lnSpc>
              <a:buFont typeface="Arial" panose="020B0604020202020204" pitchFamily="34" charset="0"/>
              <a:buNone/>
              <a:defRPr/>
            </a:pPr>
            <a:r>
              <a:rPr lang="en-US" altLang="zh-CN" sz="2600" b="1" dirty="0">
                <a:solidFill>
                  <a:srgbClr val="FF0000"/>
                </a:solidFill>
                <a:latin typeface="Times New Roman" panose="02020603050405020304" pitchFamily="18" charset="0"/>
                <a:ea typeface="宋体" panose="02010600030101010101" pitchFamily="2" charset="-122"/>
              </a:rPr>
              <a:t>VERB</a:t>
            </a:r>
          </a:p>
          <a:p>
            <a:pPr algn="ctr">
              <a:lnSpc>
                <a:spcPct val="110000"/>
              </a:lnSpc>
              <a:buFont typeface="Arial" panose="020B0604020202020204" pitchFamily="34" charset="0"/>
              <a:buNone/>
              <a:defRPr/>
            </a:pPr>
            <a:r>
              <a:rPr lang="en-US" altLang="zh-CN" sz="2600" b="1" dirty="0">
                <a:latin typeface="Times New Roman" panose="02020603050405020304" pitchFamily="18" charset="0"/>
                <a:ea typeface="宋体" panose="02010600030101010101" pitchFamily="2" charset="-122"/>
              </a:rPr>
              <a:t>can get</a:t>
            </a:r>
          </a:p>
          <a:p>
            <a:pPr algn="ctr">
              <a:lnSpc>
                <a:spcPct val="110000"/>
              </a:lnSpc>
              <a:buFont typeface="Arial" panose="020B0604020202020204" pitchFamily="34" charset="0"/>
              <a:buNone/>
              <a:defRPr/>
            </a:pPr>
            <a:r>
              <a:rPr lang="en-US" altLang="zh-CN" sz="2600" b="1" dirty="0">
                <a:latin typeface="Times New Roman" panose="02020603050405020304" pitchFamily="18" charset="0"/>
                <a:ea typeface="宋体" panose="02010600030101010101" pitchFamily="2" charset="-122"/>
              </a:rPr>
              <a:t>trains</a:t>
            </a:r>
          </a:p>
          <a:p>
            <a:pPr algn="ctr">
              <a:lnSpc>
                <a:spcPct val="110000"/>
              </a:lnSpc>
              <a:buFont typeface="Arial" panose="020B0604020202020204" pitchFamily="34" charset="0"/>
              <a:buNone/>
              <a:defRPr/>
            </a:pPr>
            <a:r>
              <a:rPr lang="en-US" altLang="zh-CN" sz="2600" b="1" dirty="0">
                <a:latin typeface="Times New Roman" panose="02020603050405020304" pitchFamily="18" charset="0"/>
                <a:ea typeface="宋体" panose="02010600030101010101" pitchFamily="2" charset="-122"/>
              </a:rPr>
              <a:t>sent</a:t>
            </a:r>
          </a:p>
          <a:p>
            <a:pPr algn="ctr">
              <a:lnSpc>
                <a:spcPct val="110000"/>
              </a:lnSpc>
              <a:buFont typeface="Arial" panose="020B0604020202020204" pitchFamily="34" charset="0"/>
              <a:buNone/>
              <a:defRPr/>
            </a:pPr>
            <a:r>
              <a:rPr lang="en-US" altLang="zh-CN" sz="2600" b="1" dirty="0">
                <a:latin typeface="Times New Roman" panose="02020603050405020304" pitchFamily="18" charset="0"/>
                <a:ea typeface="宋体" panose="02010600030101010101" pitchFamily="2" charset="-122"/>
              </a:rPr>
              <a:t>is </a:t>
            </a:r>
          </a:p>
        </p:txBody>
      </p:sp>
      <p:sp>
        <p:nvSpPr>
          <p:cNvPr id="8" name="Text Box 5"/>
          <p:cNvSpPr txBox="1">
            <a:spLocks noChangeArrowheads="1"/>
          </p:cNvSpPr>
          <p:nvPr/>
        </p:nvSpPr>
        <p:spPr bwMode="auto">
          <a:xfrm>
            <a:off x="4876800" y="1778000"/>
            <a:ext cx="3894138" cy="2292350"/>
          </a:xfrm>
          <a:prstGeom prst="rect">
            <a:avLst/>
          </a:prstGeom>
          <a:solidFill>
            <a:schemeClr val="accent3">
              <a:lumMod val="40000"/>
              <a:lumOff val="60000"/>
            </a:schemeClr>
          </a:solidFill>
          <a:ln>
            <a:noFill/>
          </a:ln>
        </p:spPr>
        <p:txBody>
          <a:bodyPr>
            <a:spAutoFit/>
          </a:bodyPr>
          <a:lstStyle/>
          <a:p>
            <a:pPr algn="ctr">
              <a:lnSpc>
                <a:spcPct val="110000"/>
              </a:lnSpc>
              <a:buFont typeface="Arial" panose="020B0604020202020204" pitchFamily="34" charset="0"/>
              <a:buNone/>
              <a:defRPr/>
            </a:pPr>
            <a:r>
              <a:rPr lang="en-US" altLang="zh-CN" sz="2600" b="1" dirty="0">
                <a:solidFill>
                  <a:srgbClr val="FF0000"/>
                </a:solidFill>
                <a:latin typeface="Times New Roman" panose="02020603050405020304" pitchFamily="18" charset="0"/>
                <a:ea typeface="宋体" panose="02010600030101010101" pitchFamily="2" charset="-122"/>
              </a:rPr>
              <a:t>OBJECT</a:t>
            </a:r>
          </a:p>
          <a:p>
            <a:pPr>
              <a:lnSpc>
                <a:spcPct val="110000"/>
              </a:lnSpc>
              <a:buFont typeface="Arial" panose="020B0604020202020204" pitchFamily="34" charset="0"/>
              <a:buNone/>
              <a:defRPr/>
            </a:pPr>
            <a:r>
              <a:rPr lang="en-US" altLang="zh-CN" sz="2600" b="1" dirty="0">
                <a:latin typeface="Times New Roman" panose="02020603050405020304" pitchFamily="18" charset="0"/>
                <a:ea typeface="宋体" panose="02010600030101010101" pitchFamily="2" charset="-122"/>
              </a:rPr>
              <a:t>unable to move well.</a:t>
            </a:r>
          </a:p>
          <a:p>
            <a:pPr>
              <a:lnSpc>
                <a:spcPct val="110000"/>
              </a:lnSpc>
              <a:buFont typeface="Arial" panose="020B0604020202020204" pitchFamily="34" charset="0"/>
              <a:buNone/>
              <a:defRPr/>
            </a:pPr>
            <a:r>
              <a:rPr lang="en-US" altLang="zh-CN" sz="2600" b="1" dirty="0">
                <a:latin typeface="Times New Roman" panose="02020603050405020304" pitchFamily="18" charset="0"/>
                <a:ea typeface="宋体" panose="02010600030101010101" pitchFamily="2" charset="-122"/>
              </a:rPr>
              <a:t>money to Animal Helpers.</a:t>
            </a:r>
          </a:p>
          <a:p>
            <a:pPr>
              <a:lnSpc>
                <a:spcPct val="110000"/>
              </a:lnSpc>
              <a:buFont typeface="Arial" panose="020B0604020202020204" pitchFamily="34" charset="0"/>
              <a:buNone/>
              <a:defRPr/>
            </a:pPr>
            <a:r>
              <a:rPr lang="en-US" altLang="zh-CN" sz="2600" b="1" dirty="0">
                <a:latin typeface="Times New Roman" panose="02020603050405020304" pitchFamily="18" charset="0"/>
                <a:ea typeface="宋体" panose="02010600030101010101" pitchFamily="2" charset="-122"/>
              </a:rPr>
              <a:t>animals like Lucky.</a:t>
            </a:r>
          </a:p>
          <a:p>
            <a:pPr>
              <a:lnSpc>
                <a:spcPct val="110000"/>
              </a:lnSpc>
              <a:buFont typeface="Arial" panose="020B0604020202020204" pitchFamily="34" charset="0"/>
              <a:buNone/>
              <a:defRPr/>
            </a:pPr>
            <a:r>
              <a:rPr lang="en-US" altLang="zh-CN" sz="2600" b="1" dirty="0">
                <a:latin typeface="Times New Roman" panose="02020603050405020304" pitchFamily="18" charset="0"/>
                <a:ea typeface="宋体" panose="02010600030101010101" pitchFamily="2" charset="-122"/>
              </a:rPr>
              <a:t>things for disabled people.</a:t>
            </a:r>
          </a:p>
        </p:txBody>
      </p:sp>
      <p:cxnSp>
        <p:nvCxnSpPr>
          <p:cNvPr id="9" name="直接连接符 8"/>
          <p:cNvCxnSpPr/>
          <p:nvPr/>
        </p:nvCxnSpPr>
        <p:spPr>
          <a:xfrm>
            <a:off x="1657350" y="2459038"/>
            <a:ext cx="1893888" cy="947737"/>
          </a:xfrm>
          <a:prstGeom prst="line">
            <a:avLst/>
          </a:prstGeom>
          <a:ln w="3810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4187825" y="2963863"/>
            <a:ext cx="765175" cy="404812"/>
          </a:xfrm>
          <a:prstGeom prst="line">
            <a:avLst/>
          </a:prstGeom>
          <a:ln w="3810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987550" y="2924175"/>
            <a:ext cx="1730375" cy="877888"/>
          </a:xfrm>
          <a:prstGeom prst="line">
            <a:avLst/>
          </a:prstGeom>
          <a:ln w="3810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V="1">
            <a:off x="4051300" y="2522538"/>
            <a:ext cx="847725" cy="1304925"/>
          </a:xfrm>
          <a:prstGeom prst="line">
            <a:avLst/>
          </a:prstGeom>
          <a:ln w="3810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V="1">
            <a:off x="1454150" y="2522538"/>
            <a:ext cx="1871663" cy="884237"/>
          </a:xfrm>
          <a:prstGeom prst="line">
            <a:avLst/>
          </a:prstGeom>
          <a:ln w="3810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4418013" y="2522538"/>
            <a:ext cx="481012" cy="1304925"/>
          </a:xfrm>
          <a:prstGeom prst="line">
            <a:avLst/>
          </a:prstGeom>
          <a:ln w="3810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V="1">
            <a:off x="2782888" y="2963863"/>
            <a:ext cx="654050" cy="844550"/>
          </a:xfrm>
          <a:prstGeom prst="line">
            <a:avLst/>
          </a:prstGeom>
          <a:ln w="3810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4341813" y="2924175"/>
            <a:ext cx="619125" cy="461963"/>
          </a:xfrm>
          <a:prstGeom prst="line">
            <a:avLst/>
          </a:prstGeom>
          <a:ln w="38100">
            <a:solidFill>
              <a:srgbClr val="FF00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left)">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left)">
                                      <p:cBhvr>
                                        <p:cTn id="32" dur="5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wipe(left)">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wipe(left)">
                                      <p:cBhvr>
                                        <p:cTn id="4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1555750" y="3719513"/>
            <a:ext cx="2924175"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buFont typeface="Arial" panose="020B0604020202020204" pitchFamily="34" charset="0"/>
              <a:buNone/>
              <a:defRPr/>
            </a:pPr>
            <a:r>
              <a:rPr lang="en-US" altLang="zh-CN" sz="2800" b="1" dirty="0" smtClean="0">
                <a:solidFill>
                  <a:srgbClr val="0000FF"/>
                </a:solidFill>
                <a:latin typeface="+mj-lt"/>
              </a:rPr>
              <a:t>chat on QQ</a:t>
            </a:r>
          </a:p>
        </p:txBody>
      </p:sp>
      <p:sp>
        <p:nvSpPr>
          <p:cNvPr id="3" name="Text Box 6"/>
          <p:cNvSpPr txBox="1">
            <a:spLocks noChangeArrowheads="1"/>
          </p:cNvSpPr>
          <p:nvPr/>
        </p:nvSpPr>
        <p:spPr bwMode="auto">
          <a:xfrm>
            <a:off x="4752975" y="3719513"/>
            <a:ext cx="3590925"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buFont typeface="Arial" panose="020B0604020202020204" pitchFamily="34" charset="0"/>
              <a:buNone/>
              <a:defRPr/>
            </a:pPr>
            <a:r>
              <a:rPr lang="en-US" altLang="zh-CN" sz="2800" b="1" dirty="0" smtClean="0">
                <a:solidFill>
                  <a:srgbClr val="0000FF"/>
                </a:solidFill>
                <a:latin typeface="+mj-lt"/>
              </a:rPr>
              <a:t>send micro message</a:t>
            </a:r>
          </a:p>
        </p:txBody>
      </p:sp>
      <p:pic>
        <p:nvPicPr>
          <p:cNvPr id="4" name="Picture 3" descr="logo_QQ"/>
          <p:cNvPicPr>
            <a:picLocks noChangeAspect="1" noChangeArrowheads="1"/>
          </p:cNvPicPr>
          <p:nvPr/>
        </p:nvPicPr>
        <p:blipFill>
          <a:blip r:embed="rId2" cstate="email"/>
          <a:srcRect/>
          <a:stretch>
            <a:fillRect/>
          </a:stretch>
        </p:blipFill>
        <p:spPr bwMode="auto">
          <a:xfrm>
            <a:off x="1116013" y="1255713"/>
            <a:ext cx="3335337" cy="228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3314" name="Picture 2"/>
          <p:cNvPicPr>
            <a:picLocks noChangeAspect="1" noChangeArrowheads="1"/>
          </p:cNvPicPr>
          <p:nvPr/>
        </p:nvPicPr>
        <p:blipFill>
          <a:blip r:embed="rId3" cstate="email"/>
          <a:srcRect/>
          <a:stretch>
            <a:fillRect/>
          </a:stretch>
        </p:blipFill>
        <p:spPr bwMode="auto">
          <a:xfrm>
            <a:off x="5292725" y="1143000"/>
            <a:ext cx="2511425" cy="2513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nodeType="clickEffect">
                                  <p:stCondLst>
                                    <p:cond delay="0"/>
                                  </p:stCondLst>
                                  <p:childTnLst>
                                    <p:set>
                                      <p:cBhvr>
                                        <p:cTn id="17" dur="1" fill="hold">
                                          <p:stCondLst>
                                            <p:cond delay="0"/>
                                          </p:stCondLst>
                                        </p:cTn>
                                        <p:tgtEl>
                                          <p:spTgt spid="13314"/>
                                        </p:tgtEl>
                                        <p:attrNameLst>
                                          <p:attrName>style.visibility</p:attrName>
                                        </p:attrNameLst>
                                      </p:cBhvr>
                                      <p:to>
                                        <p:strVal val="visible"/>
                                      </p:to>
                                    </p:set>
                                    <p:animEffect transition="in" filter="wipe(down)">
                                      <p:cBhvr>
                                        <p:cTn id="18" dur="580">
                                          <p:stCondLst>
                                            <p:cond delay="0"/>
                                          </p:stCondLst>
                                        </p:cTn>
                                        <p:tgtEl>
                                          <p:spTgt spid="13314"/>
                                        </p:tgtEl>
                                      </p:cBhvr>
                                    </p:animEffect>
                                    <p:anim calcmode="lin" valueType="num">
                                      <p:cBhvr>
                                        <p:cTn id="19" dur="1822" tmFilter="0,0; 0.14,0.36; 0.43,0.73; 0.71,0.91; 1.0,1.0">
                                          <p:stCondLst>
                                            <p:cond delay="0"/>
                                          </p:stCondLst>
                                        </p:cTn>
                                        <p:tgtEl>
                                          <p:spTgt spid="13314"/>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13314"/>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13314"/>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13314"/>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13314"/>
                                        </p:tgtEl>
                                        <p:attrNameLst>
                                          <p:attrName>ppt_y</p:attrName>
                                        </p:attrNameLst>
                                      </p:cBhvr>
                                      <p:tavLst>
                                        <p:tav tm="0" fmla="#ppt_y-sin(pi*$)/81">
                                          <p:val>
                                            <p:fltVal val="0"/>
                                          </p:val>
                                        </p:tav>
                                        <p:tav tm="100000">
                                          <p:val>
                                            <p:fltVal val="1"/>
                                          </p:val>
                                        </p:tav>
                                      </p:tavLst>
                                    </p:anim>
                                    <p:animScale>
                                      <p:cBhvr>
                                        <p:cTn id="24" dur="26">
                                          <p:stCondLst>
                                            <p:cond delay="650"/>
                                          </p:stCondLst>
                                        </p:cTn>
                                        <p:tgtEl>
                                          <p:spTgt spid="13314"/>
                                        </p:tgtEl>
                                      </p:cBhvr>
                                      <p:to x="100000" y="60000"/>
                                    </p:animScale>
                                    <p:animScale>
                                      <p:cBhvr>
                                        <p:cTn id="25" dur="166" decel="50000">
                                          <p:stCondLst>
                                            <p:cond delay="676"/>
                                          </p:stCondLst>
                                        </p:cTn>
                                        <p:tgtEl>
                                          <p:spTgt spid="13314"/>
                                        </p:tgtEl>
                                      </p:cBhvr>
                                      <p:to x="100000" y="100000"/>
                                    </p:animScale>
                                    <p:animScale>
                                      <p:cBhvr>
                                        <p:cTn id="26" dur="26">
                                          <p:stCondLst>
                                            <p:cond delay="1312"/>
                                          </p:stCondLst>
                                        </p:cTn>
                                        <p:tgtEl>
                                          <p:spTgt spid="13314"/>
                                        </p:tgtEl>
                                      </p:cBhvr>
                                      <p:to x="100000" y="80000"/>
                                    </p:animScale>
                                    <p:animScale>
                                      <p:cBhvr>
                                        <p:cTn id="27" dur="166" decel="50000">
                                          <p:stCondLst>
                                            <p:cond delay="1338"/>
                                          </p:stCondLst>
                                        </p:cTn>
                                        <p:tgtEl>
                                          <p:spTgt spid="13314"/>
                                        </p:tgtEl>
                                      </p:cBhvr>
                                      <p:to x="100000" y="100000"/>
                                    </p:animScale>
                                    <p:animScale>
                                      <p:cBhvr>
                                        <p:cTn id="28" dur="26">
                                          <p:stCondLst>
                                            <p:cond delay="1642"/>
                                          </p:stCondLst>
                                        </p:cTn>
                                        <p:tgtEl>
                                          <p:spTgt spid="13314"/>
                                        </p:tgtEl>
                                      </p:cBhvr>
                                      <p:to x="100000" y="90000"/>
                                    </p:animScale>
                                    <p:animScale>
                                      <p:cBhvr>
                                        <p:cTn id="29" dur="166" decel="50000">
                                          <p:stCondLst>
                                            <p:cond delay="1668"/>
                                          </p:stCondLst>
                                        </p:cTn>
                                        <p:tgtEl>
                                          <p:spTgt spid="13314"/>
                                        </p:tgtEl>
                                      </p:cBhvr>
                                      <p:to x="100000" y="100000"/>
                                    </p:animScale>
                                    <p:animScale>
                                      <p:cBhvr>
                                        <p:cTn id="30" dur="26">
                                          <p:stCondLst>
                                            <p:cond delay="1808"/>
                                          </p:stCondLst>
                                        </p:cTn>
                                        <p:tgtEl>
                                          <p:spTgt spid="13314"/>
                                        </p:tgtEl>
                                      </p:cBhvr>
                                      <p:to x="100000" y="95000"/>
                                    </p:animScale>
                                    <p:animScale>
                                      <p:cBhvr>
                                        <p:cTn id="31" dur="166" decel="50000">
                                          <p:stCondLst>
                                            <p:cond delay="1834"/>
                                          </p:stCondLst>
                                        </p:cTn>
                                        <p:tgtEl>
                                          <p:spTgt spid="13314"/>
                                        </p:tgtEl>
                                      </p:cBhvr>
                                      <p:to x="100000" y="100000"/>
                                    </p:animScale>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additive="base">
                                        <p:cTn id="36" dur="500" fill="hold"/>
                                        <p:tgtEl>
                                          <p:spTgt spid="3"/>
                                        </p:tgtEl>
                                        <p:attrNameLst>
                                          <p:attrName>ppt_x</p:attrName>
                                        </p:attrNameLst>
                                      </p:cBhvr>
                                      <p:tavLst>
                                        <p:tav tm="0">
                                          <p:val>
                                            <p:strVal val="#ppt_x"/>
                                          </p:val>
                                        </p:tav>
                                        <p:tav tm="100000">
                                          <p:val>
                                            <p:strVal val="#ppt_x"/>
                                          </p:val>
                                        </p:tav>
                                      </p:tavLst>
                                    </p:anim>
                                    <p:anim calcmode="lin" valueType="num">
                                      <p:cBhvr additive="base">
                                        <p:cTn id="37"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1076325" y="1214438"/>
            <a:ext cx="7199313"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41325" indent="-441325"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b="1">
                <a:solidFill>
                  <a:srgbClr val="FF0000"/>
                </a:solidFill>
                <a:latin typeface="Times New Roman" panose="02020603050405020304" pitchFamily="18" charset="0"/>
                <a:cs typeface="Times New Roman" panose="02020603050405020304" pitchFamily="18" charset="0"/>
              </a:rPr>
              <a:t>1. Miss Li sent money to Animal Helpers.</a:t>
            </a:r>
          </a:p>
          <a:p>
            <a:pPr eaLnBrk="1" hangingPunct="1">
              <a:lnSpc>
                <a:spcPct val="120000"/>
              </a:lnSpc>
            </a:pPr>
            <a:r>
              <a:rPr lang="en-US" altLang="zh-CN" sz="2800" b="1">
                <a:solidFill>
                  <a:srgbClr val="FF0000"/>
                </a:solidFill>
                <a:latin typeface="Times New Roman" panose="02020603050405020304" pitchFamily="18" charset="0"/>
              </a:rPr>
              <a:t>2. Ben Smith is unable to move well.</a:t>
            </a:r>
          </a:p>
          <a:p>
            <a:pPr eaLnBrk="1" hangingPunct="1">
              <a:lnSpc>
                <a:spcPct val="120000"/>
              </a:lnSpc>
            </a:pPr>
            <a:r>
              <a:rPr lang="en-US" altLang="zh-CN" sz="2800" b="1">
                <a:solidFill>
                  <a:srgbClr val="FF0000"/>
                </a:solidFill>
                <a:latin typeface="Times New Roman" panose="02020603050405020304" pitchFamily="18" charset="0"/>
              </a:rPr>
              <a:t>3. Lucky can get things for disabled people. </a:t>
            </a:r>
          </a:p>
          <a:p>
            <a:pPr eaLnBrk="1" hangingPunct="1">
              <a:lnSpc>
                <a:spcPct val="120000"/>
              </a:lnSpc>
            </a:pPr>
            <a:r>
              <a:rPr lang="en-US" altLang="zh-CN" sz="2800" b="1">
                <a:solidFill>
                  <a:srgbClr val="FF0000"/>
                </a:solidFill>
                <a:latin typeface="Times New Roman" panose="02020603050405020304" pitchFamily="18" charset="0"/>
              </a:rPr>
              <a:t>4. Animal Helpers trains animals like Lucky.</a:t>
            </a:r>
            <a:endParaRPr lang="en-US" altLang="zh-CN" sz="2800" b="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6" name="组合 4"/>
          <p:cNvGrpSpPr/>
          <p:nvPr/>
        </p:nvGrpSpPr>
        <p:grpSpPr bwMode="auto">
          <a:xfrm>
            <a:off x="723900" y="520700"/>
            <a:ext cx="838200" cy="584200"/>
            <a:chOff x="449580" y="517058"/>
            <a:chExt cx="838200" cy="584775"/>
          </a:xfrm>
        </p:grpSpPr>
        <p:sp>
          <p:nvSpPr>
            <p:cNvPr id="3" name="椭圆 2"/>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31752"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2e</a:t>
              </a:r>
              <a:endParaRPr lang="zh-CN" altLang="en-US" sz="3200" b="1">
                <a:solidFill>
                  <a:srgbClr val="0000FF"/>
                </a:solidFill>
              </a:endParaRPr>
            </a:p>
          </p:txBody>
        </p:sp>
      </p:grpSp>
      <p:sp>
        <p:nvSpPr>
          <p:cNvPr id="5" name="Text Box 5"/>
          <p:cNvSpPr txBox="1">
            <a:spLocks noChangeArrowheads="1"/>
          </p:cNvSpPr>
          <p:nvPr/>
        </p:nvSpPr>
        <p:spPr bwMode="auto">
          <a:xfrm>
            <a:off x="1463674" y="557213"/>
            <a:ext cx="672020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50000"/>
              </a:spcBef>
              <a:buFont typeface="Arial" panose="020B0604020202020204" pitchFamily="34" charset="0"/>
              <a:buNone/>
              <a:defRPr/>
            </a:pPr>
            <a:r>
              <a:rPr lang="en-US" altLang="zh-CN" sz="2800" b="1" dirty="0">
                <a:latin typeface="+mj-lt"/>
                <a:ea typeface="宋体" panose="02010600030101010101" pitchFamily="2" charset="-122"/>
              </a:rPr>
              <a:t>Discuss the questions with a partner.</a:t>
            </a:r>
          </a:p>
        </p:txBody>
      </p:sp>
      <p:sp>
        <p:nvSpPr>
          <p:cNvPr id="6" name="Text Box 5"/>
          <p:cNvSpPr txBox="1">
            <a:spLocks noChangeArrowheads="1"/>
          </p:cNvSpPr>
          <p:nvPr/>
        </p:nvSpPr>
        <p:spPr bwMode="auto">
          <a:xfrm>
            <a:off x="617538" y="1174750"/>
            <a:ext cx="8062912"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41325" indent="-441325">
              <a:defRPr sz="3200">
                <a:solidFill>
                  <a:schemeClr val="tx1"/>
                </a:solidFill>
                <a:latin typeface="Times New Roman" panose="02020603050405020304" pitchFamily="18" charset="0"/>
                <a:ea typeface="宋体" panose="02010600030101010101" pitchFamily="2" charset="-122"/>
              </a:defRPr>
            </a:lvl1pPr>
            <a:lvl2pPr>
              <a:defRPr sz="3200">
                <a:solidFill>
                  <a:schemeClr val="tx1"/>
                </a:solidFill>
                <a:latin typeface="Times New Roman" panose="02020603050405020304" pitchFamily="18" charset="0"/>
                <a:ea typeface="宋体" panose="02010600030101010101" pitchFamily="2" charset="-122"/>
              </a:defRPr>
            </a:lvl2pPr>
            <a:lvl3pPr>
              <a:defRPr sz="3200">
                <a:solidFill>
                  <a:schemeClr val="tx1"/>
                </a:solidFill>
                <a:latin typeface="Times New Roman" panose="02020603050405020304" pitchFamily="18" charset="0"/>
                <a:ea typeface="宋体" panose="02010600030101010101" pitchFamily="2" charset="-122"/>
              </a:defRPr>
            </a:lvl3pPr>
            <a:lvl4pPr>
              <a:defRPr sz="3200">
                <a:solidFill>
                  <a:schemeClr val="tx1"/>
                </a:solidFill>
                <a:latin typeface="Times New Roman" panose="02020603050405020304" pitchFamily="18" charset="0"/>
                <a:ea typeface="宋体" panose="02010600030101010101" pitchFamily="2" charset="-122"/>
              </a:defRPr>
            </a:lvl4pPr>
            <a:lvl5pPr>
              <a:defRPr sz="3200">
                <a:solidFill>
                  <a:schemeClr val="tx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200">
                <a:solidFill>
                  <a:schemeClr val="tx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200">
                <a:solidFill>
                  <a:schemeClr val="tx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200">
                <a:solidFill>
                  <a:schemeClr val="tx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200">
                <a:solidFill>
                  <a:schemeClr val="tx1"/>
                </a:solidFill>
                <a:latin typeface="Times New Roman" panose="02020603050405020304" pitchFamily="18" charset="0"/>
                <a:ea typeface="宋体" panose="02010600030101010101" pitchFamily="2" charset="-122"/>
              </a:defRPr>
            </a:lvl9pPr>
          </a:lstStyle>
          <a:p>
            <a:pPr marL="0" indent="0">
              <a:lnSpc>
                <a:spcPct val="120000"/>
              </a:lnSpc>
              <a:buFont typeface="Arial" panose="020B0604020202020204" pitchFamily="34" charset="0"/>
              <a:buNone/>
              <a:defRPr/>
            </a:pPr>
            <a:r>
              <a:rPr lang="en-US" altLang="zh-CN" sz="2800" b="1" dirty="0" smtClean="0"/>
              <a:t>1.In what other ways do you think dogs are able to </a:t>
            </a:r>
          </a:p>
          <a:p>
            <a:pPr marL="0" indent="0">
              <a:lnSpc>
                <a:spcPct val="120000"/>
              </a:lnSpc>
              <a:buFont typeface="Arial" panose="020B0604020202020204" pitchFamily="34" charset="0"/>
              <a:buNone/>
              <a:defRPr/>
            </a:pPr>
            <a:r>
              <a:rPr lang="en-US" altLang="zh-CN" sz="2800" b="1" dirty="0" smtClean="0"/>
              <a:t>   help people? </a:t>
            </a:r>
          </a:p>
          <a:p>
            <a:pPr>
              <a:lnSpc>
                <a:spcPct val="120000"/>
              </a:lnSpc>
              <a:buFont typeface="Arial" panose="020B0604020202020204" pitchFamily="34" charset="0"/>
              <a:buAutoNum type="arabicPeriod"/>
              <a:defRPr/>
            </a:pPr>
            <a:endParaRPr lang="en-US" altLang="zh-CN" sz="2800" b="1" dirty="0" smtClean="0"/>
          </a:p>
          <a:p>
            <a:pPr>
              <a:lnSpc>
                <a:spcPct val="120000"/>
              </a:lnSpc>
              <a:buFont typeface="Arial" panose="020B0604020202020204" pitchFamily="34" charset="0"/>
              <a:buAutoNum type="arabicPeriod"/>
              <a:defRPr/>
            </a:pPr>
            <a:endParaRPr lang="en-US" altLang="zh-CN" sz="2800" b="1" dirty="0" smtClean="0"/>
          </a:p>
          <a:p>
            <a:pPr>
              <a:lnSpc>
                <a:spcPct val="120000"/>
              </a:lnSpc>
              <a:buFont typeface="Arial" panose="020B0604020202020204" pitchFamily="34" charset="0"/>
              <a:buNone/>
              <a:defRPr/>
            </a:pPr>
            <a:r>
              <a:rPr lang="en-US" altLang="zh-CN" sz="2800" b="1" dirty="0" smtClean="0"/>
              <a:t>2.What other animals can we train to help people? </a:t>
            </a:r>
          </a:p>
        </p:txBody>
      </p:sp>
      <p:sp>
        <p:nvSpPr>
          <p:cNvPr id="7" name="Text Box 5"/>
          <p:cNvSpPr txBox="1">
            <a:spLocks noChangeArrowheads="1"/>
          </p:cNvSpPr>
          <p:nvPr/>
        </p:nvSpPr>
        <p:spPr bwMode="auto">
          <a:xfrm>
            <a:off x="877888" y="2209800"/>
            <a:ext cx="784860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b="1" dirty="0">
                <a:solidFill>
                  <a:srgbClr val="FF0000"/>
                </a:solidFill>
                <a:latin typeface="Times New Roman" panose="02020603050405020304" pitchFamily="18" charset="0"/>
              </a:rPr>
              <a:t>Dogs can help look after the house and the sheep. They can be friends of us.</a:t>
            </a:r>
          </a:p>
        </p:txBody>
      </p:sp>
      <p:sp>
        <p:nvSpPr>
          <p:cNvPr id="8" name="Text Box 8"/>
          <p:cNvSpPr txBox="1">
            <a:spLocks noChangeArrowheads="1"/>
          </p:cNvSpPr>
          <p:nvPr/>
        </p:nvSpPr>
        <p:spPr bwMode="auto">
          <a:xfrm>
            <a:off x="904875" y="3814763"/>
            <a:ext cx="56261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cs typeface="Times New Roman" panose="02020603050405020304" pitchFamily="18" charset="0"/>
              </a:rPr>
              <a:t>Horses, cows, elephants, pigeons.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5"/>
          <p:cNvSpPr txBox="1">
            <a:spLocks noChangeArrowheads="1"/>
          </p:cNvSpPr>
          <p:nvPr/>
        </p:nvSpPr>
        <p:spPr bwMode="auto">
          <a:xfrm>
            <a:off x="365125" y="1022350"/>
            <a:ext cx="7948613"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latin typeface="Times New Roman" panose="02020603050405020304" pitchFamily="18" charset="0"/>
                <a:ea typeface="华文新魏" panose="02010800040101010101" pitchFamily="2" charset="-122"/>
              </a:rPr>
              <a:t>1.Uncle Rick spent the whole afternoon f_____ our </a:t>
            </a:r>
          </a:p>
          <a:p>
            <a:pPr eaLnBrk="1" hangingPunct="1">
              <a:spcBef>
                <a:spcPct val="50000"/>
              </a:spcBef>
            </a:pPr>
            <a:r>
              <a:rPr lang="en-US" altLang="zh-CN" sz="2800" b="1" dirty="0">
                <a:latin typeface="Times New Roman" panose="02020603050405020304" pitchFamily="18" charset="0"/>
                <a:ea typeface="华文新魏" panose="02010800040101010101" pitchFamily="2" charset="-122"/>
              </a:rPr>
              <a:t>   broken bike.</a:t>
            </a:r>
          </a:p>
        </p:txBody>
      </p:sp>
      <p:sp>
        <p:nvSpPr>
          <p:cNvPr id="32771" name="Text Box 7"/>
          <p:cNvSpPr txBox="1">
            <a:spLocks noChangeArrowheads="1"/>
          </p:cNvSpPr>
          <p:nvPr/>
        </p:nvSpPr>
        <p:spPr bwMode="auto">
          <a:xfrm>
            <a:off x="365125" y="2386013"/>
            <a:ext cx="8567738"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dirty="0">
                <a:latin typeface="Times New Roman" panose="02020603050405020304" pitchFamily="18" charset="0"/>
                <a:ea typeface="华文新魏" panose="02010800040101010101" pitchFamily="2" charset="-122"/>
              </a:rPr>
              <a:t>2.Liu Xiang’s success _____all the Chinese people. We</a:t>
            </a:r>
          </a:p>
          <a:p>
            <a:pPr eaLnBrk="1" hangingPunct="1"/>
            <a:r>
              <a:rPr lang="en-US" altLang="zh-CN" sz="2800" b="1" dirty="0">
                <a:latin typeface="Times New Roman" panose="02020603050405020304" pitchFamily="18" charset="0"/>
                <a:ea typeface="华文新魏" panose="02010800040101010101" pitchFamily="2" charset="-122"/>
              </a:rPr>
              <a:t>   believe that he can do better in 2008 Beijing Olympic </a:t>
            </a:r>
          </a:p>
          <a:p>
            <a:pPr eaLnBrk="1" hangingPunct="1"/>
            <a:r>
              <a:rPr lang="en-US" altLang="zh-CN" sz="2800" b="1" dirty="0">
                <a:latin typeface="Times New Roman" panose="02020603050405020304" pitchFamily="18" charset="0"/>
                <a:ea typeface="华文新魏" panose="02010800040101010101" pitchFamily="2" charset="-122"/>
              </a:rPr>
              <a:t>   Games.</a:t>
            </a:r>
          </a:p>
          <a:p>
            <a:pPr eaLnBrk="1" hangingPunct="1"/>
            <a:r>
              <a:rPr lang="en-US" altLang="zh-CN" sz="2800" b="1" dirty="0">
                <a:latin typeface="Times New Roman" panose="02020603050405020304" pitchFamily="18" charset="0"/>
                <a:ea typeface="华文新魏" panose="02010800040101010101" pitchFamily="2" charset="-122"/>
              </a:rPr>
              <a:t>   A. cheers up         B. wakes up         C. calls up </a:t>
            </a:r>
          </a:p>
        </p:txBody>
      </p:sp>
      <p:pic>
        <p:nvPicPr>
          <p:cNvPr id="32772" name="Picture 3" descr="一级栏目"/>
          <p:cNvPicPr>
            <a:picLocks noChangeAspect="1" noChangeArrowheads="1"/>
          </p:cNvPicPr>
          <p:nvPr/>
        </p:nvPicPr>
        <p:blipFill>
          <a:blip r:embed="rId2" cstate="email"/>
          <a:srcRect/>
          <a:stretch>
            <a:fillRect/>
          </a:stretch>
        </p:blipFill>
        <p:spPr bwMode="auto">
          <a:xfrm>
            <a:off x="411163" y="128588"/>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Rectangle 387"/>
          <p:cNvSpPr>
            <a:spLocks noChangeArrowheads="1"/>
          </p:cNvSpPr>
          <p:nvPr/>
        </p:nvSpPr>
        <p:spPr bwMode="auto">
          <a:xfrm>
            <a:off x="1122363" y="323850"/>
            <a:ext cx="2047875"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Exercise </a:t>
            </a:r>
          </a:p>
        </p:txBody>
      </p:sp>
      <p:sp>
        <p:nvSpPr>
          <p:cNvPr id="6" name="矩形 5"/>
          <p:cNvSpPr/>
          <p:nvPr/>
        </p:nvSpPr>
        <p:spPr>
          <a:xfrm>
            <a:off x="6397625" y="1020763"/>
            <a:ext cx="1062038" cy="522287"/>
          </a:xfrm>
          <a:prstGeom prst="rect">
            <a:avLst/>
          </a:prstGeom>
        </p:spPr>
        <p:txBody>
          <a:bodyPr wrap="none">
            <a:spAutoFit/>
          </a:bodyPr>
          <a:lstStyle/>
          <a:p>
            <a:pPr>
              <a:buFont typeface="Arial" panose="020B0604020202020204" pitchFamily="34" charset="0"/>
              <a:buNone/>
              <a:defRPr/>
            </a:pPr>
            <a:r>
              <a:rPr lang="en-US" altLang="zh-CN" sz="2800" b="1" dirty="0">
                <a:solidFill>
                  <a:srgbClr val="FF0000"/>
                </a:solidFill>
                <a:latin typeface="+mj-lt"/>
                <a:ea typeface="华文新魏" panose="02010800040101010101" pitchFamily="2" charset="-122"/>
              </a:rPr>
              <a:t>fixing</a:t>
            </a:r>
          </a:p>
        </p:txBody>
      </p:sp>
      <p:sp>
        <p:nvSpPr>
          <p:cNvPr id="7" name="矩形 6"/>
          <p:cNvSpPr/>
          <p:nvPr/>
        </p:nvSpPr>
        <p:spPr>
          <a:xfrm>
            <a:off x="4008438" y="2408238"/>
            <a:ext cx="442912" cy="523875"/>
          </a:xfrm>
          <a:prstGeom prst="rect">
            <a:avLst/>
          </a:prstGeom>
        </p:spPr>
        <p:txBody>
          <a:bodyPr wrap="none">
            <a:spAutoFit/>
          </a:bodyPr>
          <a:lstStyle/>
          <a:p>
            <a:pPr>
              <a:buFont typeface="Arial" panose="020B0604020202020204" pitchFamily="34" charset="0"/>
              <a:buNone/>
              <a:defRPr/>
            </a:pPr>
            <a:r>
              <a:rPr lang="en-US" altLang="zh-CN" sz="2800" b="1" dirty="0">
                <a:solidFill>
                  <a:srgbClr val="FF0000"/>
                </a:solidFill>
                <a:latin typeface="+mj-lt"/>
                <a:ea typeface="华文新魏" panose="02010800040101010101" pitchFamily="2" charset="-122"/>
              </a:rPr>
              <a:t>A</a:t>
            </a:r>
            <a:endParaRPr lang="zh-CN" altLang="en-US" sz="2800" b="1" dirty="0">
              <a:solidFill>
                <a:srgbClr val="FF0000"/>
              </a:solidFill>
              <a:latin typeface="+mj-lt"/>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5"/>
          <p:cNvSpPr txBox="1">
            <a:spLocks noChangeArrowheads="1"/>
          </p:cNvSpPr>
          <p:nvPr/>
        </p:nvSpPr>
        <p:spPr bwMode="auto">
          <a:xfrm>
            <a:off x="590550" y="566738"/>
            <a:ext cx="8134350" cy="214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ts val="4000"/>
              </a:lnSpc>
            </a:pPr>
            <a:r>
              <a:rPr lang="en-US" altLang="zh-CN" sz="2800" b="1" dirty="0">
                <a:latin typeface="Times New Roman" panose="02020603050405020304" pitchFamily="18" charset="0"/>
                <a:ea typeface="华文新魏" panose="02010800040101010101" pitchFamily="2" charset="-122"/>
              </a:rPr>
              <a:t>3.Our sports meeting has been ___till next Monday </a:t>
            </a:r>
          </a:p>
          <a:p>
            <a:pPr eaLnBrk="1" hangingPunct="1">
              <a:lnSpc>
                <a:spcPts val="4000"/>
              </a:lnSpc>
            </a:pPr>
            <a:r>
              <a:rPr lang="en-US" altLang="zh-CN" sz="2800" b="1" dirty="0">
                <a:latin typeface="Times New Roman" panose="02020603050405020304" pitchFamily="18" charset="0"/>
                <a:ea typeface="华文新魏" panose="02010800040101010101" pitchFamily="2" charset="-122"/>
              </a:rPr>
              <a:t>   because of the bad weather.</a:t>
            </a:r>
          </a:p>
          <a:p>
            <a:pPr eaLnBrk="1" hangingPunct="1">
              <a:lnSpc>
                <a:spcPts val="4000"/>
              </a:lnSpc>
            </a:pPr>
            <a:r>
              <a:rPr lang="zh-CN" altLang="en-US" sz="2800" b="1" dirty="0">
                <a:latin typeface="Times New Roman" panose="02020603050405020304" pitchFamily="18" charset="0"/>
                <a:ea typeface="华文新魏" panose="02010800040101010101" pitchFamily="2" charset="-122"/>
              </a:rPr>
              <a:t>    </a:t>
            </a:r>
            <a:r>
              <a:rPr lang="en-US" altLang="zh-CN" sz="2800" b="1" dirty="0">
                <a:latin typeface="Times New Roman" panose="02020603050405020304" pitchFamily="18" charset="0"/>
                <a:ea typeface="华文新魏" panose="02010800040101010101" pitchFamily="2" charset="-122"/>
              </a:rPr>
              <a:t>A. put on   </a:t>
            </a:r>
            <a:r>
              <a:rPr lang="zh-CN" altLang="en-US" sz="2800" b="1" dirty="0">
                <a:latin typeface="Times New Roman" panose="02020603050405020304" pitchFamily="18" charset="0"/>
                <a:ea typeface="华文新魏" panose="02010800040101010101" pitchFamily="2" charset="-122"/>
              </a:rPr>
              <a:t>                   </a:t>
            </a:r>
            <a:r>
              <a:rPr lang="en-US" altLang="zh-CN" sz="2800" b="1" dirty="0">
                <a:latin typeface="Times New Roman" panose="02020603050405020304" pitchFamily="18" charset="0"/>
                <a:ea typeface="华文新魏" panose="02010800040101010101" pitchFamily="2" charset="-122"/>
              </a:rPr>
              <a:t>B. put up   </a:t>
            </a:r>
          </a:p>
          <a:p>
            <a:pPr eaLnBrk="1" hangingPunct="1">
              <a:lnSpc>
                <a:spcPts val="4000"/>
              </a:lnSpc>
            </a:pPr>
            <a:r>
              <a:rPr lang="zh-CN" altLang="en-US" sz="2800" b="1" dirty="0">
                <a:latin typeface="Times New Roman" panose="02020603050405020304" pitchFamily="18" charset="0"/>
                <a:ea typeface="华文新魏" panose="02010800040101010101" pitchFamily="2" charset="-122"/>
              </a:rPr>
              <a:t>    </a:t>
            </a:r>
            <a:r>
              <a:rPr lang="en-US" altLang="zh-CN" sz="2800" b="1" dirty="0">
                <a:latin typeface="Times New Roman" panose="02020603050405020304" pitchFamily="18" charset="0"/>
                <a:ea typeface="华文新魏" panose="02010800040101010101" pitchFamily="2" charset="-122"/>
              </a:rPr>
              <a:t>C. put off  </a:t>
            </a:r>
            <a:r>
              <a:rPr lang="zh-CN" altLang="en-US" sz="2800" b="1" dirty="0">
                <a:latin typeface="Times New Roman" panose="02020603050405020304" pitchFamily="18" charset="0"/>
                <a:ea typeface="华文新魏" panose="02010800040101010101" pitchFamily="2" charset="-122"/>
              </a:rPr>
              <a:t>                   </a:t>
            </a:r>
            <a:r>
              <a:rPr lang="en-US" altLang="zh-CN" sz="2800" b="1" dirty="0">
                <a:latin typeface="Times New Roman" panose="02020603050405020304" pitchFamily="18" charset="0"/>
                <a:ea typeface="华文新魏" panose="02010800040101010101" pitchFamily="2" charset="-122"/>
              </a:rPr>
              <a:t> D. put down</a:t>
            </a:r>
          </a:p>
        </p:txBody>
      </p:sp>
      <p:sp>
        <p:nvSpPr>
          <p:cNvPr id="3" name="矩形 2"/>
          <p:cNvSpPr/>
          <p:nvPr/>
        </p:nvSpPr>
        <p:spPr>
          <a:xfrm>
            <a:off x="5410200" y="615950"/>
            <a:ext cx="444500" cy="523875"/>
          </a:xfrm>
          <a:prstGeom prst="rect">
            <a:avLst/>
          </a:prstGeom>
        </p:spPr>
        <p:txBody>
          <a:bodyPr wrap="none">
            <a:spAutoFit/>
          </a:bodyPr>
          <a:lstStyle/>
          <a:p>
            <a:pPr>
              <a:buFont typeface="Arial" panose="020B0604020202020204" pitchFamily="34" charset="0"/>
              <a:buNone/>
              <a:defRPr/>
            </a:pPr>
            <a:r>
              <a:rPr lang="en-US" altLang="zh-CN" sz="2800" b="1" dirty="0">
                <a:solidFill>
                  <a:srgbClr val="FF0000"/>
                </a:solidFill>
                <a:latin typeface="+mj-lt"/>
                <a:ea typeface="华文新魏" panose="02010800040101010101" pitchFamily="2" charset="-122"/>
              </a:rPr>
              <a:t>C</a:t>
            </a:r>
            <a:endParaRPr lang="zh-CN" altLang="en-US" sz="2800" dirty="0">
              <a:solidFill>
                <a:srgbClr val="FF0000"/>
              </a:solidFill>
              <a:latin typeface="+mj-lt"/>
              <a:ea typeface="宋体" panose="02010600030101010101" pitchFamily="2" charset="-122"/>
            </a:endParaRPr>
          </a:p>
        </p:txBody>
      </p:sp>
      <p:sp>
        <p:nvSpPr>
          <p:cNvPr id="33796" name="Text Box 4"/>
          <p:cNvSpPr txBox="1">
            <a:spLocks noChangeArrowheads="1"/>
          </p:cNvSpPr>
          <p:nvPr/>
        </p:nvSpPr>
        <p:spPr bwMode="auto">
          <a:xfrm>
            <a:off x="590550" y="2805113"/>
            <a:ext cx="80645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ts val="4000"/>
              </a:lnSpc>
            </a:pPr>
            <a:r>
              <a:rPr lang="en-US" altLang="zh-CN" sz="2800" b="1" dirty="0">
                <a:latin typeface="Times New Roman" panose="02020603050405020304" pitchFamily="18" charset="0"/>
                <a:ea typeface="华文新魏" panose="02010800040101010101" pitchFamily="2" charset="-122"/>
              </a:rPr>
              <a:t>4. We have to ____our sports meeting till next week </a:t>
            </a:r>
          </a:p>
          <a:p>
            <a:pPr eaLnBrk="1" hangingPunct="1">
              <a:lnSpc>
                <a:spcPts val="4000"/>
              </a:lnSpc>
            </a:pPr>
            <a:r>
              <a:rPr lang="en-US" altLang="zh-CN" sz="2800" b="1" dirty="0">
                <a:latin typeface="Times New Roman" panose="02020603050405020304" pitchFamily="18" charset="0"/>
                <a:ea typeface="华文新魏" panose="02010800040101010101" pitchFamily="2" charset="-122"/>
              </a:rPr>
              <a:t>    because of the heavy rain.</a:t>
            </a:r>
          </a:p>
          <a:p>
            <a:pPr eaLnBrk="1" hangingPunct="1">
              <a:lnSpc>
                <a:spcPts val="4000"/>
              </a:lnSpc>
            </a:pPr>
            <a:r>
              <a:rPr lang="en-US" altLang="zh-CN" sz="2800" b="1" dirty="0">
                <a:latin typeface="Times New Roman" panose="02020603050405020304" pitchFamily="18" charset="0"/>
                <a:ea typeface="华文新魏" panose="02010800040101010101" pitchFamily="2" charset="-122"/>
              </a:rPr>
              <a:t>     A. put off    B. put on    C. put up    D. put down</a:t>
            </a:r>
          </a:p>
        </p:txBody>
      </p:sp>
      <p:sp>
        <p:nvSpPr>
          <p:cNvPr id="5" name="矩形 4"/>
          <p:cNvSpPr/>
          <p:nvPr/>
        </p:nvSpPr>
        <p:spPr>
          <a:xfrm>
            <a:off x="2955925" y="2865438"/>
            <a:ext cx="444500" cy="523875"/>
          </a:xfrm>
          <a:prstGeom prst="rect">
            <a:avLst/>
          </a:prstGeom>
        </p:spPr>
        <p:txBody>
          <a:bodyPr wrap="none">
            <a:spAutoFit/>
          </a:bodyPr>
          <a:lstStyle/>
          <a:p>
            <a:pPr>
              <a:buFont typeface="Arial" panose="020B0604020202020204" pitchFamily="34" charset="0"/>
              <a:buNone/>
              <a:defRPr/>
            </a:pPr>
            <a:r>
              <a:rPr lang="en-US" altLang="zh-CN" sz="2800" b="1" dirty="0">
                <a:solidFill>
                  <a:srgbClr val="FF0000"/>
                </a:solidFill>
                <a:latin typeface="+mj-lt"/>
                <a:ea typeface="宋体" panose="02010600030101010101" pitchFamily="2" charset="-122"/>
              </a:rPr>
              <a:t>A</a:t>
            </a:r>
            <a:endParaRPr lang="zh-CN" altLang="en-US" sz="2800" b="1" dirty="0">
              <a:solidFill>
                <a:srgbClr val="FF0000"/>
              </a:solidFill>
              <a:latin typeface="+mj-lt"/>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组合 4"/>
          <p:cNvGrpSpPr/>
          <p:nvPr/>
        </p:nvGrpSpPr>
        <p:grpSpPr bwMode="auto">
          <a:xfrm>
            <a:off x="700088" y="390525"/>
            <a:ext cx="838200" cy="584200"/>
            <a:chOff x="449580" y="517058"/>
            <a:chExt cx="838200" cy="584775"/>
          </a:xfrm>
        </p:grpSpPr>
        <p:sp>
          <p:nvSpPr>
            <p:cNvPr id="3" name="椭圆 2"/>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4105"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2b</a:t>
              </a:r>
              <a:endParaRPr lang="zh-CN" altLang="en-US" sz="3200" b="1">
                <a:solidFill>
                  <a:srgbClr val="0000FF"/>
                </a:solidFill>
              </a:endParaRPr>
            </a:p>
          </p:txBody>
        </p:sp>
      </p:grpSp>
      <p:sp>
        <p:nvSpPr>
          <p:cNvPr id="4099" name="矩形 4"/>
          <p:cNvSpPr>
            <a:spLocks noChangeArrowheads="1"/>
          </p:cNvSpPr>
          <p:nvPr/>
        </p:nvSpPr>
        <p:spPr bwMode="auto">
          <a:xfrm>
            <a:off x="1439863" y="433388"/>
            <a:ext cx="65801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dirty="0">
                <a:latin typeface="Times New Roman" panose="02020603050405020304" pitchFamily="18" charset="0"/>
              </a:rPr>
              <a:t>Skim the letter and answer the questions. </a:t>
            </a:r>
            <a:endParaRPr lang="zh-CN" altLang="en-US" sz="2800" dirty="0"/>
          </a:p>
        </p:txBody>
      </p:sp>
      <p:sp>
        <p:nvSpPr>
          <p:cNvPr id="4100" name="Text Box 5"/>
          <p:cNvSpPr txBox="1">
            <a:spLocks noChangeArrowheads="1"/>
          </p:cNvSpPr>
          <p:nvPr/>
        </p:nvSpPr>
        <p:spPr bwMode="auto">
          <a:xfrm>
            <a:off x="598488" y="1035050"/>
            <a:ext cx="6854825" cy="608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609600" indent="-6096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b="1" dirty="0">
                <a:latin typeface="Times New Roman" panose="02020603050405020304" pitchFamily="18" charset="0"/>
              </a:rPr>
              <a:t>1. Who wrote the letter to Miss Li? Why?</a:t>
            </a:r>
          </a:p>
        </p:txBody>
      </p:sp>
      <p:sp>
        <p:nvSpPr>
          <p:cNvPr id="7" name="Text Box 5"/>
          <p:cNvSpPr txBox="1">
            <a:spLocks noChangeArrowheads="1"/>
          </p:cNvSpPr>
          <p:nvPr/>
        </p:nvSpPr>
        <p:spPr bwMode="auto">
          <a:xfrm>
            <a:off x="930275" y="1665288"/>
            <a:ext cx="7664450" cy="1384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dirty="0">
                <a:solidFill>
                  <a:srgbClr val="FF0000"/>
                </a:solidFill>
                <a:latin typeface="Times New Roman" panose="02020603050405020304" pitchFamily="18" charset="0"/>
              </a:rPr>
              <a:t>Ben Smith. </a:t>
            </a:r>
          </a:p>
          <a:p>
            <a:pPr eaLnBrk="1" hangingPunct="1"/>
            <a:r>
              <a:rPr lang="en-US" altLang="zh-CN" sz="2800" b="1" dirty="0">
                <a:solidFill>
                  <a:srgbClr val="FF0000"/>
                </a:solidFill>
                <a:latin typeface="Times New Roman" panose="02020603050405020304" pitchFamily="18" charset="0"/>
              </a:rPr>
              <a:t>Because she helped him make it possible to have a special trained dog. </a:t>
            </a:r>
          </a:p>
        </p:txBody>
      </p:sp>
      <p:sp>
        <p:nvSpPr>
          <p:cNvPr id="4102" name="Text Box 5"/>
          <p:cNvSpPr txBox="1">
            <a:spLocks noChangeArrowheads="1"/>
          </p:cNvSpPr>
          <p:nvPr/>
        </p:nvSpPr>
        <p:spPr bwMode="auto">
          <a:xfrm>
            <a:off x="598488" y="3049588"/>
            <a:ext cx="436245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609600" indent="-6096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b="1" dirty="0">
                <a:latin typeface="Times New Roman" panose="02020603050405020304" pitchFamily="18" charset="0"/>
              </a:rPr>
              <a:t>2. What did Miss Li do?</a:t>
            </a:r>
          </a:p>
        </p:txBody>
      </p:sp>
      <p:sp>
        <p:nvSpPr>
          <p:cNvPr id="9" name="Text Box 5"/>
          <p:cNvSpPr txBox="1">
            <a:spLocks noChangeArrowheads="1"/>
          </p:cNvSpPr>
          <p:nvPr/>
        </p:nvSpPr>
        <p:spPr bwMode="auto">
          <a:xfrm>
            <a:off x="930275" y="3649663"/>
            <a:ext cx="7581900" cy="9540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dirty="0">
                <a:solidFill>
                  <a:srgbClr val="FF0000"/>
                </a:solidFill>
                <a:latin typeface="Times New Roman" panose="02020603050405020304" pitchFamily="18" charset="0"/>
              </a:rPr>
              <a:t>She sent money to Animal Helpers, a group that was set up to help disabled people.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lide(fromBottom)">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P spid="9"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Rot="1" noChangeArrowheads="1"/>
          </p:cNvSpPr>
          <p:nvPr/>
        </p:nvSpPr>
        <p:spPr bwMode="auto">
          <a:xfrm>
            <a:off x="546100" y="1217613"/>
            <a:ext cx="7667625" cy="309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1325" indent="-441325"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buClr>
                <a:schemeClr val="tx1"/>
              </a:buClr>
            </a:pPr>
            <a:r>
              <a:rPr lang="en-US" altLang="zh-CN" sz="2800" b="1">
                <a:latin typeface="Times New Roman" panose="02020603050405020304" pitchFamily="18" charset="0"/>
              </a:rPr>
              <a:t>1. The writer can’t use his arms or legs well. </a:t>
            </a:r>
          </a:p>
          <a:p>
            <a:pPr eaLnBrk="1" hangingPunct="1">
              <a:lnSpc>
                <a:spcPct val="120000"/>
              </a:lnSpc>
              <a:buClr>
                <a:schemeClr val="tx1"/>
              </a:buClr>
              <a:buFont typeface="Wingdings" panose="05000000000000000000" pitchFamily="2" charset="2"/>
              <a:buNone/>
            </a:pPr>
            <a:r>
              <a:rPr lang="en-US" altLang="zh-CN" sz="2800" b="1">
                <a:latin typeface="Times New Roman" panose="02020603050405020304" pitchFamily="18" charset="0"/>
              </a:rPr>
              <a:t>2. Lucky was brought to the writer by his friend. </a:t>
            </a:r>
          </a:p>
          <a:p>
            <a:pPr eaLnBrk="1" hangingPunct="1">
              <a:lnSpc>
                <a:spcPct val="120000"/>
              </a:lnSpc>
              <a:buClr>
                <a:schemeClr val="tx1"/>
              </a:buClr>
              <a:buFont typeface="Wingdings" panose="05000000000000000000" pitchFamily="2" charset="2"/>
              <a:buNone/>
            </a:pPr>
            <a:r>
              <a:rPr lang="en-US" altLang="zh-CN" sz="2800" b="1">
                <a:latin typeface="Times New Roman" panose="02020603050405020304" pitchFamily="18" charset="0"/>
              </a:rPr>
              <a:t>3. The owner and the dog have been trained at “Animal helpers” for seven months. </a:t>
            </a:r>
          </a:p>
          <a:p>
            <a:pPr eaLnBrk="1" hangingPunct="1">
              <a:lnSpc>
                <a:spcPct val="120000"/>
              </a:lnSpc>
              <a:buClr>
                <a:schemeClr val="tx1"/>
              </a:buClr>
              <a:buFont typeface="Wingdings" panose="05000000000000000000" pitchFamily="2" charset="2"/>
              <a:buNone/>
            </a:pPr>
            <a:r>
              <a:rPr lang="en-US" altLang="zh-CN" sz="2800" b="1">
                <a:latin typeface="Times New Roman" panose="02020603050405020304" pitchFamily="18" charset="0"/>
              </a:rPr>
              <a:t>4. A dog-helper is for those who are disabled. </a:t>
            </a:r>
          </a:p>
          <a:p>
            <a:pPr eaLnBrk="1" hangingPunct="1">
              <a:lnSpc>
                <a:spcPct val="120000"/>
              </a:lnSpc>
              <a:buClr>
                <a:schemeClr val="tx1"/>
              </a:buClr>
              <a:buFont typeface="Wingdings" panose="05000000000000000000" pitchFamily="2" charset="2"/>
              <a:buNone/>
            </a:pPr>
            <a:r>
              <a:rPr lang="en-US" altLang="zh-CN" sz="2800" b="1">
                <a:latin typeface="Times New Roman" panose="02020603050405020304" pitchFamily="18" charset="0"/>
              </a:rPr>
              <a:t>5. Lucky can understand different orders. </a:t>
            </a:r>
          </a:p>
        </p:txBody>
      </p:sp>
      <p:sp>
        <p:nvSpPr>
          <p:cNvPr id="3" name="Text Box 13"/>
          <p:cNvSpPr txBox="1">
            <a:spLocks noChangeArrowheads="1"/>
          </p:cNvSpPr>
          <p:nvPr/>
        </p:nvSpPr>
        <p:spPr bwMode="auto">
          <a:xfrm>
            <a:off x="546100" y="569913"/>
            <a:ext cx="67992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p>
            <a:pPr>
              <a:spcBef>
                <a:spcPct val="20000"/>
              </a:spcBef>
              <a:buFont typeface="Arial" panose="020B0604020202020204" pitchFamily="34" charset="0"/>
              <a:buNone/>
              <a:defRPr/>
            </a:pPr>
            <a:r>
              <a:rPr lang="en-US" altLang="zh-CN" sz="2800" b="1" dirty="0">
                <a:solidFill>
                  <a:srgbClr val="0000FF"/>
                </a:solidFill>
                <a:latin typeface="+mj-lt"/>
                <a:ea typeface="宋体" panose="02010600030101010101" pitchFamily="2" charset="-122"/>
              </a:rPr>
              <a:t>Read the letter again and tell “T” or “F”.     </a:t>
            </a:r>
          </a:p>
        </p:txBody>
      </p:sp>
      <p:sp>
        <p:nvSpPr>
          <p:cNvPr id="4" name="Text Box 8"/>
          <p:cNvSpPr txBox="1">
            <a:spLocks noChangeArrowheads="1"/>
          </p:cNvSpPr>
          <p:nvPr/>
        </p:nvSpPr>
        <p:spPr bwMode="auto">
          <a:xfrm>
            <a:off x="8066088" y="1247775"/>
            <a:ext cx="5032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rPr>
              <a:t>T</a:t>
            </a:r>
          </a:p>
        </p:txBody>
      </p:sp>
      <p:sp>
        <p:nvSpPr>
          <p:cNvPr id="5" name="Text Box 9"/>
          <p:cNvSpPr txBox="1">
            <a:spLocks noChangeArrowheads="1"/>
          </p:cNvSpPr>
          <p:nvPr/>
        </p:nvSpPr>
        <p:spPr bwMode="auto">
          <a:xfrm>
            <a:off x="8081963" y="3289300"/>
            <a:ext cx="6492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rPr>
              <a:t>T</a:t>
            </a:r>
          </a:p>
        </p:txBody>
      </p:sp>
      <p:sp>
        <p:nvSpPr>
          <p:cNvPr id="6" name="Text Box 10"/>
          <p:cNvSpPr txBox="1">
            <a:spLocks noChangeArrowheads="1"/>
          </p:cNvSpPr>
          <p:nvPr/>
        </p:nvSpPr>
        <p:spPr bwMode="auto">
          <a:xfrm>
            <a:off x="8081963" y="1790700"/>
            <a:ext cx="6492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rPr>
              <a:t>F</a:t>
            </a:r>
          </a:p>
        </p:txBody>
      </p:sp>
      <p:sp>
        <p:nvSpPr>
          <p:cNvPr id="7" name="Text Box 11"/>
          <p:cNvSpPr txBox="1">
            <a:spLocks noChangeArrowheads="1"/>
          </p:cNvSpPr>
          <p:nvPr/>
        </p:nvSpPr>
        <p:spPr bwMode="auto">
          <a:xfrm>
            <a:off x="8081963" y="3813175"/>
            <a:ext cx="6492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rPr>
              <a:t>T</a:t>
            </a:r>
          </a:p>
        </p:txBody>
      </p:sp>
      <p:sp>
        <p:nvSpPr>
          <p:cNvPr id="8" name="Text Box 17"/>
          <p:cNvSpPr txBox="1">
            <a:spLocks noChangeArrowheads="1"/>
          </p:cNvSpPr>
          <p:nvPr/>
        </p:nvSpPr>
        <p:spPr bwMode="auto">
          <a:xfrm>
            <a:off x="8081963" y="2312988"/>
            <a:ext cx="5032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rPr>
              <a:t>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85355" y="1076325"/>
            <a:ext cx="8412480" cy="267765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lnSpc>
                <a:spcPct val="150000"/>
              </a:lnSpc>
              <a:buFont typeface="Arial" panose="020B0604020202020204" pitchFamily="34" charset="0"/>
              <a:buNone/>
              <a:defRPr/>
            </a:pPr>
            <a:r>
              <a:rPr lang="en-US" altLang="zh-CN" sz="2800" b="1" dirty="0">
                <a:latin typeface="+mj-lt"/>
              </a:rPr>
              <a:t>Understanding Parts of Speech</a:t>
            </a:r>
          </a:p>
          <a:p>
            <a:pPr>
              <a:lnSpc>
                <a:spcPct val="150000"/>
              </a:lnSpc>
              <a:buFont typeface="Arial" panose="020B0604020202020204" pitchFamily="34" charset="0"/>
              <a:buNone/>
              <a:defRPr/>
            </a:pPr>
            <a:r>
              <a:rPr lang="en-US" altLang="zh-CN" sz="2800" b="1" dirty="0">
                <a:latin typeface="+mj-lt"/>
              </a:rPr>
              <a:t>Knowing what part of speech a word is (noun, verb, preposition, etc.) </a:t>
            </a:r>
          </a:p>
          <a:p>
            <a:pPr>
              <a:lnSpc>
                <a:spcPct val="150000"/>
              </a:lnSpc>
              <a:buFont typeface="Arial" panose="020B0604020202020204" pitchFamily="34" charset="0"/>
              <a:buNone/>
              <a:defRPr/>
            </a:pPr>
            <a:r>
              <a:rPr lang="en-US" altLang="zh-CN" sz="2800" b="1" dirty="0">
                <a:latin typeface="+mj-lt"/>
              </a:rPr>
              <a:t>can help you understand the word’s meaning.</a:t>
            </a:r>
            <a:endParaRPr lang="zh-CN" altLang="en-US" sz="2800" b="1"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46125" y="641350"/>
            <a:ext cx="7766050" cy="3786188"/>
          </a:xfrm>
          <a:prstGeom prst="rect">
            <a:avLst/>
          </a:prstGeom>
        </p:spPr>
        <p:txBody>
          <a:bodyPr>
            <a:spAutoFit/>
          </a:bodyPr>
          <a:lstStyle/>
          <a:p>
            <a:pPr>
              <a:buFont typeface="Arial" panose="020B0604020202020204" pitchFamily="34" charset="0"/>
              <a:buNone/>
              <a:defRPr/>
            </a:pPr>
            <a:r>
              <a:rPr lang="en-US" altLang="zh-CN" sz="2400" b="1" dirty="0">
                <a:latin typeface="+mj-lt"/>
                <a:ea typeface="宋体" panose="02010600030101010101" pitchFamily="2" charset="-122"/>
              </a:rPr>
              <a:t>Dear Miss  Li,</a:t>
            </a:r>
          </a:p>
          <a:p>
            <a:pPr>
              <a:buFont typeface="Arial" panose="020B0604020202020204" pitchFamily="34" charset="0"/>
              <a:buNone/>
              <a:defRPr/>
            </a:pPr>
            <a:r>
              <a:rPr lang="en-US" altLang="zh-CN" sz="2400" b="1" dirty="0">
                <a:latin typeface="+mj-lt"/>
                <a:ea typeface="宋体" panose="02010600030101010101" pitchFamily="2" charset="-122"/>
              </a:rPr>
              <a:t>I’d like to thank you for giving money to Animal Helpers. </a:t>
            </a:r>
            <a:r>
              <a:rPr lang="en-US" altLang="zh-CN" sz="2400" b="1" dirty="0">
                <a:solidFill>
                  <a:srgbClr val="FF0000"/>
                </a:solidFill>
                <a:latin typeface="+mj-lt"/>
                <a:ea typeface="宋体" panose="02010600030101010101" pitchFamily="2" charset="-122"/>
              </a:rPr>
              <a:t>I’m sure </a:t>
            </a:r>
            <a:r>
              <a:rPr lang="en-US" altLang="zh-CN" sz="2400" b="1" dirty="0">
                <a:latin typeface="+mj-lt"/>
                <a:ea typeface="宋体" panose="02010600030101010101" pitchFamily="2" charset="-122"/>
              </a:rPr>
              <a:t>you know that this group was set up to help disabled people like me. You helped to make it possible for me to have Lucky. Lucky makes a big difference to my life. Let me tell you my story.</a:t>
            </a:r>
          </a:p>
          <a:p>
            <a:pPr>
              <a:buFont typeface="Arial" panose="020B0604020202020204" pitchFamily="34" charset="0"/>
              <a:buNone/>
              <a:defRPr/>
            </a:pPr>
            <a:r>
              <a:rPr lang="en-US" altLang="zh-CN" sz="2400" b="1" dirty="0">
                <a:latin typeface="+mj-lt"/>
                <a:ea typeface="宋体" panose="02010600030101010101" pitchFamily="2" charset="-122"/>
              </a:rPr>
              <a:t>What would it be like to be blind or deaf? Or imagine you can’t walk or use your hands easily. Most people would never think about this, but many people have these difficulties.</a:t>
            </a:r>
            <a:endParaRPr lang="zh-CN" altLang="en-US" sz="2400" b="1" dirty="0">
              <a:latin typeface="+mj-lt"/>
              <a:ea typeface="宋体" panose="02010600030101010101" pitchFamily="2"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54075" y="884238"/>
            <a:ext cx="7527925" cy="3324225"/>
          </a:xfrm>
          <a:prstGeom prst="rect">
            <a:avLst/>
          </a:prstGeom>
        </p:spPr>
        <p:txBody>
          <a:bodyPr>
            <a:spAutoFit/>
          </a:bodyPr>
          <a:lstStyle/>
          <a:p>
            <a:pPr>
              <a:lnSpc>
                <a:spcPts val="3600"/>
              </a:lnSpc>
              <a:buFont typeface="Arial" panose="020B0604020202020204" pitchFamily="34" charset="0"/>
              <a:buNone/>
              <a:defRPr/>
            </a:pPr>
            <a:r>
              <a:rPr lang="en-US" altLang="zh-CN" sz="2400" b="1" dirty="0">
                <a:latin typeface="+mj-lt"/>
                <a:ea typeface="宋体" panose="02010600030101010101" pitchFamily="2" charset="-122"/>
              </a:rPr>
              <a:t>I can’t use my arms or legs well</a:t>
            </a:r>
            <a:r>
              <a:rPr lang="zh-CN" altLang="en-US" sz="2400" b="1" dirty="0">
                <a:latin typeface="+mj-lt"/>
                <a:ea typeface="宋体" panose="02010600030101010101" pitchFamily="2" charset="-122"/>
              </a:rPr>
              <a:t>，</a:t>
            </a:r>
            <a:r>
              <a:rPr lang="en-US" altLang="zh-CN" sz="2400" b="1" dirty="0">
                <a:latin typeface="+mj-lt"/>
                <a:ea typeface="宋体" panose="02010600030101010101" pitchFamily="2" charset="-122"/>
              </a:rPr>
              <a:t>so normal things like answering the telephone, opening and closing doors, or carrying things are difficult for me. Then one day last year, a friend of mine helped me out. She talked to Animal Helpers about getting me a special trained dog. She also thought a dog might cheer me up. I love animals and I was excited about the idea of having a dog. </a:t>
            </a:r>
            <a:endParaRPr lang="zh-CN" altLang="en-US" sz="2400" b="1" dirty="0">
              <a:latin typeface="+mj-lt"/>
              <a:ea typeface="宋体" panose="02010600030101010101" pitchFamily="2"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39775" y="696913"/>
            <a:ext cx="7802563" cy="3684587"/>
          </a:xfrm>
          <a:prstGeom prst="rect">
            <a:avLst/>
          </a:prstGeom>
        </p:spPr>
        <p:txBody>
          <a:bodyPr>
            <a:spAutoFit/>
          </a:bodyPr>
          <a:lstStyle/>
          <a:p>
            <a:pPr>
              <a:lnSpc>
                <a:spcPts val="3500"/>
              </a:lnSpc>
              <a:buFont typeface="Arial" panose="020B0604020202020204" pitchFamily="34" charset="0"/>
              <a:buNone/>
              <a:defRPr/>
            </a:pPr>
            <a:r>
              <a:rPr lang="en-US" altLang="zh-CN" sz="2400" b="1" dirty="0">
                <a:latin typeface="+mj-lt"/>
                <a:ea typeface="宋体" panose="02010600030101010101" pitchFamily="2" charset="-122"/>
              </a:rPr>
              <a:t>After six months of training with a dog at Animal Helpers, I was able to bring him home. My dog’s name is Lucky — a good name for him because I feel very lucky to have him. You see, I’m only able to have a “dog helper” because of your kindness! Lucky is very clever and understands many English words. He can understand me when I give him orders. For example, I say,</a:t>
            </a:r>
            <a:r>
              <a:rPr lang="zh-CN" altLang="en-US" sz="2400" b="1" dirty="0">
                <a:latin typeface="+mj-lt"/>
                <a:ea typeface="宋体" panose="02010600030101010101" pitchFamily="2" charset="-122"/>
              </a:rPr>
              <a:t>“</a:t>
            </a:r>
            <a:r>
              <a:rPr lang="en-US" altLang="zh-CN" sz="2400" b="1" dirty="0">
                <a:latin typeface="+mj-lt"/>
                <a:ea typeface="宋体" panose="02010600030101010101" pitchFamily="2" charset="-122"/>
              </a:rPr>
              <a:t>Lucky! Get my book,” and he does it at once.</a:t>
            </a:r>
            <a:endParaRPr lang="zh-CN" altLang="en-US" sz="2400" b="1" dirty="0">
              <a:latin typeface="+mj-lt"/>
              <a:ea typeface="宋体" panose="02010600030101010101" pitchFamily="2"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WW.2PPT.COM&#10;">
  <a:themeElements>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1901</Words>
  <Application>Microsoft Office PowerPoint</Application>
  <PresentationFormat>全屏显示(16:9)</PresentationFormat>
  <Paragraphs>188</Paragraphs>
  <Slides>33</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33</vt:i4>
      </vt:variant>
    </vt:vector>
  </HeadingPairs>
  <TitlesOfParts>
    <vt:vector size="41" baseType="lpstr">
      <vt:lpstr>华文新魏</vt:lpstr>
      <vt:lpstr>宋体</vt:lpstr>
      <vt:lpstr>微软雅黑</vt:lpstr>
      <vt:lpstr>Arial</vt:lpstr>
      <vt:lpstr>Calibri</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2016-01-14T07:05:00Z</dcterms:created>
  <dcterms:modified xsi:type="dcterms:W3CDTF">2023-01-16T19:09:36Z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DC496A973F8F439A9AC90FDD7CE52BE5</vt:lpwstr>
  </property>
  <property fmtid="{A09F084E-AD41-489F-8076-AA5BE3082BCA}" pid="100">
    <vt:ui4>5</vt:ui4>
  </property>
  <property fmtid="{64440492-4C8B-11D1-8B70-080036B11A03}" pid="11">
    <vt:lpwstr>www.2ppt.com-爱PPT提供资源下载</vt:lpwstr>
  </property>
</Properties>
</file>