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79" r:id="rId3"/>
    <p:sldId id="292" r:id="rId4"/>
    <p:sldId id="332" r:id="rId5"/>
    <p:sldId id="333" r:id="rId6"/>
    <p:sldId id="335" r:id="rId7"/>
    <p:sldId id="336" r:id="rId8"/>
    <p:sldId id="305" r:id="rId9"/>
    <p:sldId id="340" r:id="rId10"/>
    <p:sldId id="258" r:id="rId11"/>
    <p:sldId id="339" r:id="rId12"/>
    <p:sldId id="308" r:id="rId13"/>
    <p:sldId id="314" r:id="rId14"/>
    <p:sldId id="349" r:id="rId15"/>
    <p:sldId id="346" r:id="rId16"/>
    <p:sldId id="309" r:id="rId17"/>
    <p:sldId id="351" r:id="rId18"/>
    <p:sldId id="310" r:id="rId19"/>
    <p:sldId id="352" r:id="rId20"/>
    <p:sldId id="327" r:id="rId21"/>
    <p:sldId id="342" r:id="rId22"/>
    <p:sldId id="391" r:id="rId23"/>
    <p:sldId id="392" r:id="rId24"/>
    <p:sldId id="329" r:id="rId25"/>
    <p:sldId id="330" r:id="rId26"/>
    <p:sldId id="338" r:id="rId27"/>
    <p:sldId id="393" r:id="rId28"/>
    <p:sldId id="343" r:id="rId29"/>
    <p:sldId id="353" r:id="rId30"/>
    <p:sldId id="354" r:id="rId31"/>
    <p:sldId id="344" r:id="rId32"/>
    <p:sldId id="345" r:id="rId33"/>
    <p:sldId id="358" r:id="rId34"/>
    <p:sldId id="273" r:id="rId35"/>
    <p:sldId id="315" r:id="rId36"/>
    <p:sldId id="356" r:id="rId37"/>
    <p:sldId id="357" r:id="rId38"/>
    <p:sldId id="331" r:id="rId39"/>
    <p:sldId id="274" r:id="rId4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FF0000"/>
    <a:srgbClr val="FFFF66"/>
    <a:srgbClr val="FF9966"/>
    <a:srgbClr val="006600"/>
    <a:srgbClr val="990000"/>
    <a:srgbClr val="0000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B9569-F111-43F1-BDE4-43A253CA43D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23EA4-7470-4E62-8A5D-AEC1F34880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23EA4-7470-4E62-8A5D-AEC1F348800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61FE0-CD09-496A-82CD-CEF73C934CC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D9E0A-7EAA-4B0D-BF65-E52D2A2BC13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95E94-086C-4289-B91B-D493246B37A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4AF19-FABE-4688-8760-8E5B1B47F47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3C818-75D9-4724-9D50-8977081F2CE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BED91-6F2B-4088-8BE2-2C0ED98D631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83DC5-1713-4208-A63C-0625318A5A6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4DBFD-3120-4D0E-9767-F3BD27EB181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5DF1D-A6C4-43F7-89BE-9E5B3442F6A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D4ED0-F8F3-470B-AB77-EBFF6588240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3B81-B409-44A3-9631-5DEF21928EB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9ED0034-999C-445B-AA2E-1E3DA7E27B88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Unit%202%20Activity%203.mp3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/>
          </p:cNvSpPr>
          <p:nvPr/>
        </p:nvSpPr>
        <p:spPr bwMode="auto">
          <a:xfrm>
            <a:off x="762100" y="2514624"/>
            <a:ext cx="7883525" cy="1676356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Unit </a:t>
            </a:r>
            <a:r>
              <a:rPr lang="en-US" altLang="zh-CN" sz="3600" b="1" dirty="0" smtClean="0">
                <a:ln w="9525" cmpd="sng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2 Hobbies </a:t>
            </a:r>
            <a:r>
              <a:rPr lang="en-US" altLang="zh-CN" sz="3600" b="1" dirty="0">
                <a:ln w="9525" cmpd="sng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can make you</a:t>
            </a:r>
          </a:p>
          <a:p>
            <a:pPr algn="ctr"/>
            <a:r>
              <a:rPr lang="en-US" altLang="zh-CN" sz="3600" b="1" dirty="0">
                <a:ln w="9525" cmpd="sng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grow as a person.</a:t>
            </a:r>
            <a:endParaRPr lang="zh-CN" altLang="en-US" sz="3600" b="1" dirty="0">
              <a:ln w="9525" cmpd="sng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WordArt 2"/>
          <p:cNvSpPr>
            <a:spLocks noChangeArrowheads="1" noChangeShapeType="1"/>
          </p:cNvSpPr>
          <p:nvPr/>
        </p:nvSpPr>
        <p:spPr bwMode="auto">
          <a:xfrm>
            <a:off x="1600278" y="1143060"/>
            <a:ext cx="6019642" cy="68578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dirty="0">
                <a:ln w="9525" cmpd="sng">
                  <a:round/>
                </a:ln>
                <a:gradFill rotWithShape="0">
                  <a:gsLst>
                    <a:gs pos="0">
                      <a:srgbClr val="FFFF66"/>
                    </a:gs>
                    <a:gs pos="100000">
                      <a:srgbClr val="9933FF"/>
                    </a:gs>
                  </a:gsLst>
                  <a:lin ang="5400000" scaled="1"/>
                </a:gradFill>
                <a:latin typeface="Arial" panose="020B0604020202020204"/>
                <a:cs typeface="Arial" panose="020B0604020202020204"/>
              </a:rPr>
              <a:t>Module 6  Hobbies</a:t>
            </a:r>
            <a:endParaRPr lang="zh-CN" altLang="en-US" sz="3600" b="1" dirty="0">
              <a:ln w="9525" cmpd="sng">
                <a:round/>
              </a:ln>
              <a:gradFill rotWithShape="0">
                <a:gsLst>
                  <a:gs pos="0">
                    <a:srgbClr val="FFFF66"/>
                  </a:gs>
                  <a:gs pos="100000">
                    <a:srgbClr val="9933FF"/>
                  </a:gs>
                </a:gsLst>
                <a:lin ang="5400000" scaled="1"/>
              </a:gra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97732" y="556254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01000" cy="20685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climbing   dancing   growing vegetables   looking after animals   painting   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playing volleyball    singing   writing</a:t>
            </a:r>
          </a:p>
        </p:txBody>
      </p:sp>
      <p:grpSp>
        <p:nvGrpSpPr>
          <p:cNvPr id="13315" name="Group 3"/>
          <p:cNvGrpSpPr>
            <a:grpSpLocks noChangeAspect="1"/>
          </p:cNvGrpSpPr>
          <p:nvPr/>
        </p:nvGrpSpPr>
        <p:grpSpPr bwMode="auto">
          <a:xfrm>
            <a:off x="1447800" y="2578100"/>
            <a:ext cx="6096000" cy="4205288"/>
            <a:chOff x="0" y="0"/>
            <a:chExt cx="3840" cy="2649"/>
          </a:xfrm>
        </p:grpSpPr>
        <p:pic>
          <p:nvPicPr>
            <p:cNvPr id="13316" name="Picture 4" descr="200806251407045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1872" cy="1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7" name="Picture 5" descr="10070520344cf874b4f1b93d9b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872" y="8"/>
              <a:ext cx="1968" cy="1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8" name="Picture 6" descr="learn-to-sing-slide1-580x300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1352"/>
              <a:ext cx="1872" cy="1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7" descr="Write-a-letter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72" y="1352"/>
              <a:ext cx="1968" cy="1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" y="1981200"/>
            <a:ext cx="8915400" cy="6619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400" b="1" dirty="0">
                <a:latin typeface="Times New Roman" panose="02020603050405020304" pitchFamily="18" charset="0"/>
              </a:rPr>
              <a:t>active  dangerous  healthy  interesting  relaxing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79248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600" b="1" dirty="0">
                <a:solidFill>
                  <a:srgbClr val="0000FF"/>
                </a:solidFill>
              </a:rPr>
              <a:t>Choose the words from the box to describe your hobbies.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953000" y="2819400"/>
            <a:ext cx="3962400" cy="2057400"/>
          </a:xfrm>
          <a:prstGeom prst="wedgeRoundRectCallout">
            <a:avLst>
              <a:gd name="adj1" fmla="val -8616"/>
              <a:gd name="adj2" fmla="val 68829"/>
              <a:gd name="adj3" fmla="val 16667"/>
            </a:avLst>
          </a:prstGeom>
          <a:solidFill>
            <a:srgbClr val="CCFFFF"/>
          </a:solidFill>
          <a:ln w="9525" cmpd="sng">
            <a:solidFill>
              <a:srgbClr val="CC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zh-CN" altLang="zh-CN" sz="3400" b="1" dirty="0"/>
              <a:t>My hobby is climbing, it is very interesting.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76200" y="3657600"/>
            <a:ext cx="3962400" cy="2895600"/>
          </a:xfrm>
          <a:prstGeom prst="wedgeEllipseCallout">
            <a:avLst>
              <a:gd name="adj1" fmla="val 40185"/>
              <a:gd name="adj2" fmla="val -52579"/>
            </a:avLst>
          </a:prstGeom>
          <a:solidFill>
            <a:srgbClr val="CC99FF"/>
          </a:solidFill>
          <a:ln w="9525" cmpd="sng">
            <a:solidFill>
              <a:srgbClr val="CC99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zh-CN" altLang="zh-CN" sz="3400" b="1" dirty="0"/>
              <a:t>Reading is one of my hobbies. It is relaxing.</a:t>
            </a:r>
          </a:p>
        </p:txBody>
      </p:sp>
      <p:pic>
        <p:nvPicPr>
          <p:cNvPr id="14342" name="Picture 6" descr="人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2857500"/>
            <a:ext cx="17907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对话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48400" y="4643438"/>
            <a:ext cx="146367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638800" y="1143000"/>
            <a:ext cx="2438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Activit</a:t>
            </a:r>
            <a:r>
              <a:rPr lang="zh-CN" altLang="en-US" sz="3600" b="1">
                <a:latin typeface="Times New Roman" panose="02020603050405020304" pitchFamily="18" charset="0"/>
                <a:sym typeface="Times New Roman" panose="02020603050405020304" pitchFamily="18" charset="0"/>
              </a:rPr>
              <a:t>y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3600" b="1">
                <a:latin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40" grpId="0" animBg="1" autoUpdateAnimBg="0"/>
      <p:bldP spid="1434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400" y="2362200"/>
            <a:ext cx="78486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1. Is writing one of David’s hobbies?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66800" y="2895600"/>
            <a:ext cx="2212975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Yes, it is.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3417888"/>
            <a:ext cx="82391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2. Who encouraged David to write about </a:t>
            </a:r>
          </a:p>
          <a:p>
            <a:pPr>
              <a:lnSpc>
                <a:spcPct val="125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the experiences at the camp?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06463" y="4865688"/>
            <a:ext cx="4427537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David’s teacher.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90600" y="914400"/>
            <a:ext cx="73152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b="1" dirty="0">
                <a:solidFill>
                  <a:srgbClr val="0000FF"/>
                </a:solidFill>
              </a:rPr>
              <a:t>Read the passage quickly and answer the questions.</a:t>
            </a:r>
          </a:p>
        </p:txBody>
      </p:sp>
      <p:pic>
        <p:nvPicPr>
          <p:cNvPr id="15367" name="Picture 7" descr="喇叭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990600"/>
            <a:ext cx="8604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09600" y="76200"/>
            <a:ext cx="3505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Activit</a:t>
            </a:r>
            <a:r>
              <a:rPr lang="zh-CN" altLang="en-US" sz="36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3   1).fast-reading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4" grpId="0" autoUpdateAnimBg="0"/>
      <p:bldP spid="1536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1524000"/>
            <a:ext cx="8458200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zh-CN" altLang="zh-CN" sz="3600" b="1" dirty="0">
                <a:latin typeface="Times New Roman" panose="02020603050405020304" pitchFamily="18" charset="0"/>
              </a:rPr>
              <a:t> What advantages can hobbies bring to </a:t>
            </a:r>
          </a:p>
          <a:p>
            <a:pPr>
              <a:lnSpc>
                <a:spcPct val="115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young people? </a:t>
            </a:r>
          </a:p>
          <a:p>
            <a:pPr>
              <a:lnSpc>
                <a:spcPct val="115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Hobbies can make you grow as a person, </a:t>
            </a:r>
          </a:p>
          <a:p>
            <a:pPr>
              <a:lnSpc>
                <a:spcPct val="115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develop your interests and help you </a:t>
            </a:r>
          </a:p>
          <a:p>
            <a:pPr>
              <a:lnSpc>
                <a:spcPct val="115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learn new skills. </a:t>
            </a:r>
          </a:p>
          <a:p>
            <a:pPr>
              <a:lnSpc>
                <a:spcPct val="115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2. What hobbies does David have?</a:t>
            </a:r>
          </a:p>
          <a:p>
            <a:pPr>
              <a:lnSpc>
                <a:spcPct val="115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David likes writing, playing volleyball </a:t>
            </a:r>
          </a:p>
          <a:p>
            <a:pPr>
              <a:lnSpc>
                <a:spcPct val="115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and many other things.</a:t>
            </a:r>
            <a:r>
              <a:rPr lang="zh-CN" altLang="zh-CN" sz="3600" b="1" dirty="0"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" y="914400"/>
            <a:ext cx="93726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zh-CN" sz="3200" b="1" dirty="0">
                <a:solidFill>
                  <a:srgbClr val="0000FF"/>
                </a:solidFill>
              </a:rPr>
              <a:t>Read the passage and answer the questions.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-146050"/>
            <a:ext cx="4868863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Activit</a:t>
            </a:r>
            <a:r>
              <a:rPr lang="zh-CN" altLang="en-US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y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3  </a:t>
            </a:r>
          </a:p>
          <a:p>
            <a:r>
              <a:rPr lang="zh-CN" altLang="en-US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2).</a:t>
            </a:r>
            <a:r>
              <a:rPr lang="zh-CN" altLang="en-US" b="1" dirty="0"/>
              <a:t>Careful –reading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1108075"/>
            <a:ext cx="86106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3. When did David become a successful   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writer?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After his story about the life of a sixteen-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year-old boy came out as a book in 2012.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4. Will David’s new books be successful?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Maybe. The passage doesn’t say.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66800" y="1905000"/>
            <a:ext cx="7086600" cy="3538538"/>
          </a:xfrm>
          <a:prstGeom prst="rect">
            <a:avLst/>
          </a:prstGeom>
          <a:noFill/>
          <a:ln w="9525" cmpd="sng">
            <a:solidFill>
              <a:srgbClr val="9933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     Find a hobby to help you </a:t>
            </a:r>
          </a:p>
          <a:p>
            <a:pPr>
              <a:lnSpc>
                <a:spcPct val="125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improve your English. If you like </a:t>
            </a:r>
          </a:p>
          <a:p>
            <a:pPr>
              <a:lnSpc>
                <a:spcPct val="125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football, follow an English team. If </a:t>
            </a:r>
          </a:p>
          <a:p>
            <a:pPr>
              <a:lnSpc>
                <a:spcPct val="125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your hobby is watching films, try </a:t>
            </a:r>
          </a:p>
          <a:p>
            <a:pPr>
              <a:lnSpc>
                <a:spcPct val="125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to watch English films.</a:t>
            </a:r>
          </a:p>
        </p:txBody>
      </p:sp>
      <p:sp>
        <p:nvSpPr>
          <p:cNvPr id="18435" name="WordArt 3"/>
          <p:cNvSpPr>
            <a:spLocks noChangeArrowheads="1" noChangeShapeType="1"/>
          </p:cNvSpPr>
          <p:nvPr/>
        </p:nvSpPr>
        <p:spPr bwMode="auto">
          <a:xfrm>
            <a:off x="1905000" y="685800"/>
            <a:ext cx="5181600" cy="1066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US" altLang="zh-CN" sz="3600" b="1" kern="10">
                <a:ln w="12700" cmpd="sng">
                  <a:solidFill>
                    <a:srgbClr val="3333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6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Learning to learn</a:t>
            </a:r>
            <a:endParaRPr lang="zh-CN" altLang="en-US" sz="3600" b="1" kern="10">
              <a:ln w="12700" cmpd="sng">
                <a:solidFill>
                  <a:srgbClr val="333300"/>
                </a:solidFill>
                <a:rou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6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2400" y="1219200"/>
            <a:ext cx="876300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1. Many students have hobbies, 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  <a:r>
              <a:rPr lang="zh-CN" altLang="zh-CN" sz="36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reading, painting, growing vegetables 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and looking after animals.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such as 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表示“例如”，等于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for example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zh-CN" sz="3600" b="1" dirty="0">
                <a:latin typeface="Times New Roman" panose="02020603050405020304" pitchFamily="18" charset="0"/>
              </a:rPr>
              <a:t>   例如：</a:t>
            </a:r>
          </a:p>
          <a:p>
            <a:pPr>
              <a:lnSpc>
                <a:spcPct val="120000"/>
              </a:lnSpc>
            </a:pPr>
            <a:r>
              <a:rPr lang="zh-CN" sz="3600" b="1" dirty="0">
                <a:latin typeface="Times New Roman" panose="02020603050405020304" pitchFamily="18" charset="0"/>
              </a:rPr>
              <a:t>   </a:t>
            </a:r>
            <a:r>
              <a:rPr lang="zh-CN" altLang="zh-CN" sz="3600" b="1" dirty="0">
                <a:latin typeface="Times New Roman" panose="02020603050405020304" pitchFamily="18" charset="0"/>
              </a:rPr>
              <a:t>He learns many subjects, 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such as</a:t>
            </a:r>
            <a:r>
              <a:rPr lang="zh-CN" altLang="zh-CN" sz="3600" b="1" dirty="0">
                <a:latin typeface="Times New Roman" panose="02020603050405020304" pitchFamily="18" charset="0"/>
              </a:rPr>
              <a:t> English, math and Chinese. </a:t>
            </a:r>
            <a:r>
              <a:rPr lang="zh-CN" sz="3600" b="1" dirty="0">
                <a:latin typeface="Times New Roman" panose="02020603050405020304" pitchFamily="18" charset="0"/>
              </a:rPr>
              <a:t>他学习好多科目，比如，英语，数学和语文。</a:t>
            </a:r>
          </a:p>
        </p:txBody>
      </p:sp>
      <p:sp>
        <p:nvSpPr>
          <p:cNvPr id="19459" name="WordArt 3"/>
          <p:cNvSpPr>
            <a:spLocks noChangeArrowheads="1" noChangeShapeType="1"/>
          </p:cNvSpPr>
          <p:nvPr/>
        </p:nvSpPr>
        <p:spPr bwMode="auto">
          <a:xfrm>
            <a:off x="1752600" y="381000"/>
            <a:ext cx="50292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 dirty="0">
                <a:ln w="12700" cmpd="sng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Language points</a:t>
            </a:r>
            <a:endParaRPr lang="zh-CN" altLang="en-US" sz="3600" b="1" kern="10" spc="-360" dirty="0">
              <a:ln w="12700" cmpd="sng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34400" cy="570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2. Hobbies can make you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grow as a</a:t>
            </a:r>
            <a:r>
              <a:rPr lang="zh-CN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person</a:t>
            </a:r>
            <a:r>
              <a:rPr lang="zh-CN" altLang="zh-CN" sz="3200" b="1" dirty="0">
                <a:latin typeface="Times New Roman" panose="02020603050405020304" pitchFamily="18" charset="0"/>
              </a:rPr>
              <a:t>,  </a:t>
            </a:r>
          </a:p>
          <a:p>
            <a:pPr>
              <a:lnSpc>
                <a:spcPct val="115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develop</a:t>
            </a:r>
            <a:r>
              <a:rPr lang="zh-CN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your interests</a:t>
            </a:r>
            <a:r>
              <a:rPr lang="zh-CN" altLang="zh-CN" sz="3200" b="1" dirty="0">
                <a:latin typeface="Times New Roman" panose="02020603050405020304" pitchFamily="18" charset="0"/>
              </a:rPr>
              <a:t> and help you </a:t>
            </a:r>
          </a:p>
          <a:p>
            <a:pPr>
              <a:lnSpc>
                <a:spcPct val="115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    learn new skills.</a:t>
            </a:r>
          </a:p>
          <a:p>
            <a:pPr>
              <a:lnSpc>
                <a:spcPct val="115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grow as a person</a:t>
            </a:r>
            <a:r>
              <a:rPr 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，表示“长大成人”。</a:t>
            </a:r>
          </a:p>
          <a:p>
            <a:pPr>
              <a:lnSpc>
                <a:spcPct val="115000"/>
              </a:lnSpc>
            </a:pPr>
            <a:r>
              <a:rPr 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develop one’s interests</a:t>
            </a:r>
            <a:r>
              <a:rPr 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，表示“发展某人 </a:t>
            </a:r>
          </a:p>
          <a:p>
            <a:pPr>
              <a:lnSpc>
                <a:spcPct val="115000"/>
              </a:lnSpc>
            </a:pPr>
            <a:r>
              <a:rPr 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的兴趣”。</a:t>
            </a: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develop </a:t>
            </a:r>
            <a:r>
              <a:rPr 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表示“发展，提高”。</a:t>
            </a:r>
          </a:p>
          <a:p>
            <a:pPr>
              <a:lnSpc>
                <a:spcPct val="115000"/>
              </a:lnSpc>
            </a:pPr>
            <a:r>
              <a:rPr 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zh-CN" sz="3200" b="1" dirty="0">
                <a:latin typeface="Times New Roman" panose="02020603050405020304" pitchFamily="18" charset="0"/>
              </a:rPr>
              <a:t>e.g. The course can help you </a:t>
            </a: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develop        </a:t>
            </a:r>
          </a:p>
          <a:p>
            <a:pPr>
              <a:lnSpc>
                <a:spcPct val="115000"/>
              </a:lnSpc>
            </a:pP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your speaking skills</a:t>
            </a:r>
            <a:r>
              <a:rPr lang="zh-CN" altLang="zh-CN" sz="32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zh-CN" altLang="zh-CN" sz="3200" b="1" dirty="0">
                <a:latin typeface="Times New Roman" panose="02020603050405020304" pitchFamily="18" charset="0"/>
              </a:rPr>
              <a:t>          </a:t>
            </a:r>
            <a:r>
              <a:rPr lang="zh-CN" sz="3200" b="1" dirty="0">
                <a:latin typeface="Times New Roman" panose="02020603050405020304" pitchFamily="18" charset="0"/>
              </a:rPr>
              <a:t>这门课程可以帮助你提高口语表达</a:t>
            </a:r>
          </a:p>
          <a:p>
            <a:pPr>
              <a:lnSpc>
                <a:spcPct val="115000"/>
              </a:lnSpc>
            </a:pPr>
            <a:r>
              <a:rPr lang="zh-CN" sz="3200" b="1" dirty="0">
                <a:latin typeface="Times New Roman" panose="02020603050405020304" pitchFamily="18" charset="0"/>
              </a:rPr>
              <a:t>          能力。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60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3. 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  <a:r>
              <a:rPr lang="zh-CN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well as</a:t>
            </a:r>
            <a:r>
              <a:rPr lang="zh-CN" altLang="zh-CN" sz="3600" b="1" dirty="0">
                <a:latin typeface="Times New Roman" panose="02020603050405020304" pitchFamily="18" charset="0"/>
              </a:rPr>
              <a:t> the usual activities, such as  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sailing and climbing, there was a 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writing class.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as well as 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表示“也，还，而且”。</a:t>
            </a:r>
          </a:p>
          <a:p>
            <a:pPr>
              <a:lnSpc>
                <a:spcPct val="120000"/>
              </a:lnSpc>
            </a:pP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后面加名词或动词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ing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形式。</a:t>
            </a:r>
          </a:p>
          <a:p>
            <a:pPr>
              <a:lnSpc>
                <a:spcPct val="120000"/>
              </a:lnSpc>
            </a:pPr>
            <a:r>
              <a:rPr lang="zh-CN" sz="3600" b="1" dirty="0">
                <a:latin typeface="Times New Roman" panose="02020603050405020304" pitchFamily="18" charset="0"/>
              </a:rPr>
              <a:t>   例如：</a:t>
            </a:r>
          </a:p>
          <a:p>
            <a:pPr>
              <a:lnSpc>
                <a:spcPct val="120000"/>
              </a:lnSpc>
            </a:pPr>
            <a:r>
              <a:rPr lang="zh-CN" sz="3600" b="1" dirty="0">
                <a:latin typeface="Times New Roman" panose="02020603050405020304" pitchFamily="18" charset="0"/>
              </a:rPr>
              <a:t>   </a:t>
            </a:r>
            <a:r>
              <a:rPr lang="zh-CN" altLang="zh-CN" sz="3600" b="1" dirty="0">
                <a:latin typeface="Times New Roman" panose="02020603050405020304" pitchFamily="18" charset="0"/>
              </a:rPr>
              <a:t>We all want to visit Beijing 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as well as</a:t>
            </a:r>
            <a:r>
              <a:rPr lang="zh-CN" altLang="zh-CN" sz="3600" b="1" dirty="0">
                <a:latin typeface="Times New Roman" panose="02020603050405020304" pitchFamily="18" charset="0"/>
              </a:rPr>
              <a:t> Shanghai. </a:t>
            </a:r>
            <a:r>
              <a:rPr lang="zh-CN" sz="3600" b="1" dirty="0">
                <a:latin typeface="Times New Roman" panose="02020603050405020304" pitchFamily="18" charset="0"/>
              </a:rPr>
              <a:t>我们除了想去北京以外，还想去上海。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379413"/>
            <a:ext cx="8382000" cy="602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4. Back at school, David wrote a story  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about the life of a sixteen-year-old boy, 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and it 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came out</a:t>
            </a:r>
            <a:r>
              <a:rPr lang="zh-CN" altLang="zh-CN" sz="3600" b="1" dirty="0">
                <a:latin typeface="Times New Roman" panose="02020603050405020304" pitchFamily="18" charset="0"/>
              </a:rPr>
              <a:t> as a book in 2012.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come out 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表示“出版，发行”。还表示“显露”。</a:t>
            </a:r>
            <a:r>
              <a:rPr lang="zh-CN" sz="3600" b="1" dirty="0">
                <a:latin typeface="Times New Roman" panose="02020603050405020304" pitchFamily="18" charset="0"/>
              </a:rPr>
              <a:t>例如：</a:t>
            </a:r>
          </a:p>
          <a:p>
            <a:pPr>
              <a:lnSpc>
                <a:spcPct val="120000"/>
              </a:lnSpc>
            </a:pPr>
            <a:r>
              <a:rPr lang="zh-CN" sz="3600" b="1" dirty="0">
                <a:latin typeface="Times New Roman" panose="02020603050405020304" pitchFamily="18" charset="0"/>
              </a:rPr>
              <a:t>   </a:t>
            </a:r>
            <a:r>
              <a:rPr lang="zh-CN" altLang="zh-CN" sz="3600" b="1" dirty="0">
                <a:latin typeface="Times New Roman" panose="02020603050405020304" pitchFamily="18" charset="0"/>
              </a:rPr>
              <a:t>The book 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came out</a:t>
            </a:r>
            <a:r>
              <a:rPr lang="zh-CN" altLang="zh-CN" sz="3600" b="1" dirty="0">
                <a:latin typeface="Times New Roman" panose="02020603050405020304" pitchFamily="18" charset="0"/>
              </a:rPr>
              <a:t> at his early age.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</a:t>
            </a:r>
            <a:r>
              <a:rPr lang="zh-CN" sz="3600" b="1" dirty="0">
                <a:latin typeface="Times New Roman" panose="02020603050405020304" pitchFamily="18" charset="0"/>
              </a:rPr>
              <a:t>这本书在他年龄还小的时候就出版了。</a:t>
            </a:r>
          </a:p>
          <a:p>
            <a:pPr>
              <a:lnSpc>
                <a:spcPct val="120000"/>
              </a:lnSpc>
            </a:pPr>
            <a:r>
              <a:rPr lang="zh-CN" sz="3600" b="1" dirty="0">
                <a:latin typeface="Times New Roman" panose="02020603050405020304" pitchFamily="18" charset="0"/>
              </a:rPr>
              <a:t>   </a:t>
            </a:r>
            <a:r>
              <a:rPr lang="zh-CN" altLang="zh-CN" sz="3600" b="1" dirty="0">
                <a:latin typeface="Times New Roman" panose="02020603050405020304" pitchFamily="18" charset="0"/>
              </a:rPr>
              <a:t>At last the truth 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came out</a:t>
            </a:r>
            <a:r>
              <a:rPr lang="zh-CN" altLang="zh-CN" sz="3600" b="1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</a:t>
            </a:r>
            <a:r>
              <a:rPr lang="zh-CN" sz="3600" b="1" dirty="0">
                <a:latin typeface="Times New Roman" panose="02020603050405020304" pitchFamily="18" charset="0"/>
              </a:rPr>
              <a:t>真相终于大白了。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/>
          </p:cNvSpPr>
          <p:nvPr/>
        </p:nvSpPr>
        <p:spPr bwMode="auto">
          <a:xfrm>
            <a:off x="457200" y="1371600"/>
            <a:ext cx="3200400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9933FF"/>
                  </a:solidFill>
                  <a:round/>
                </a:ln>
                <a:solidFill>
                  <a:srgbClr val="9933FF"/>
                </a:solidFill>
                <a:latin typeface="Times New Roman" panose="02020603050405020304"/>
                <a:cs typeface="Times New Roman" panose="02020603050405020304"/>
              </a:rPr>
              <a:t>Guess</a:t>
            </a:r>
            <a:endParaRPr lang="zh-CN" altLang="en-US" sz="3600" b="1" dirty="0">
              <a:ln w="9525" cmpd="sng">
                <a:solidFill>
                  <a:srgbClr val="9933FF"/>
                </a:solidFill>
                <a:round/>
              </a:ln>
              <a:solidFill>
                <a:srgbClr val="9933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5123" name="Picture 3" descr="girl-listening-to-mus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349625"/>
            <a:ext cx="5029200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4800600"/>
            <a:ext cx="5029200" cy="1930400"/>
          </a:xfrm>
          <a:prstGeom prst="rect">
            <a:avLst/>
          </a:prstGeom>
          <a:solidFill>
            <a:srgbClr val="99CC00"/>
          </a:solidFill>
          <a:ln w="9525" cmpd="sng">
            <a:solidFill>
              <a:srgbClr val="99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057400" y="2482850"/>
            <a:ext cx="487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 dirty="0"/>
              <a:t>What’s the hobby?</a:t>
            </a:r>
          </a:p>
        </p:txBody>
      </p:sp>
      <p:sp>
        <p:nvSpPr>
          <p:cNvPr id="5126" name="WordArt 6"/>
          <p:cNvSpPr>
            <a:spLocks noChangeArrowheads="1" noChangeShapeType="1"/>
          </p:cNvSpPr>
          <p:nvPr/>
        </p:nvSpPr>
        <p:spPr bwMode="auto">
          <a:xfrm>
            <a:off x="2286000" y="6858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 cmpd="sng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Warming up</a:t>
            </a:r>
            <a:endParaRPr lang="zh-CN" altLang="en-US" sz="3600" b="1" kern="10" dirty="0">
              <a:ln w="12700" cmpd="sng">
                <a:solidFill>
                  <a:srgbClr val="FF0000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4" grpId="0" animBg="1" autoUpdateAnimBg="0"/>
      <p:bldP spid="512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458200" cy="636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3400" b="1">
                <a:latin typeface="Times New Roman" panose="02020603050405020304" pitchFamily="18" charset="0"/>
              </a:rPr>
              <a:t>5…., and </a:t>
            </a:r>
            <a:r>
              <a:rPr lang="zh-CN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as a</a:t>
            </a:r>
            <a:r>
              <a:rPr lang="zh-CN" altLang="zh-CN" sz="3400" b="1">
                <a:latin typeface="Times New Roman" panose="02020603050405020304" pitchFamily="18" charset="0"/>
              </a:rPr>
              <a:t> </a:t>
            </a:r>
            <a:r>
              <a:rPr lang="zh-CN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result</a:t>
            </a:r>
            <a:r>
              <a:rPr lang="zh-CN" altLang="zh-CN" sz="3400" b="1">
                <a:latin typeface="Times New Roman" panose="02020603050405020304" pitchFamily="18" charset="0"/>
              </a:rPr>
              <a:t>, David has become a successful young writer.</a:t>
            </a:r>
          </a:p>
          <a:p>
            <a:pPr>
              <a:lnSpc>
                <a:spcPct val="110000"/>
              </a:lnSpc>
            </a:pPr>
            <a:r>
              <a:rPr lang="zh-CN" altLang="zh-CN" sz="3400" b="1">
                <a:latin typeface="Times New Roman" panose="02020603050405020304" pitchFamily="18" charset="0"/>
              </a:rPr>
              <a:t>  </a:t>
            </a:r>
            <a:r>
              <a:rPr lang="zh-CN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as a result</a:t>
            </a:r>
            <a:r>
              <a:rPr 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表示“结果”。后面用逗号隔开。</a:t>
            </a:r>
          </a:p>
          <a:p>
            <a:pPr>
              <a:lnSpc>
                <a:spcPct val="110000"/>
              </a:lnSpc>
            </a:pPr>
            <a:r>
              <a:rPr 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zh-CN" altLang="zh-CN" sz="3400" b="1">
                <a:solidFill>
                  <a:srgbClr val="CC3399"/>
                </a:solidFill>
                <a:latin typeface="Times New Roman" panose="02020603050405020304" pitchFamily="18" charset="0"/>
              </a:rPr>
              <a:t>so</a:t>
            </a:r>
            <a:r>
              <a:rPr lang="zh-CN" sz="3400" b="1">
                <a:solidFill>
                  <a:srgbClr val="CC3399"/>
                </a:solidFill>
                <a:latin typeface="Times New Roman" panose="02020603050405020304" pitchFamily="18" charset="0"/>
              </a:rPr>
              <a:t>表示“因此”，后面不用逗号隔开。</a:t>
            </a:r>
          </a:p>
          <a:p>
            <a:pPr>
              <a:lnSpc>
                <a:spcPct val="110000"/>
              </a:lnSpc>
            </a:pPr>
            <a:r>
              <a:rPr lang="zh-CN" sz="3400" b="1">
                <a:latin typeface="Times New Roman" panose="02020603050405020304" pitchFamily="18" charset="0"/>
              </a:rPr>
              <a:t>  例如：</a:t>
            </a:r>
          </a:p>
          <a:p>
            <a:pPr>
              <a:lnSpc>
                <a:spcPct val="110000"/>
              </a:lnSpc>
            </a:pPr>
            <a:r>
              <a:rPr lang="zh-CN" sz="3400" b="1">
                <a:latin typeface="Times New Roman" panose="02020603050405020304" pitchFamily="18" charset="0"/>
              </a:rPr>
              <a:t>  </a:t>
            </a:r>
            <a:r>
              <a:rPr lang="zh-CN" altLang="zh-CN" sz="3400" b="1">
                <a:latin typeface="Times New Roman" panose="02020603050405020304" pitchFamily="18" charset="0"/>
              </a:rPr>
              <a:t>The girl kept studying hard, </a:t>
            </a:r>
            <a:r>
              <a:rPr lang="zh-CN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as a result</a:t>
            </a:r>
            <a:r>
              <a:rPr lang="zh-CN" altLang="zh-CN" sz="3400" b="1">
                <a:latin typeface="Times New Roman" panose="02020603050405020304" pitchFamily="18" charset="0"/>
              </a:rPr>
              <a:t>, she </a:t>
            </a:r>
          </a:p>
          <a:p>
            <a:pPr>
              <a:lnSpc>
                <a:spcPct val="110000"/>
              </a:lnSpc>
            </a:pPr>
            <a:r>
              <a:rPr lang="zh-CN" altLang="zh-CN" sz="3400" b="1">
                <a:latin typeface="Times New Roman" panose="02020603050405020304" pitchFamily="18" charset="0"/>
              </a:rPr>
              <a:t>  got good marks in the final exam.</a:t>
            </a:r>
          </a:p>
          <a:p>
            <a:pPr>
              <a:lnSpc>
                <a:spcPct val="110000"/>
              </a:lnSpc>
            </a:pPr>
            <a:r>
              <a:rPr lang="zh-CN" altLang="zh-CN" sz="3400" b="1">
                <a:latin typeface="Times New Roman" panose="02020603050405020304" pitchFamily="18" charset="0"/>
              </a:rPr>
              <a:t>  The girl kept studying hard, </a:t>
            </a:r>
            <a:r>
              <a:rPr lang="zh-CN" altLang="zh-CN" sz="3400" b="1">
                <a:solidFill>
                  <a:srgbClr val="CC3399"/>
                </a:solidFill>
                <a:latin typeface="Times New Roman" panose="02020603050405020304" pitchFamily="18" charset="0"/>
              </a:rPr>
              <a:t>so </a:t>
            </a:r>
            <a:r>
              <a:rPr lang="zh-CN" altLang="zh-CN" sz="3400" b="1">
                <a:latin typeface="Times New Roman" panose="02020603050405020304" pitchFamily="18" charset="0"/>
              </a:rPr>
              <a:t>she got </a:t>
            </a:r>
          </a:p>
          <a:p>
            <a:pPr>
              <a:lnSpc>
                <a:spcPct val="110000"/>
              </a:lnSpc>
            </a:pPr>
            <a:r>
              <a:rPr lang="zh-CN" altLang="zh-CN" sz="3400" b="1">
                <a:latin typeface="Times New Roman" panose="02020603050405020304" pitchFamily="18" charset="0"/>
              </a:rPr>
              <a:t>  good marks in the final exam.</a:t>
            </a:r>
          </a:p>
          <a:p>
            <a:pPr>
              <a:lnSpc>
                <a:spcPct val="110000"/>
              </a:lnSpc>
            </a:pPr>
            <a:r>
              <a:rPr lang="zh-CN" altLang="zh-CN" sz="3400" b="1">
                <a:latin typeface="Times New Roman" panose="02020603050405020304" pitchFamily="18" charset="0"/>
              </a:rPr>
              <a:t>  </a:t>
            </a:r>
            <a:r>
              <a:rPr lang="zh-CN" sz="3400" b="1">
                <a:latin typeface="Times New Roman" panose="02020603050405020304" pitchFamily="18" charset="0"/>
              </a:rPr>
              <a:t>这个女孩学习一直很努力，因此，她在期</a:t>
            </a:r>
          </a:p>
          <a:p>
            <a:pPr>
              <a:lnSpc>
                <a:spcPct val="110000"/>
              </a:lnSpc>
            </a:pPr>
            <a:r>
              <a:rPr lang="zh-CN" sz="3400" b="1">
                <a:latin typeface="Times New Roman" panose="02020603050405020304" pitchFamily="18" charset="0"/>
              </a:rPr>
              <a:t>  末考试的时候考了好成绩。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534400" cy="60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6. I </a:t>
            </a: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spend</a:t>
            </a:r>
            <a:r>
              <a:rPr lang="zh-CN" altLang="zh-CN" sz="3600" b="1">
                <a:latin typeface="Times New Roman" panose="02020603050405020304" pitchFamily="18" charset="0"/>
              </a:rPr>
              <a:t> some of my free time </a:t>
            </a: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playing</a:t>
            </a:r>
            <a:r>
              <a:rPr lang="zh-CN" altLang="zh-CN" sz="3600" b="1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    volleyball for my school team.</a:t>
            </a:r>
          </a:p>
          <a:p>
            <a:pPr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    </a:t>
            </a: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spend time (in) doing sth. </a:t>
            </a:r>
            <a:r>
              <a:rPr 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表示“花费时间做某事”。介词</a:t>
            </a: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in</a:t>
            </a:r>
            <a:r>
              <a:rPr 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可以省略；如果表示“在某物上花费时间”，要用</a:t>
            </a: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spend time on sth.</a:t>
            </a:r>
            <a:r>
              <a:rPr lang="zh-CN" altLang="zh-CN" sz="3600" b="1">
                <a:latin typeface="Times New Roman" panose="02020603050405020304" pitchFamily="18" charset="0"/>
              </a:rPr>
              <a:t>  </a:t>
            </a:r>
            <a:r>
              <a:rPr lang="zh-CN" sz="3600" b="1">
                <a:latin typeface="Times New Roman" panose="02020603050405020304" pitchFamily="18" charset="0"/>
              </a:rPr>
              <a:t>例如：</a:t>
            </a:r>
          </a:p>
          <a:p>
            <a:pPr>
              <a:lnSpc>
                <a:spcPct val="120000"/>
              </a:lnSpc>
            </a:pPr>
            <a:r>
              <a:rPr lang="zh-CN" sz="3600" b="1">
                <a:latin typeface="Times New Roman" panose="02020603050405020304" pitchFamily="18" charset="0"/>
              </a:rPr>
              <a:t>   </a:t>
            </a:r>
            <a:r>
              <a:rPr lang="zh-CN" altLang="zh-CN" sz="3600" b="1">
                <a:latin typeface="Times New Roman" panose="02020603050405020304" pitchFamily="18" charset="0"/>
              </a:rPr>
              <a:t>I </a:t>
            </a: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spend</a:t>
            </a:r>
            <a:r>
              <a:rPr lang="zh-CN" altLang="zh-CN" sz="3600" b="1">
                <a:latin typeface="Times New Roman" panose="02020603050405020304" pitchFamily="18" charset="0"/>
              </a:rPr>
              <a:t> one hour </a:t>
            </a:r>
            <a:r>
              <a:rPr lang="zh-CN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(in) reading</a:t>
            </a:r>
            <a:r>
              <a:rPr lang="zh-CN" altLang="zh-CN" sz="3600" b="1">
                <a:latin typeface="Times New Roman" panose="02020603050405020304" pitchFamily="18" charset="0"/>
              </a:rPr>
              <a:t> every evening.</a:t>
            </a:r>
          </a:p>
          <a:p>
            <a:pPr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   </a:t>
            </a:r>
            <a:r>
              <a:rPr lang="zh-CN" sz="3600" b="1">
                <a:latin typeface="Times New Roman" panose="02020603050405020304" pitchFamily="18" charset="0"/>
              </a:rPr>
              <a:t>我每天晚上花一个小时看书。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1000" y="3608388"/>
            <a:ext cx="8458200" cy="206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AutoNum type="arabicPlain"/>
            </a:pPr>
            <a:r>
              <a:rPr lang="zh-CN" altLang="zh-CN" sz="3600" b="1">
                <a:latin typeface="Times New Roman" panose="02020603050405020304" pitchFamily="18" charset="0"/>
              </a:rPr>
              <a:t>What __________ do you enjoy doing?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lain"/>
            </a:pPr>
            <a:r>
              <a:rPr lang="zh-CN" altLang="zh-CN" sz="3600" b="1">
                <a:latin typeface="Times New Roman" panose="02020603050405020304" pitchFamily="18" charset="0"/>
              </a:rPr>
              <a:t>What new _______ have you learnt through your hobbies?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0" y="3684588"/>
            <a:ext cx="205740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activities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0" y="4370388"/>
            <a:ext cx="175260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skills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2617788"/>
            <a:ext cx="8077200" cy="6969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>
                <a:latin typeface="Times New Roman" panose="02020603050405020304" pitchFamily="18" charset="0"/>
              </a:rPr>
              <a:t>activity   pleasure   result   skill   success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600" b="1">
                <a:solidFill>
                  <a:srgbClr val="0000FF"/>
                </a:solidFill>
              </a:rPr>
              <a:t>Complete the sentences with the correct form of the words in the box.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57200" y="228600"/>
            <a:ext cx="2438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Activit</a:t>
            </a:r>
            <a:r>
              <a:rPr lang="zh-CN" altLang="en-US" sz="3600" b="1">
                <a:latin typeface="Times New Roman" panose="02020603050405020304" pitchFamily="18" charset="0"/>
                <a:sym typeface="Times New Roman" panose="02020603050405020304" pitchFamily="18" charset="0"/>
              </a:rPr>
              <a:t>y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3600" b="1">
                <a:latin typeface="Times New Roman" panose="02020603050405020304" pitchFamily="18" charset="0"/>
                <a:sym typeface="Times New Roman" panose="02020603050405020304" pitchFamily="18" charset="0"/>
              </a:rPr>
              <a:t>4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1927225"/>
            <a:ext cx="80010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3 Has any of your hobbies brought you _________ and __________?</a:t>
            </a:r>
          </a:p>
          <a:p>
            <a:pPr>
              <a:lnSpc>
                <a:spcPct val="13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4 Have you made new friends as a(n)_________ of your hobby?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143000" y="2667000"/>
            <a:ext cx="48768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pleasure            success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8001000" cy="6969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>
                <a:latin typeface="Times New Roman" panose="02020603050405020304" pitchFamily="18" charset="0"/>
              </a:rPr>
              <a:t>activity   pleasure   result   skill   success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057400" y="4114800"/>
            <a:ext cx="13716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result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686800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简单句的基本句型</a:t>
            </a:r>
          </a:p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4.主语 </a:t>
            </a:r>
            <a:r>
              <a:rPr lang="en-US" sz="36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+ 谓语（及物动词）</a:t>
            </a:r>
            <a:r>
              <a:rPr lang="en-US" sz="36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+ 间接宾语</a:t>
            </a:r>
            <a:r>
              <a:rPr lang="en-US" sz="36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O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 +  直接宾语</a:t>
            </a:r>
            <a:r>
              <a:rPr lang="en-US" sz="36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 +（状语</a:t>
            </a:r>
            <a:r>
              <a:rPr lang="zh-CN" altLang="en-US" sz="36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）</a:t>
            </a:r>
            <a:endParaRPr lang="en-US" sz="3600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WordArt 3"/>
          <p:cNvSpPr>
            <a:spLocks noChangeArrowheads="1" noChangeShapeType="1"/>
          </p:cNvSpPr>
          <p:nvPr/>
        </p:nvSpPr>
        <p:spPr bwMode="auto">
          <a:xfrm>
            <a:off x="3190893" y="85725"/>
            <a:ext cx="3276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 cmpd="sng">
                  <a:solidFill>
                    <a:srgbClr val="333300"/>
                  </a:solidFill>
                  <a:rou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Grammar</a:t>
            </a:r>
            <a:endParaRPr lang="zh-CN" altLang="en-US" sz="3600" b="1" kern="10" dirty="0">
              <a:ln w="12700" cmpd="sng">
                <a:solidFill>
                  <a:srgbClr val="333300"/>
                </a:solidFill>
                <a:round/>
              </a:ln>
              <a:solidFill>
                <a:srgbClr val="FF00FF"/>
              </a:solidFill>
              <a:effectLst>
                <a:outerShdw dist="35921" dir="2700000" sy="50000" kx="2115830" algn="bl" rotWithShape="0">
                  <a:srgbClr val="C0C0C0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27652" name="Group 4"/>
          <p:cNvGraphicFramePr>
            <a:graphicFrameLocks noGrp="1"/>
          </p:cNvGraphicFramePr>
          <p:nvPr/>
        </p:nvGraphicFramePr>
        <p:xfrm>
          <a:off x="152400" y="3276600"/>
          <a:ext cx="8839200" cy="3201988"/>
        </p:xfrm>
        <a:graphic>
          <a:graphicData uri="http://schemas.openxmlformats.org/drawingml/2006/table">
            <a:tbl>
              <a:tblPr/>
              <a:tblGrid>
                <a:gridCol w="134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7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谓语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间接宾语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直接宾语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状语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His hobby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has brought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enjoyment.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My father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bought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 very good bike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 my birthday.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8077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5.主语</a:t>
            </a:r>
            <a:r>
              <a:rPr lang="en-US" sz="36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+谓语（及物动词）</a:t>
            </a:r>
            <a:r>
              <a:rPr lang="en-US" sz="36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+ 宾语</a:t>
            </a:r>
            <a:r>
              <a:rPr lang="en-US" sz="36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</a:t>
            </a:r>
          </a:p>
          <a:p>
            <a:pPr>
              <a:lnSpc>
                <a:spcPct val="120000"/>
              </a:lnSpc>
            </a:pP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  + 宾语补足语</a:t>
            </a:r>
            <a:r>
              <a:rPr lang="en-US" sz="36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（+状语</a:t>
            </a:r>
            <a:r>
              <a:rPr lang="zh-CN" altLang="en-US" sz="36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）</a:t>
            </a:r>
            <a:endParaRPr lang="en-US" sz="360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/>
        </p:nvGraphicFramePr>
        <p:xfrm>
          <a:off x="152400" y="1905000"/>
          <a:ext cx="8991600" cy="4098544"/>
        </p:xfrm>
        <a:graphic>
          <a:graphicData uri="http://schemas.openxmlformats.org/drawingml/2006/table">
            <a:tbl>
              <a:tblPr/>
              <a:tblGrid>
                <a:gridCol w="104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谓语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宾语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宾语补足语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状语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help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develop new skills.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step by step.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 not want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to work too hard.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news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ever-yone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happy.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33400" y="1741488"/>
            <a:ext cx="7543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6. There +be +主语</a:t>
            </a:r>
            <a:r>
              <a:rPr lang="en-US" sz="36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（+状语</a:t>
            </a:r>
            <a:r>
              <a:rPr lang="zh-CN" altLang="en-US" sz="36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graphicFrame>
        <p:nvGraphicFramePr>
          <p:cNvPr id="29699" name="Group 3"/>
          <p:cNvGraphicFramePr>
            <a:graphicFrameLocks noGrp="1"/>
          </p:cNvGraphicFramePr>
          <p:nvPr/>
        </p:nvGraphicFramePr>
        <p:xfrm>
          <a:off x="228600" y="2743200"/>
          <a:ext cx="8763000" cy="2362200"/>
        </p:xfrm>
        <a:graphic>
          <a:graphicData uri="http://schemas.openxmlformats.org/drawingml/2006/table">
            <a:tbl>
              <a:tblPr/>
              <a:tblGrid>
                <a:gridCol w="142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5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主语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状语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many books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 his schoolbag.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 very nice cup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 the table.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51" y="808038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              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51" y="685800"/>
            <a:ext cx="89154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/>
              <a:t>判断下列简单句的句型：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/>
              <a:t>1、</a:t>
            </a:r>
            <a:r>
              <a:rPr lang="en-US" sz="2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gives me some seeds.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/>
              <a:t>2、</a:t>
            </a:r>
            <a:r>
              <a:rPr lang="en-US" sz="2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should keep the plants in the shade.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/>
              <a:t>3、</a:t>
            </a:r>
            <a:r>
              <a:rPr lang="zh-CN" altLang="en-US" sz="2800" b="1" dirty="0"/>
              <a:t>There are some apples in the bowl.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/>
              <a:t>4、</a:t>
            </a:r>
            <a:r>
              <a:rPr lang="zh-CN" altLang="en-US" sz="2800" b="1" dirty="0"/>
              <a:t>There is a ruler and five books in the school bag.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/>
              <a:t>5、</a:t>
            </a:r>
            <a:r>
              <a:rPr lang="en-US" sz="2800" dirty="0"/>
              <a:t>He  asked  me</a:t>
            </a:r>
            <a:r>
              <a:rPr lang="zh-CN" altLang="en-US" sz="2800" dirty="0"/>
              <a:t> </a:t>
            </a:r>
            <a:r>
              <a:rPr lang="en-US" sz="2800" dirty="0"/>
              <a:t> to come back soon.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/>
              <a:t>6、</a:t>
            </a:r>
            <a:r>
              <a:rPr lang="en-US" sz="2800" b="1" dirty="0"/>
              <a:t>John  told  me  his idea</a:t>
            </a:r>
            <a:r>
              <a:rPr lang="zh-CN" altLang="en-US" sz="2800" b="1" dirty="0"/>
              <a:t>.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6251" y="1524000"/>
            <a:ext cx="482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主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谓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+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直宾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O 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间宾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  </a:t>
            </a:r>
            <a:endParaRPr lang="zh-CN" altLang="en-US" sz="240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28651" y="2286000"/>
            <a:ext cx="628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主 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谓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宾 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+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宾补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 </a:t>
            </a:r>
            <a:endParaRPr lang="zh-CN" altLang="en-US" sz="24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04851" y="3962400"/>
            <a:ext cx="728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 dirty="0"/>
              <a:t>There be</a:t>
            </a:r>
            <a:r>
              <a:rPr 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zh-CN" alt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主 </a:t>
            </a:r>
            <a:r>
              <a:rPr 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zh-CN" alt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(</a:t>
            </a:r>
            <a:r>
              <a:rPr 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zh-CN" alt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状语</a:t>
            </a:r>
            <a:r>
              <a:rPr lang="zh-CN" alt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P)</a:t>
            </a:r>
            <a:r>
              <a:rPr 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zh-CN" altLang="en-US" sz="2400" dirty="0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904851" y="3048000"/>
            <a:ext cx="602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/>
              <a:t>There be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主 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(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状语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P)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zh-CN" altLang="en-US" sz="2400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23851" y="4953000"/>
            <a:ext cx="418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主 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谓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+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宾 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+</a:t>
            </a:r>
            <a:r>
              <a:rPr lang="zh-CN" alt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宾补</a:t>
            </a:r>
            <a:r>
              <a:rPr lang="en-US" sz="24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 </a:t>
            </a:r>
            <a:endParaRPr lang="zh-CN" altLang="en-US" sz="2400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752451" y="57912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主</a:t>
            </a:r>
            <a:r>
              <a:rPr 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zh-CN" alt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zh-CN" alt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谓</a:t>
            </a:r>
            <a:r>
              <a:rPr 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+</a:t>
            </a:r>
            <a:r>
              <a:rPr lang="zh-CN" alt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直宾</a:t>
            </a:r>
            <a:r>
              <a:rPr 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O +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间宾</a:t>
            </a:r>
            <a:r>
              <a:rPr 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  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ldLvl="0" autoUpdateAnimBg="0"/>
      <p:bldP spid="30725" grpId="0" bldLvl="0" autoUpdateAnimBg="0"/>
      <p:bldP spid="30726" grpId="0" bldLvl="0" autoUpdateAnimBg="0"/>
      <p:bldP spid="30727" grpId="0" bldLvl="0" autoUpdateAnimBg="0"/>
      <p:bldP spid="30728" grpId="0" bldLvl="0" autoUpdateAnimBg="0"/>
      <p:bldP spid="30729" grpId="0" bldLvl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/>
          </p:cNvSpPr>
          <p:nvPr/>
        </p:nvSpPr>
        <p:spPr bwMode="auto">
          <a:xfrm>
            <a:off x="762000" y="1219200"/>
            <a:ext cx="784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6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Look at the following sentences.</a:t>
            </a:r>
            <a:endParaRPr lang="zh-CN" altLang="en-US" sz="3600" b="1" dirty="0">
              <a:ln w="9525" cmpd="sng">
                <a:solidFill>
                  <a:srgbClr val="0000FF"/>
                </a:solidFill>
                <a:rou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6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6200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 well as</a:t>
            </a:r>
            <a:r>
              <a:rPr lang="zh-CN" altLang="zh-CN" sz="3600" b="1" dirty="0">
                <a:latin typeface="Times New Roman" panose="02020603050405020304" pitchFamily="18" charset="0"/>
              </a:rPr>
              <a:t> the usual activities …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…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such as</a:t>
            </a:r>
            <a:r>
              <a:rPr lang="zh-CN" altLang="zh-CN" sz="3600" b="1" dirty="0">
                <a:latin typeface="Times New Roman" panose="02020603050405020304" pitchFamily="18" charset="0"/>
              </a:rPr>
              <a:t> sailing and climbing …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…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 a</a:t>
            </a:r>
            <a:r>
              <a:rPr lang="zh-CN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result</a:t>
            </a:r>
            <a:r>
              <a:rPr lang="zh-CN" altLang="zh-CN" sz="3600" b="1" dirty="0">
                <a:latin typeface="Times New Roman" panose="02020603050405020304" pitchFamily="18" charset="0"/>
              </a:rPr>
              <a:t>, David has become a successful young writer.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allAtOnce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63563"/>
            <a:ext cx="8305800" cy="2103437"/>
          </a:xfrm>
        </p:spPr>
        <p:txBody>
          <a:bodyPr/>
          <a:lstStyle/>
          <a:p>
            <a:pPr algn="l">
              <a:lnSpc>
                <a:spcPct val="125000"/>
              </a:lnSpc>
            </a:pPr>
            <a:r>
              <a:rPr lang="zh-CN" altLang="zh-CN" sz="3600" b="1" dirty="0">
                <a:solidFill>
                  <a:srgbClr val="0000FF"/>
                </a:solidFill>
              </a:rPr>
              <a:t>Now rewrite the following sentences using </a:t>
            </a:r>
            <a:r>
              <a:rPr lang="zh-CN" altLang="zh-CN" sz="3600" b="1" i="1" dirty="0">
                <a:solidFill>
                  <a:srgbClr val="0000FF"/>
                </a:solidFill>
              </a:rPr>
              <a:t>as well as, such as or as a result</a:t>
            </a:r>
            <a:r>
              <a:rPr lang="zh-CN" altLang="zh-CN" sz="3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2004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1 Some hobbies, 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for example</a:t>
            </a:r>
            <a:r>
              <a:rPr lang="zh-CN" altLang="zh-CN" sz="3600" b="1" dirty="0">
                <a:latin typeface="Times New Roman" panose="02020603050405020304" pitchFamily="18" charset="0"/>
              </a:rPr>
              <a:t>, reading and painting, are very relaxing.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   Some hobbies, 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such as</a:t>
            </a:r>
            <a:r>
              <a:rPr lang="zh-CN" altLang="zh-CN" sz="3600" b="1" dirty="0">
                <a:latin typeface="Times New Roman" panose="02020603050405020304" pitchFamily="18" charset="0"/>
              </a:rPr>
              <a:t> reading and painting, are very relaxing.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tter_2101887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5905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76400" y="1752600"/>
            <a:ext cx="5943600" cy="1930400"/>
          </a:xfrm>
          <a:prstGeom prst="rect">
            <a:avLst/>
          </a:prstGeom>
          <a:solidFill>
            <a:srgbClr val="99CC00"/>
          </a:solidFill>
          <a:ln w="9525" cmpd="sng">
            <a:solidFill>
              <a:srgbClr val="99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905000" y="914400"/>
            <a:ext cx="487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What’s the hobby?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86800" cy="6096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anose="02020603050405020304" pitchFamily="18" charset="0"/>
              </a:rPr>
              <a:t>2 David likes writing. He </a:t>
            </a: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also</a:t>
            </a:r>
            <a:r>
              <a:rPr lang="zh-CN" altLang="zh-CN" sz="3600" b="1">
                <a:latin typeface="Times New Roman" panose="02020603050405020304" pitchFamily="18" charset="0"/>
              </a:rPr>
              <a:t> likes playing volleyball.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anose="02020603050405020304" pitchFamily="18" charset="0"/>
              </a:rPr>
              <a:t>   David likes writing </a:t>
            </a: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as well as</a:t>
            </a:r>
            <a:r>
              <a:rPr lang="zh-CN" altLang="zh-CN" sz="3600" b="1">
                <a:latin typeface="Times New Roman" panose="02020603050405020304" pitchFamily="18" charset="0"/>
              </a:rPr>
              <a:t> playing volleyball.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anose="02020603050405020304" pitchFamily="18" charset="0"/>
              </a:rPr>
              <a:t>3 Many young people love David’s book, and </a:t>
            </a: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r>
              <a:rPr lang="zh-CN" altLang="zh-CN" sz="3600" b="1">
                <a:latin typeface="Times New Roman" panose="02020603050405020304" pitchFamily="18" charset="0"/>
              </a:rPr>
              <a:t> his hobby has brought him success.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anose="02020603050405020304" pitchFamily="18" charset="0"/>
              </a:rPr>
              <a:t>   Many young people love David’s book, and </a:t>
            </a: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as a result</a:t>
            </a:r>
            <a:r>
              <a:rPr lang="zh-CN" altLang="zh-CN" sz="3600" b="1">
                <a:latin typeface="Times New Roman" panose="02020603050405020304" pitchFamily="18" charset="0"/>
              </a:rPr>
              <a:t>, his hobby has brought him success.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/>
          </p:cNvSpPr>
          <p:nvPr/>
        </p:nvSpPr>
        <p:spPr bwMode="auto">
          <a:xfrm>
            <a:off x="381000" y="-146050"/>
            <a:ext cx="8153400" cy="1898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CC3399"/>
                  </a:solidFill>
                  <a:round/>
                </a:ln>
                <a:solidFill>
                  <a:srgbClr val="CC3399"/>
                </a:solidFill>
                <a:latin typeface="Times New Roman" panose="02020603050405020304"/>
                <a:cs typeface="Times New Roman" panose="02020603050405020304"/>
              </a:rPr>
              <a:t>Work in pairs.</a:t>
            </a:r>
          </a:p>
          <a:p>
            <a:pPr algn="ctr"/>
            <a:r>
              <a:rPr lang="en-US" altLang="zh-CN" sz="3600" b="1" dirty="0">
                <a:ln w="9525" cmpd="sng">
                  <a:solidFill>
                    <a:srgbClr val="CC3399"/>
                  </a:solidFill>
                  <a:round/>
                </a:ln>
                <a:solidFill>
                  <a:srgbClr val="CC3399"/>
                </a:solidFill>
                <a:latin typeface="Times New Roman" panose="02020603050405020304"/>
                <a:cs typeface="Times New Roman" panose="02020603050405020304"/>
              </a:rPr>
              <a:t>Find out about your partner's hobby and make notes.</a:t>
            </a:r>
            <a:endParaRPr lang="zh-CN" altLang="en-US" sz="3600" b="1" dirty="0">
              <a:ln w="9525" cmpd="sng">
                <a:solidFill>
                  <a:srgbClr val="CC3399"/>
                </a:solidFill>
                <a:round/>
              </a:ln>
              <a:solidFill>
                <a:srgbClr val="CC3399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792480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zh-CN" sz="3600" b="1" dirty="0">
                <a:solidFill>
                  <a:srgbClr val="0000FF"/>
                </a:solidFill>
              </a:rPr>
              <a:t>Write down at least four questions to ask your partner about his/her hobbies. For example: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38200" y="3581400"/>
            <a:ext cx="6629400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How did you learn your hobby?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When did you start it?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How often can you do it?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Is it an expensive hobby?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/>
          </p:cNvSpPr>
          <p:nvPr/>
        </p:nvSpPr>
        <p:spPr bwMode="auto">
          <a:xfrm>
            <a:off x="381000" y="652463"/>
            <a:ext cx="83058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CC3399"/>
                  </a:solidFill>
                  <a:round/>
                </a:ln>
                <a:solidFill>
                  <a:srgbClr val="CC3399"/>
                </a:solidFill>
                <a:effectLst>
                  <a:outerShdw dist="45791" dir="2021404" algn="ctr" rotWithShape="0">
                    <a:srgbClr val="B2B2B2">
                      <a:alpha val="76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Now write a short passage called My classmate's hobby.</a:t>
            </a:r>
          </a:p>
          <a:p>
            <a:pPr algn="ctr"/>
            <a:r>
              <a:rPr lang="en-US" altLang="zh-CN" sz="3600" b="1" dirty="0">
                <a:ln w="9525" cmpd="sng">
                  <a:solidFill>
                    <a:srgbClr val="CC3399"/>
                  </a:solidFill>
                  <a:round/>
                </a:ln>
                <a:solidFill>
                  <a:srgbClr val="CC3399"/>
                </a:solidFill>
                <a:effectLst>
                  <a:outerShdw dist="45791" dir="2021404" algn="ctr" rotWithShape="0">
                    <a:srgbClr val="B2B2B2">
                      <a:alpha val="76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Use as well as, such as or as a result. </a:t>
            </a:r>
          </a:p>
          <a:p>
            <a:pPr algn="ctr"/>
            <a:r>
              <a:rPr lang="en-US" altLang="zh-CN" sz="3600" b="1" dirty="0">
                <a:ln w="9525" cmpd="sng">
                  <a:solidFill>
                    <a:srgbClr val="CC3399"/>
                  </a:solidFill>
                  <a:round/>
                </a:ln>
                <a:solidFill>
                  <a:srgbClr val="CC3399"/>
                </a:solidFill>
                <a:effectLst>
                  <a:outerShdw dist="45791" dir="2021404" algn="ctr" rotWithShape="0">
                    <a:srgbClr val="B2B2B2">
                      <a:alpha val="76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Use the following example to help you.</a:t>
            </a:r>
            <a:endParaRPr lang="zh-CN" altLang="en-US" sz="3600" b="1" dirty="0">
              <a:ln w="9525" cmpd="sng">
                <a:solidFill>
                  <a:srgbClr val="CC3399"/>
                </a:solidFill>
                <a:round/>
              </a:ln>
              <a:solidFill>
                <a:srgbClr val="CC3399"/>
              </a:solidFill>
              <a:effectLst>
                <a:outerShdw dist="45791" dir="2021404" algn="ctr" rotWithShape="0">
                  <a:srgbClr val="B2B2B2">
                    <a:alpha val="76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2709863"/>
            <a:ext cx="822960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Li Kai is my classmate. His hobby is music. He enjoys playing music as well as listening to it. His favourite music bands are …, such as … As a result, his band is now…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10600" cy="5410200"/>
          </a:xfrm>
          <a:noFill/>
        </p:spPr>
        <p:txBody>
          <a:bodyPr/>
          <a:lstStyle>
            <a:lvl1pPr/>
            <a:lvl2pPr marL="800100" indent="-342900"/>
            <a:lvl3pPr marL="1257300" indent="-342900"/>
            <a:lvl4pPr marL="1714500" indent="-342900"/>
            <a:lvl5pPr marL="2171700" indent="-342900"/>
            <a:lvl6pPr marL="2628900" indent="-342900"/>
            <a:lvl7pPr marL="3086100" indent="-342900"/>
            <a:lvl8pPr marL="3543300" indent="-342900"/>
            <a:lvl9pPr marL="4000500" indent="-342900"/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My friend Paul plays chess. His father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taught him to play when he was only five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years old, and as a result, he is good at it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now. He has played in the school team as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well as in many competitions. Paul is not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just a chess player. He also enjoys outdoor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activities such as walking in the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countryside and climbing.</a:t>
            </a:r>
          </a:p>
        </p:txBody>
      </p:sp>
      <p:sp>
        <p:nvSpPr>
          <p:cNvPr id="36867" name="WordArt 3"/>
          <p:cNvSpPr>
            <a:spLocks noChangeArrowheads="1" noChangeShapeType="1"/>
          </p:cNvSpPr>
          <p:nvPr/>
        </p:nvSpPr>
        <p:spPr bwMode="auto">
          <a:xfrm>
            <a:off x="533400" y="30480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 cmpd="sng">
                  <a:solidFill>
                    <a:srgbClr val="CC3399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Possible answer</a:t>
            </a:r>
            <a:endParaRPr lang="zh-CN" altLang="en-US" sz="3600" b="1" kern="10">
              <a:ln w="12700" cmpd="sng">
                <a:solidFill>
                  <a:srgbClr val="CC3399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6629400" cy="3962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CN" sz="3600" b="1" dirty="0">
                <a:latin typeface="Times New Roman" panose="02020603050405020304" pitchFamily="18" charset="0"/>
              </a:rPr>
              <a:t>简单句的基本结构。</a:t>
            </a:r>
          </a:p>
          <a:p>
            <a:pPr>
              <a:lnSpc>
                <a:spcPct val="110000"/>
              </a:lnSpc>
            </a:pPr>
            <a:r>
              <a:rPr lang="zh-CN" sz="3600" b="1" dirty="0">
                <a:latin typeface="Times New Roman" panose="02020603050405020304" pitchFamily="18" charset="0"/>
              </a:rPr>
              <a:t>重点短语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come out                    as a result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grow as a person       as well as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zh-CN" sz="3600" b="1" dirty="0">
                <a:latin typeface="Times New Roman" panose="02020603050405020304" pitchFamily="18" charset="0"/>
              </a:rPr>
              <a:t>bring sb. pleasure      such as</a:t>
            </a:r>
          </a:p>
          <a:p>
            <a:pPr>
              <a:lnSpc>
                <a:spcPct val="110000"/>
              </a:lnSpc>
            </a:pPr>
            <a:endParaRPr lang="zh-CN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WordArt 3"/>
          <p:cNvSpPr>
            <a:spLocks noChangeArrowheads="1" noChangeShapeType="1"/>
          </p:cNvSpPr>
          <p:nvPr/>
        </p:nvSpPr>
        <p:spPr bwMode="auto">
          <a:xfrm>
            <a:off x="1981200" y="914400"/>
            <a:ext cx="4114800" cy="9144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 cmpd="sng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本课小结：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/>
          </p:cNvSpPr>
          <p:nvPr/>
        </p:nvSpPr>
        <p:spPr bwMode="auto">
          <a:xfrm>
            <a:off x="2286000" y="381000"/>
            <a:ext cx="4419600" cy="914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 cmpd="sng">
                  <a:solidFill>
                    <a:srgbClr val="FF6600"/>
                  </a:solidFill>
                  <a:rou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6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中考链接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1000" y="1428750"/>
            <a:ext cx="8534400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 sz="3600" b="1" dirty="0">
                <a:latin typeface="Times New Roman" panose="02020603050405020304" pitchFamily="18" charset="0"/>
              </a:rPr>
              <a:t> — You have joined the Singing Club, 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 haven’t you? 【2013镇江】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— ____ . I like singing, but I don’t have 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any time.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A. Yes. I do                 B. No. I don’t               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C. Yes, I have             D. No, I haven’t</a:t>
            </a:r>
          </a:p>
          <a:p>
            <a:pPr>
              <a:lnSpc>
                <a:spcPct val="120000"/>
              </a:lnSpc>
            </a:pPr>
            <a:endParaRPr lang="en-US" sz="3600" b="1" dirty="0">
              <a:latin typeface="Times New Roman" panose="02020603050405020304" pitchFamily="18" charset="0"/>
            </a:endParaRPr>
          </a:p>
        </p:txBody>
      </p:sp>
      <p:pic>
        <p:nvPicPr>
          <p:cNvPr id="38916" name="Picture 4" descr="小蘑菇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48006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762000" y="1414463"/>
            <a:ext cx="784860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2. —What did you do last night?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—I ______ TV and read books.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                         </a:t>
            </a:r>
            <a:r>
              <a:rPr lang="en-US" sz="3600" b="1" dirty="0">
                <a:latin typeface="Times New Roman" panose="02020603050405020304" pitchFamily="18" charset="0"/>
              </a:rPr>
              <a:t>【201</a:t>
            </a:r>
            <a:r>
              <a:rPr lang="zh-CN" altLang="en-US" sz="3600" b="1" dirty="0">
                <a:latin typeface="Times New Roman" panose="02020603050405020304" pitchFamily="18" charset="0"/>
              </a:rPr>
              <a:t>3湖南娄底</a:t>
            </a:r>
            <a:r>
              <a:rPr lang="en-US" sz="3600" b="1" dirty="0">
                <a:latin typeface="Times New Roman" panose="02020603050405020304" pitchFamily="18" charset="0"/>
              </a:rPr>
              <a:t>】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sz="3600" b="1" dirty="0">
                <a:latin typeface="Times New Roman" panose="02020603050405020304" pitchFamily="18" charset="0"/>
              </a:rPr>
              <a:t>A.</a:t>
            </a:r>
            <a:r>
              <a:rPr lang="zh-CN" altLang="en-US" sz="3600" b="1" dirty="0">
                <a:latin typeface="Times New Roman" panose="02020603050405020304" pitchFamily="18" charset="0"/>
              </a:rPr>
              <a:t> watch                 B. watched            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C. have watched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  <p:pic>
        <p:nvPicPr>
          <p:cNvPr id="39939" name="Picture 3" descr="小蘑菇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4290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8392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3. —Do you know who took the students to 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    the old people’s home, Tony?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—Well, Mr. Smith ________. 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                                      【2013 </a:t>
            </a:r>
            <a:r>
              <a:rPr lang="zh-CN" sz="3600" b="1" dirty="0">
                <a:latin typeface="Times New Roman" panose="02020603050405020304" pitchFamily="18" charset="0"/>
              </a:rPr>
              <a:t>湖北宜昌</a:t>
            </a:r>
            <a:r>
              <a:rPr lang="zh-CN" altLang="zh-CN" sz="3600" b="1" dirty="0">
                <a:latin typeface="Times New Roman" panose="02020603050405020304" pitchFamily="18" charset="0"/>
              </a:rPr>
              <a:t>】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 A. took                    B. does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 C. did                      D. do</a:t>
            </a:r>
          </a:p>
        </p:txBody>
      </p:sp>
      <p:pic>
        <p:nvPicPr>
          <p:cNvPr id="40963" name="Picture 3" descr="小蘑菇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5720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09600" y="1774825"/>
            <a:ext cx="80772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4. Just a minute! My brother _____ his </a:t>
            </a:r>
          </a:p>
          <a:p>
            <a:pPr>
              <a:lnSpc>
                <a:spcPct val="13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    car in the garden. 【2013</a:t>
            </a:r>
            <a:r>
              <a:rPr lang="zh-CN" sz="3600" b="1">
                <a:latin typeface="Times New Roman" panose="02020603050405020304" pitchFamily="18" charset="0"/>
              </a:rPr>
              <a:t>重庆</a:t>
            </a:r>
            <a:r>
              <a:rPr lang="zh-CN" altLang="zh-CN" sz="3600" b="1">
                <a:latin typeface="Times New Roman" panose="02020603050405020304" pitchFamily="18" charset="0"/>
              </a:rPr>
              <a:t>】</a:t>
            </a:r>
          </a:p>
          <a:p>
            <a:pPr>
              <a:lnSpc>
                <a:spcPct val="13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    A. washes                  B. is washing</a:t>
            </a:r>
          </a:p>
          <a:p>
            <a:pPr>
              <a:lnSpc>
                <a:spcPct val="13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    C. washed                 D. will wash</a:t>
            </a:r>
          </a:p>
        </p:txBody>
      </p:sp>
      <p:pic>
        <p:nvPicPr>
          <p:cNvPr id="41987" name="Picture 3" descr="小蘑菇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24400" y="32766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5562600" cy="37338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根据课文内容，缩写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zh-CN" sz="3600" b="1" dirty="0">
                <a:solidFill>
                  <a:srgbClr val="0000FF"/>
                </a:solidFill>
              </a:rPr>
              <a:t>David’s hobbies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David Smith is a student,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one of his hobbies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writing</a:t>
            </a:r>
            <a:r>
              <a:rPr lang="zh-CN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zh-CN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WordArt 3"/>
          <p:cNvSpPr>
            <a:spLocks noChangeArrowheads="1" noChangeShapeType="1"/>
          </p:cNvSpPr>
          <p:nvPr/>
        </p:nvSpPr>
        <p:spPr bwMode="auto">
          <a:xfrm>
            <a:off x="2895600" y="685800"/>
            <a:ext cx="3886200" cy="1066800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 cmpd="sng">
                  <a:solidFill>
                    <a:srgbClr val="CC3399"/>
                  </a:solidFill>
                  <a:round/>
                </a:ln>
                <a:solidFill>
                  <a:srgbClr val="CC3399"/>
                </a:solidFill>
                <a:effectLst>
                  <a:outerShdw dist="35921" dir="2700000" sy="50000" kx="2115830" algn="bl" rotWithShape="0">
                    <a:srgbClr val="C0C0C0">
                      <a:alpha val="76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Homework</a:t>
            </a:r>
            <a:endParaRPr lang="zh-CN" altLang="en-US" sz="3600" b="1" kern="10" dirty="0">
              <a:ln w="12700" cmpd="sng">
                <a:solidFill>
                  <a:srgbClr val="CC3399"/>
                </a:solidFill>
                <a:round/>
              </a:ln>
              <a:solidFill>
                <a:srgbClr val="CC3399"/>
              </a:solidFill>
              <a:effectLst>
                <a:outerShdw dist="35921" dir="2700000" sy="50000" kx="2115830" algn="bl" rotWithShape="0">
                  <a:srgbClr val="C0C0C0">
                    <a:alpha val="76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980-1102101r959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2057400"/>
            <a:ext cx="51816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28800" y="3733800"/>
            <a:ext cx="5257800" cy="1320800"/>
          </a:xfrm>
          <a:prstGeom prst="rect">
            <a:avLst/>
          </a:prstGeom>
          <a:solidFill>
            <a:srgbClr val="99CC00"/>
          </a:solidFill>
          <a:ln w="9525" cmpd="sng">
            <a:solidFill>
              <a:srgbClr val="99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981200" y="914400"/>
            <a:ext cx="487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What’s the hobby?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弹钢琴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1238" y="2425700"/>
            <a:ext cx="4500562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90800" y="4165600"/>
            <a:ext cx="3733800" cy="1930400"/>
          </a:xfrm>
          <a:prstGeom prst="rect">
            <a:avLst/>
          </a:prstGeom>
          <a:solidFill>
            <a:srgbClr val="99CC00"/>
          </a:solidFill>
          <a:ln w="9525" cmpd="sng">
            <a:solidFill>
              <a:srgbClr val="99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05000" y="1390650"/>
            <a:ext cx="487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What’s the hobby?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打篮球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1600" y="1455738"/>
            <a:ext cx="60960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828800" y="3403600"/>
            <a:ext cx="5029200" cy="1930400"/>
          </a:xfrm>
          <a:prstGeom prst="rect">
            <a:avLst/>
          </a:prstGeom>
          <a:solidFill>
            <a:srgbClr val="99CC00"/>
          </a:solidFill>
          <a:ln w="9525" cmpd="sng">
            <a:solidFill>
              <a:srgbClr val="99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zh-CN" altLang="zh-CN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057400" y="654050"/>
            <a:ext cx="487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What’s the hobby?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667000" y="2019300"/>
            <a:ext cx="25146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person </a:t>
            </a: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人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191000" y="29718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interest </a:t>
            </a: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兴趣，爱好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791200" y="6064250"/>
            <a:ext cx="297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skill </a:t>
            </a: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技能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42988" y="6140450"/>
            <a:ext cx="3224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activity </a:t>
            </a: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活动</a:t>
            </a:r>
          </a:p>
        </p:txBody>
      </p:sp>
      <p:pic>
        <p:nvPicPr>
          <p:cNvPr id="10246" name="Picture 6" descr="ANd9GcRXCNb5PiV_npsqAZUV5JeHExQV3WwbzSDgeHZLl-6ErgHtN8UAy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2036763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u=4086506325,1924274236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1200" y="381000"/>
            <a:ext cx="2590800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ANd9GcRH3beIAyF-OprPuej43lvgCMtWqL24t46MO_j2buJDtjOVsuX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810000"/>
            <a:ext cx="2590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ANd9GcTScBtmsUJk6CyJYhCapqXsKAgW6nDpY1qf_1rMZqqLpC68oF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00150" y="3962400"/>
            <a:ext cx="27622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WordArt 10"/>
          <p:cNvSpPr>
            <a:spLocks noChangeArrowheads="1" noChangeShapeType="1"/>
          </p:cNvSpPr>
          <p:nvPr/>
        </p:nvSpPr>
        <p:spPr bwMode="auto">
          <a:xfrm>
            <a:off x="838200" y="0"/>
            <a:ext cx="3810000" cy="121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New words</a:t>
            </a:r>
            <a:endParaRPr lang="zh-CN" altLang="en-US" sz="3600" b="1" dirty="0">
              <a:ln w="9525" cmpd="sng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5530850"/>
            <a:ext cx="518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pleasure </a:t>
            </a: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愉悦；快乐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267200" y="601980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success </a:t>
            </a: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成功；成就</a:t>
            </a:r>
          </a:p>
        </p:txBody>
      </p:sp>
      <p:pic>
        <p:nvPicPr>
          <p:cNvPr id="11268" name="Picture 4" descr="ANd9GcSz_zFWkGMVXQNWMLpqcvDcsLyrGGVbyNGsF4zJeL6HUNCTttb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3352800"/>
            <a:ext cx="28003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ANd9GcQsiFSTPXeWLPCbSDYTG_0QIqt7FZ5sC6zMYx7YUKmglM-Ap0NJ6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505200"/>
            <a:ext cx="2819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8600" y="2514600"/>
            <a:ext cx="4529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sailing </a:t>
            </a: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航海；航行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648200" y="2559050"/>
            <a:ext cx="441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result </a:t>
            </a: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结果；后果</a:t>
            </a:r>
          </a:p>
        </p:txBody>
      </p:sp>
      <p:pic>
        <p:nvPicPr>
          <p:cNvPr id="11272" name="Picture 8" descr="ANd9GcR0BwxgSIgi9uL41o5cA0TBn_GsDHaubVTpfNvFG8hXeajmja7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04800"/>
            <a:ext cx="26193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Img37891708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81000"/>
            <a:ext cx="2819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70" grpId="0" autoUpdateAnimBg="0"/>
      <p:bldP spid="112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/>
          </p:cNvSpPr>
          <p:nvPr/>
        </p:nvSpPr>
        <p:spPr bwMode="auto">
          <a:xfrm>
            <a:off x="533400" y="304800"/>
            <a:ext cx="44958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9933FF"/>
                  </a:solidFill>
                  <a:round/>
                </a:ln>
                <a:solidFill>
                  <a:srgbClr val="9933FF"/>
                </a:solidFill>
                <a:latin typeface="Times New Roman" panose="02020603050405020304"/>
                <a:cs typeface="Times New Roman" panose="02020603050405020304"/>
              </a:rPr>
              <a:t>Work in pairs</a:t>
            </a:r>
            <a:endParaRPr lang="zh-CN" altLang="en-US" sz="3600" b="1" dirty="0">
              <a:ln w="9525" cmpd="sng">
                <a:solidFill>
                  <a:srgbClr val="9933FF"/>
                </a:solidFill>
                <a:round/>
              </a:ln>
              <a:solidFill>
                <a:srgbClr val="9933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2732088"/>
            <a:ext cx="8001000" cy="20685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climbing   dancing   growing vegetables   looking after animals   painting   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playing volleyball    singing   writing</a:t>
            </a:r>
          </a:p>
        </p:txBody>
      </p:sp>
      <p:grpSp>
        <p:nvGrpSpPr>
          <p:cNvPr id="12292" name="Group 4"/>
          <p:cNvGrpSpPr>
            <a:grpSpLocks noChangeAspect="1"/>
          </p:cNvGrpSpPr>
          <p:nvPr/>
        </p:nvGrpSpPr>
        <p:grpSpPr bwMode="auto">
          <a:xfrm>
            <a:off x="304800" y="5181600"/>
            <a:ext cx="8534400" cy="1524000"/>
            <a:chOff x="0" y="0"/>
            <a:chExt cx="5376" cy="960"/>
          </a:xfrm>
        </p:grpSpPr>
        <p:pic>
          <p:nvPicPr>
            <p:cNvPr id="12293" name="Picture 5" descr="climb_uj8ec27e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144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4" name="Picture 6" descr="ANd9GcSh8MofxeFcCjWEcwtCzRQ3DB9OA8CCQCc60aLNvM-t6spBGASQ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080" y="0"/>
              <a:ext cx="1296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7" descr="200641818341088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440" y="0"/>
              <a:ext cx="1344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6" name="Picture 8" descr="ANd9GcTIHzl0fkePEx5ovzEmq8WiYHUFywoI1mwI8DO0_bkL6yyqFBp-sQ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784" y="0"/>
              <a:ext cx="1296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" y="1120775"/>
            <a:ext cx="86868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zh-CN" sz="3500" b="1" dirty="0">
                <a:solidFill>
                  <a:srgbClr val="0000FF"/>
                </a:solidFill>
              </a:rPr>
              <a:t>Talk about your hobbies. Use the words and expressions in the box to help you.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029200" y="304800"/>
            <a:ext cx="2438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Activit</a:t>
            </a:r>
            <a:r>
              <a:rPr lang="zh-CN" altLang="en-US" sz="3600" b="1">
                <a:latin typeface="Times New Roman" panose="02020603050405020304" pitchFamily="18" charset="0"/>
                <a:sym typeface="Times New Roman" panose="02020603050405020304" pitchFamily="18" charset="0"/>
              </a:rPr>
              <a:t>y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1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1823</Words>
  <Application>Microsoft Office PowerPoint</Application>
  <PresentationFormat>全屏显示(4:3)</PresentationFormat>
  <Paragraphs>260</Paragraphs>
  <Slides>39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5" baseType="lpstr"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</vt:lpstr>
      <vt:lpstr>PowerPoint 演示文稿</vt:lpstr>
      <vt:lpstr>Now rewrite the following sentences using as well as, such as or as a result.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2022-01-19T01:31:28Z</dcterms:created>
  <dcterms:modified xsi:type="dcterms:W3CDTF">2023-01-16T19:10:15Z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81D169D24D2D46E794D46307D4C5A95E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