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19"/>
  </p:notesMasterIdLst>
  <p:handoutMasterIdLst>
    <p:handoutMasterId r:id="rId20"/>
  </p:handoutMasterIdLst>
  <p:sldIdLst>
    <p:sldId id="256" r:id="rId2"/>
    <p:sldId id="359" r:id="rId3"/>
    <p:sldId id="432" r:id="rId4"/>
    <p:sldId id="434" r:id="rId5"/>
    <p:sldId id="435" r:id="rId6"/>
    <p:sldId id="436" r:id="rId7"/>
    <p:sldId id="437" r:id="rId8"/>
    <p:sldId id="451" r:id="rId9"/>
    <p:sldId id="452" r:id="rId10"/>
    <p:sldId id="442" r:id="rId11"/>
    <p:sldId id="453" r:id="rId12"/>
    <p:sldId id="454" r:id="rId13"/>
    <p:sldId id="459" r:id="rId14"/>
    <p:sldId id="457" r:id="rId15"/>
    <p:sldId id="458" r:id="rId16"/>
    <p:sldId id="455" r:id="rId17"/>
    <p:sldId id="460" r:id="rId18"/>
  </p:sldIdLst>
  <p:sldSz cx="9144000" cy="5143500" type="screen16x9"/>
  <p:notesSz cx="7104063" cy="10234613"/>
  <p:custDataLst>
    <p:tags r:id="rId21"/>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49">
          <p15:clr>
            <a:srgbClr val="A4A3A4"/>
          </p15:clr>
        </p15:guide>
        <p15:guide id="2" pos="2804">
          <p15:clr>
            <a:srgbClr val="A4A3A4"/>
          </p15:clr>
        </p15:guide>
      </p15:sldGuideLst>
    </p:ext>
    <p:ext uri="{2D200454-40CA-4A62-9FC3-DE9A4176ACB9}">
      <p15:notesGuideLst xmlns:p15="http://schemas.microsoft.com/office/powerpoint/2012/main">
        <p15:guide id="1" orient="horz" pos="3282">
          <p15:clr>
            <a:srgbClr val="A4A3A4"/>
          </p15:clr>
        </p15:guide>
        <p15:guide id="2" pos="217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新课标第一网"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418C5"/>
    <a:srgbClr val="4F855D"/>
    <a:srgbClr val="B2B2B2"/>
    <a:srgbClr val="202020"/>
    <a:srgbClr val="323232"/>
    <a:srgbClr val="CC3300"/>
    <a:srgbClr val="CC0000"/>
    <a:srgbClr val="FF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111" d="100"/>
          <a:sy n="111" d="100"/>
        </p:scale>
        <p:origin x="-96" y="-618"/>
      </p:cViewPr>
      <p:guideLst>
        <p:guide orient="horz" pos="1649"/>
        <p:guide pos="2804"/>
      </p:guideLst>
    </p:cSldViewPr>
  </p:slideViewPr>
  <p:notesTextViewPr>
    <p:cViewPr>
      <p:scale>
        <a:sx n="3" d="2"/>
        <a:sy n="3" d="2"/>
      </p:scale>
      <p:origin x="0" y="0"/>
    </p:cViewPr>
  </p:notesTextViewPr>
  <p:sorterViewPr>
    <p:cViewPr>
      <p:scale>
        <a:sx n="168" d="100"/>
        <a:sy n="168" d="100"/>
      </p:scale>
      <p:origin x="0" y="0"/>
    </p:cViewPr>
  </p:sorterViewPr>
  <p:notesViewPr>
    <p:cSldViewPr snapToGrid="0">
      <p:cViewPr varScale="1">
        <p:scale>
          <a:sx n="77" d="100"/>
          <a:sy n="77" d="100"/>
        </p:scale>
        <p:origin x="-4038" y="-96"/>
      </p:cViewPr>
      <p:guideLst>
        <p:guide orient="horz" pos="3282"/>
        <p:guide pos="2178"/>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2600"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8674"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altLang="zh-CN" sz="1200" dirty="0">
                <a:ea typeface="宋体" panose="02010600030101010101" pitchFamily="2" charset="-122"/>
              </a:rPr>
              <a:t>6</a:t>
            </a:fld>
            <a:endParaRPr lang="en-US" altLang="zh-CN" sz="1200" dirty="0">
              <a:ea typeface="宋体" panose="02010600030101010101" pitchFamily="2" charset="-122"/>
            </a:endParaRPr>
          </a:p>
        </p:txBody>
      </p:sp>
      <p:sp>
        <p:nvSpPr>
          <p:cNvPr id="28675" name="Rectangle 2"/>
          <p:cNvSpPr>
            <a:spLocks noGrp="1" noRot="1" noChangeAspect="1" noTextEdit="1"/>
          </p:cNvSpPr>
          <p:nvPr>
            <p:ph type="sldImg"/>
          </p:nvPr>
        </p:nvSpPr>
        <p:spPr>
          <a:xfrm>
            <a:off x="482600" y="1279525"/>
            <a:ext cx="6140450" cy="3454400"/>
          </a:xfrm>
        </p:spPr>
      </p:sp>
      <p:sp>
        <p:nvSpPr>
          <p:cNvPr id="28676" name="Rectangle 3"/>
          <p:cNvSpPr>
            <a:spLocks noGrp="1"/>
          </p:cNvSpPr>
          <p:nvPr>
            <p:ph type="body" idx="1"/>
          </p:nvPr>
        </p:nvSpPr>
        <p:spPr/>
        <p:txBody>
          <a:bodyPr wrap="square" lIns="91440" tIns="45720" rIns="91440" bIns="45720" anchor="t"/>
          <a:lstStyle/>
          <a:p>
            <a:pPr lvl="0" eaLnBrk="1" hangingPunct="1"/>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166" y="992222"/>
            <a:ext cx="6858993" cy="1640251"/>
          </a:xfrm>
        </p:spPr>
        <p:txBody>
          <a:bodyPr anchor="b">
            <a:normAutofit/>
          </a:bodyPr>
          <a:lstStyle>
            <a:lvl1pPr algn="ctr">
              <a:defRPr sz="45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p:nvPr>
        </p:nvSpPr>
        <p:spPr>
          <a:xfrm>
            <a:off x="1143166" y="2701528"/>
            <a:ext cx="6858993" cy="1241822"/>
          </a:xfrm>
        </p:spPr>
        <p:txBody>
          <a:bodyPr>
            <a:normAutofit/>
          </a:bodyPr>
          <a:lstStyle>
            <a:lvl1pPr marL="0" indent="0" algn="ctr">
              <a:buNone/>
              <a:defRPr sz="1400">
                <a:solidFill>
                  <a:schemeClr val="tx1">
                    <a:lumMod val="75000"/>
                    <a:lumOff val="25000"/>
                  </a:schemeClr>
                </a:solidFill>
                <a:effectLst/>
                <a:latin typeface="+mj-lt"/>
                <a:ea typeface="+mj-ea"/>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7" name="矩形 6"/>
          <p:cNvSpPr/>
          <p:nvPr userDrawn="1"/>
        </p:nvSpPr>
        <p:spPr>
          <a:xfrm>
            <a:off x="14320" y="9027"/>
            <a:ext cx="856645" cy="284693"/>
          </a:xfrm>
          <a:prstGeom prst="rect">
            <a:avLst/>
          </a:prstGeom>
        </p:spPr>
        <p:txBody>
          <a:bodyPr wrap="none" lIns="68580" tIns="34290" rIns="68580" bIns="34290">
            <a:spAutoFit/>
          </a:bodyPr>
          <a:lstStyle/>
          <a:p>
            <a:r>
              <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知识讲解</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8" name="矩形 7"/>
          <p:cNvSpPr/>
          <p:nvPr userDrawn="1"/>
        </p:nvSpPr>
        <p:spPr>
          <a:xfrm>
            <a:off x="14320" y="9027"/>
            <a:ext cx="856645" cy="284693"/>
          </a:xfrm>
          <a:prstGeom prst="rect">
            <a:avLst/>
          </a:prstGeom>
        </p:spPr>
        <p:txBody>
          <a:bodyPr wrap="none" lIns="68580" tIns="34290" rIns="68580" bIns="34290">
            <a:spAutoFit/>
          </a:bodyPr>
          <a:lstStyle/>
          <a:p>
            <a:r>
              <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随</a:t>
            </a:r>
            <a:r>
              <a:rPr lang="zh-CN" altLang="en-US" b="1" dirty="0" smtClean="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堂训练</a:t>
            </a:r>
            <a:endPar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628742" y="413658"/>
            <a:ext cx="7887842" cy="416922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4.xml"/><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9"/>
            </p:custDataLst>
          </p:nvPr>
        </p:nvSpPr>
        <p:spPr>
          <a:xfrm>
            <a:off x="628742" y="273844"/>
            <a:ext cx="7887842" cy="994172"/>
          </a:xfrm>
          <a:prstGeom prst="rect">
            <a:avLst/>
          </a:prstGeom>
        </p:spPr>
        <p:txBody>
          <a:bodyPr vert="horz" lIns="68580" tIns="34290" rIns="68580" bIns="34290" rtlCol="0" anchor="ctr">
            <a:normAutofit/>
          </a:bodyPr>
          <a:lstStyle/>
          <a:p>
            <a:r>
              <a:rPr lang="zh-CN" altLang="en-US" dirty="0"/>
              <a:t>单击此处编辑母版标题样式</a:t>
            </a:r>
          </a:p>
        </p:txBody>
      </p:sp>
      <p:sp>
        <p:nvSpPr>
          <p:cNvPr id="3" name="文本占位符 2"/>
          <p:cNvSpPr>
            <a:spLocks noGrp="1"/>
          </p:cNvSpPr>
          <p:nvPr>
            <p:ph type="body" idx="1"/>
            <p:custDataLst>
              <p:tags r:id="rId10"/>
            </p:custDataLst>
          </p:nvPr>
        </p:nvSpPr>
        <p:spPr>
          <a:xfrm>
            <a:off x="628742" y="1369219"/>
            <a:ext cx="7887842" cy="3263504"/>
          </a:xfrm>
          <a:prstGeom prst="rect">
            <a:avLst/>
          </a:prstGeom>
        </p:spPr>
        <p:txBody>
          <a:bodyPr vert="horz" lIns="68580" tIns="34290" rIns="68580" bIns="3429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742" y="4767263"/>
            <a:ext cx="2057698" cy="273844"/>
          </a:xfrm>
          <a:prstGeom prst="rect">
            <a:avLst/>
          </a:prstGeom>
        </p:spPr>
        <p:txBody>
          <a:bodyPr vert="horz" lIns="68580" tIns="34290" rIns="68580" bIns="34290" rtlCol="0" anchor="ctr">
            <a:normAutofit/>
          </a:bodyPr>
          <a:lstStyle>
            <a:lvl1pPr algn="l">
              <a:defRPr sz="9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nvPr>
        </p:nvSpPr>
        <p:spPr>
          <a:xfrm>
            <a:off x="3029389" y="4767263"/>
            <a:ext cx="3086547" cy="273844"/>
          </a:xfrm>
          <a:prstGeom prst="rect">
            <a:avLst/>
          </a:prstGeom>
        </p:spPr>
        <p:txBody>
          <a:bodyPr vert="horz" lIns="68580" tIns="34290" rIns="68580" bIns="34290" rtlCol="0" anchor="ctr">
            <a:normAutofit/>
          </a:bodyP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8886" y="4767263"/>
            <a:ext cx="2057698" cy="273844"/>
          </a:xfrm>
          <a:prstGeom prst="rect">
            <a:avLst/>
          </a:prstGeom>
        </p:spPr>
        <p:txBody>
          <a:bodyPr vert="horz" lIns="68580" tIns="34290" rIns="68580" bIns="34290" rtlCol="0" anchor="ctr">
            <a:normAutofit/>
          </a:bodyPr>
          <a:lstStyle>
            <a:lvl1pPr algn="r">
              <a:defRPr sz="9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userDrawn="1">
            <p:custDataLst>
              <p:tags r:id="rId1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4" name="矩形 13"/>
          <p:cNvSpPr/>
          <p:nvPr userDrawn="1"/>
        </p:nvSpPr>
        <p:spPr>
          <a:xfrm>
            <a:off x="-16194" y="-476"/>
            <a:ext cx="9159137" cy="516636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zh-CN" altLang="en-US"/>
          </a:p>
        </p:txBody>
      </p:sp>
      <p:pic>
        <p:nvPicPr>
          <p:cNvPr id="15" name="图片 14" descr="LOGO"/>
          <p:cNvPicPr>
            <a:picLocks noChangeAspect="1"/>
          </p:cNvPicPr>
          <p:nvPr userDrawn="1"/>
        </p:nvPicPr>
        <p:blipFill>
          <a:blip r:embed="rId12" cstate="email"/>
          <a:stretch>
            <a:fillRect/>
          </a:stretch>
        </p:blipFill>
        <p:spPr>
          <a:xfrm>
            <a:off x="7842593" y="92392"/>
            <a:ext cx="1135068" cy="343853"/>
          </a:xfrm>
          <a:prstGeom prst="rect">
            <a:avLst/>
          </a:prstGeom>
        </p:spPr>
      </p:pic>
      <p:grpSp>
        <p:nvGrpSpPr>
          <p:cNvPr id="8" name="组合 7"/>
          <p:cNvGrpSpPr/>
          <p:nvPr userDrawn="1"/>
        </p:nvGrpSpPr>
        <p:grpSpPr>
          <a:xfrm>
            <a:off x="-18576" y="5018723"/>
            <a:ext cx="9161044" cy="146685"/>
            <a:chOff x="-22" y="7904"/>
            <a:chExt cx="14533" cy="308"/>
          </a:xfrm>
        </p:grpSpPr>
        <p:sp>
          <p:nvSpPr>
            <p:cNvPr id="9" name="矩形 8"/>
            <p:cNvSpPr/>
            <p:nvPr userDrawn="1"/>
          </p:nvSpPr>
          <p:spPr>
            <a:xfrm>
              <a:off x="-22" y="7904"/>
              <a:ext cx="10915" cy="309"/>
            </a:xfrm>
            <a:prstGeom prst="rect">
              <a:avLst/>
            </a:prstGeom>
            <a:solidFill>
              <a:srgbClr val="00A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9457" y="7904"/>
              <a:ext cx="5055" cy="309"/>
            </a:xfrm>
            <a:prstGeom prst="rect">
              <a:avLst/>
            </a:prstGeom>
            <a:solidFill>
              <a:srgbClr val="E756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5.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9.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0.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4.xml"/><Relationship Id="rId7" Type="http://schemas.openxmlformats.org/officeDocument/2006/relationships/image" Target="../media/image6.wmf"/><Relationship Id="rId2" Type="http://schemas.openxmlformats.org/officeDocument/2006/relationships/tags" Target="../tags/tag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文本框 7"/>
          <p:cNvSpPr txBox="1"/>
          <p:nvPr/>
        </p:nvSpPr>
        <p:spPr>
          <a:xfrm>
            <a:off x="3381562" y="324582"/>
            <a:ext cx="2360913" cy="284693"/>
          </a:xfrm>
          <a:prstGeom prst="rect">
            <a:avLst/>
          </a:prstGeom>
          <a:noFill/>
          <a:ln>
            <a:noFill/>
          </a:ln>
        </p:spPr>
        <p:txBody>
          <a:bodyPr wrap="square" lIns="68580" tIns="34290" rIns="68580" bIns="34290" rtlCol="0">
            <a:spAutoFit/>
          </a:bodyPr>
          <a:lstStyle/>
          <a:p>
            <a:pPr algn="ctr"/>
            <a:r>
              <a:rPr lang="zh-CN" altLang="en-US" b="1" dirty="0" smtClean="0">
                <a:ln>
                  <a:noFill/>
                </a:ln>
                <a:solidFill>
                  <a:srgbClr val="00B050"/>
                </a:solidFill>
                <a:latin typeface="微软雅黑" panose="020B0503020204020204" pitchFamily="34" charset="-122"/>
                <a:ea typeface="微软雅黑" panose="020B0503020204020204" pitchFamily="34" charset="-122"/>
              </a:rPr>
              <a:t>第三章   变量之间的关系</a:t>
            </a:r>
          </a:p>
        </p:txBody>
      </p:sp>
      <p:grpSp>
        <p:nvGrpSpPr>
          <p:cNvPr id="29" name="组合 28"/>
          <p:cNvGrpSpPr/>
          <p:nvPr/>
        </p:nvGrpSpPr>
        <p:grpSpPr>
          <a:xfrm flipV="1">
            <a:off x="5678818" y="439263"/>
            <a:ext cx="1467803" cy="57150"/>
            <a:chOff x="11867" y="1528"/>
            <a:chExt cx="3966" cy="120"/>
          </a:xfrm>
        </p:grpSpPr>
        <p:cxnSp>
          <p:nvCxnSpPr>
            <p:cNvPr id="10" name="直接连接符 9"/>
            <p:cNvCxnSpPr/>
            <p:nvPr/>
          </p:nvCxnSpPr>
          <p:spPr>
            <a:xfrm flipH="1" flipV="1">
              <a:off x="11867" y="1586"/>
              <a:ext cx="3966" cy="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217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269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31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354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398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4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1495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33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flipV="1">
            <a:off x="1888993" y="422452"/>
            <a:ext cx="1467803" cy="57150"/>
            <a:chOff x="11867" y="1528"/>
            <a:chExt cx="3966" cy="120"/>
          </a:xfrm>
        </p:grpSpPr>
        <p:cxnSp>
          <p:nvCxnSpPr>
            <p:cNvPr id="18" name="直接连接符 17"/>
            <p:cNvCxnSpPr/>
            <p:nvPr/>
          </p:nvCxnSpPr>
          <p:spPr>
            <a:xfrm flipH="1" flipV="1">
              <a:off x="11867" y="1586"/>
              <a:ext cx="3966" cy="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217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269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1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54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398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44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495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533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Rectangle 5"/>
          <p:cNvSpPr>
            <a:spLocks noChangeArrowheads="1"/>
          </p:cNvSpPr>
          <p:nvPr/>
        </p:nvSpPr>
        <p:spPr bwMode="auto">
          <a:xfrm>
            <a:off x="0" y="1889849"/>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nchor="ctr">
            <a:spAutoFit/>
          </a:bodyPr>
          <a:lstStyle/>
          <a:p>
            <a:pPr algn="ctr"/>
            <a:r>
              <a:rPr lang="zh-CN" altLang="en-US" sz="4000" b="1" dirty="0">
                <a:solidFill>
                  <a:srgbClr val="00B0F0"/>
                </a:solidFill>
                <a:latin typeface="微软雅黑" panose="020B0503020204020204" pitchFamily="34" charset="-122"/>
                <a:ea typeface="微软雅黑" panose="020B0503020204020204" pitchFamily="34" charset="-122"/>
                <a:sym typeface="宋体" panose="02010600030101010101" pitchFamily="2" charset="-122"/>
              </a:rPr>
              <a:t>用关系式表示的变量间关系</a:t>
            </a:r>
          </a:p>
        </p:txBody>
      </p:sp>
      <p:sp>
        <p:nvSpPr>
          <p:cNvPr id="28" name="矩形 27"/>
          <p:cNvSpPr/>
          <p:nvPr/>
        </p:nvSpPr>
        <p:spPr>
          <a:xfrm>
            <a:off x="-4220" y="4142750"/>
            <a:ext cx="914822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
          <p:cNvSpPr/>
          <p:nvPr/>
        </p:nvSpPr>
        <p:spPr>
          <a:xfrm>
            <a:off x="1625654" y="536139"/>
            <a:ext cx="5625703" cy="1314926"/>
          </a:xfrm>
          <a:prstGeom prst="rect">
            <a:avLst/>
          </a:prstGeom>
          <a:noFill/>
          <a:ln w="9525">
            <a:noFill/>
          </a:ln>
          <a:effectLst>
            <a:prstShdw prst="shdw15" dir="16200000">
              <a:schemeClr val="bg2">
                <a:alpha val="50000"/>
              </a:schemeClr>
            </a:prstShdw>
          </a:effectLst>
        </p:spPr>
        <p:txBody>
          <a:bodyPr lIns="68580" tIns="34290" rIns="68580" bIns="34290" anchor="ctr">
            <a:spAutoFit/>
          </a:bodyPr>
          <a:lstStyle/>
          <a:p>
            <a:pPr indent="189865" algn="just">
              <a:lnSpc>
                <a:spcPct val="150000"/>
              </a:lnSpc>
              <a:buFont typeface="Arial" panose="020B0604020202020204" pitchFamily="34" charset="0"/>
            </a:pPr>
            <a:r>
              <a:rPr lang="en-US" altLang="zh-CN" sz="1800" b="1" dirty="0">
                <a:latin typeface="Times New Roman" panose="02020603050405020304" pitchFamily="18" charset="0"/>
                <a:cs typeface="Times New Roman" panose="02020603050405020304" pitchFamily="18" charset="0"/>
              </a:rPr>
              <a:t>2</a:t>
            </a:r>
            <a:r>
              <a:rPr lang="zh-CN" altLang="en-US" sz="1800" b="1" dirty="0">
                <a:latin typeface="Times New Roman" panose="02020603050405020304" pitchFamily="18" charset="0"/>
                <a:cs typeface="Times New Roman" panose="02020603050405020304" pitchFamily="18" charset="0"/>
              </a:rPr>
              <a:t>、</a:t>
            </a:r>
            <a:r>
              <a:rPr lang="en-US" altLang="zh-CN" sz="1800" b="1" dirty="0">
                <a:latin typeface="Times New Roman" panose="02020603050405020304" pitchFamily="18" charset="0"/>
                <a:cs typeface="Times New Roman" panose="02020603050405020304" pitchFamily="18" charset="0"/>
              </a:rPr>
              <a:t> </a:t>
            </a:r>
            <a:r>
              <a:rPr lang="zh-CN" altLang="en-US" sz="1800" b="1" dirty="0">
                <a:latin typeface="Times New Roman" panose="02020603050405020304" pitchFamily="18" charset="0"/>
                <a:cs typeface="Times New Roman" panose="02020603050405020304" pitchFamily="18" charset="0"/>
              </a:rPr>
              <a:t>你知道什么是</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低碳生活吗</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低碳生活</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是指人们生活中尽量减少所耗能量，从而降低（特别是二氧化碳）的排放量的一种生活方式</a:t>
            </a:r>
            <a:r>
              <a:rPr lang="en-US" altLang="zh-CN" sz="1800" b="1" dirty="0">
                <a:latin typeface="Times New Roman" panose="02020603050405020304" pitchFamily="18" charset="0"/>
                <a:cs typeface="Times New Roman" panose="02020603050405020304" pitchFamily="18" charset="0"/>
              </a:rPr>
              <a:t>.</a:t>
            </a:r>
            <a:endParaRPr lang="zh-CN" altLang="en-US" sz="2700" b="1" dirty="0">
              <a:latin typeface="Arial" panose="020B0604020202020204" pitchFamily="34" charset="0"/>
            </a:endParaRPr>
          </a:p>
        </p:txBody>
      </p:sp>
      <p:pic>
        <p:nvPicPr>
          <p:cNvPr id="16388" name="Picture 4" descr="QQ截图20120810095152"/>
          <p:cNvPicPr>
            <a:picLocks noChangeAspect="1"/>
          </p:cNvPicPr>
          <p:nvPr/>
        </p:nvPicPr>
        <p:blipFill>
          <a:blip r:embed="rId3"/>
          <a:stretch>
            <a:fillRect/>
          </a:stretch>
        </p:blipFill>
        <p:spPr>
          <a:xfrm>
            <a:off x="1714950" y="2000250"/>
            <a:ext cx="5715000" cy="2914650"/>
          </a:xfrm>
          <a:prstGeom prst="rect">
            <a:avLst/>
          </a:prstGeom>
          <a:noFill/>
          <a:ln w="9525">
            <a:noFill/>
          </a:ln>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29" name="Text Box 9"/>
          <p:cNvSpPr txBox="1">
            <a:spLocks noChangeArrowheads="1"/>
          </p:cNvSpPr>
          <p:nvPr/>
        </p:nvSpPr>
        <p:spPr bwMode="auto">
          <a:xfrm>
            <a:off x="1386126" y="844154"/>
            <a:ext cx="6101954" cy="3461861"/>
          </a:xfrm>
          <a:prstGeom prst="rect">
            <a:avLst/>
          </a:prstGeom>
          <a:noFill/>
          <a:ln w="9525">
            <a:noFill/>
            <a:miter lim="800000"/>
          </a:ln>
        </p:spPr>
        <p:txBody>
          <a:bodyPr lIns="68580" tIns="34290" rIns="68580" bIns="34290">
            <a:spAutoFit/>
          </a:bodyPr>
          <a:lstStyle/>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1</a:t>
            </a:r>
            <a:r>
              <a:rPr lang="zh-CN" altLang="en-US" sz="2100" b="1" dirty="0">
                <a:latin typeface="Times New Roman" panose="02020603050405020304" pitchFamily="18" charset="0"/>
              </a:rPr>
              <a:t>）家居用电的二氧化碳排放量可以用关系式表示为</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，其中的字母表示</a:t>
            </a:r>
            <a:r>
              <a:rPr lang="zh-CN" altLang="en-US" sz="2100" b="1" u="sng" dirty="0">
                <a:latin typeface="Times New Roman" panose="02020603050405020304" pitchFamily="18" charset="0"/>
              </a:rPr>
              <a:t> </a:t>
            </a:r>
            <a:endParaRPr lang="en-US" altLang="zh-CN" sz="2100" b="1" u="sng" dirty="0">
              <a:latin typeface="Times New Roman" panose="02020603050405020304" pitchFamily="18" charset="0"/>
            </a:endParaRPr>
          </a:p>
          <a:p>
            <a:pPr algn="just">
              <a:lnSpc>
                <a:spcPct val="150000"/>
              </a:lnSpc>
            </a:pP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a:t>
            </a:r>
            <a:endParaRPr lang="en-US" altLang="zh-CN" sz="2100" b="1" dirty="0">
              <a:latin typeface="Times New Roman" panose="02020603050405020304" pitchFamily="18" charset="0"/>
            </a:endParaRPr>
          </a:p>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2</a:t>
            </a:r>
            <a:r>
              <a:rPr lang="zh-CN" altLang="en-US" sz="2100" b="1" dirty="0">
                <a:latin typeface="Times New Roman" panose="02020603050405020304" pitchFamily="18" charset="0"/>
              </a:rPr>
              <a:t>）在上述关系式中，耗电量每增加</a:t>
            </a:r>
            <a:r>
              <a:rPr lang="en-US" altLang="zh-CN" sz="2100" b="1" dirty="0">
                <a:latin typeface="Times New Roman" panose="02020603050405020304" pitchFamily="18" charset="0"/>
              </a:rPr>
              <a:t>1kW·h</a:t>
            </a:r>
            <a:r>
              <a:rPr lang="zh-CN" altLang="en-US" sz="2100" b="1" dirty="0">
                <a:latin typeface="Times New Roman" panose="02020603050405020304" pitchFamily="18" charset="0"/>
              </a:rPr>
              <a:t>，二氧化碳排放量增加</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．当耗电量从</a:t>
            </a:r>
            <a:r>
              <a:rPr lang="en-US" altLang="zh-CN" sz="2100" b="1" dirty="0">
                <a:latin typeface="Times New Roman" panose="02020603050405020304" pitchFamily="18" charset="0"/>
              </a:rPr>
              <a:t>1kW · h</a:t>
            </a:r>
            <a:r>
              <a:rPr lang="zh-CN" altLang="en-US" sz="2100" b="1" dirty="0">
                <a:latin typeface="Times New Roman" panose="02020603050405020304" pitchFamily="18" charset="0"/>
              </a:rPr>
              <a:t>增加到</a:t>
            </a:r>
            <a:r>
              <a:rPr lang="en-US" altLang="zh-CN" sz="2100" b="1" dirty="0">
                <a:latin typeface="Times New Roman" panose="02020603050405020304" pitchFamily="18" charset="0"/>
              </a:rPr>
              <a:t>100kW·h</a:t>
            </a:r>
            <a:r>
              <a:rPr lang="zh-CN" altLang="en-US" sz="2100" b="1" dirty="0">
                <a:latin typeface="Times New Roman" panose="02020603050405020304" pitchFamily="18" charset="0"/>
              </a:rPr>
              <a:t>时，二氧化碳排放量从</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增加到</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a:t>
            </a:r>
          </a:p>
        </p:txBody>
      </p:sp>
      <p:sp>
        <p:nvSpPr>
          <p:cNvPr id="5" name="Rectangle 33"/>
          <p:cNvSpPr>
            <a:spLocks noChangeArrowheads="1"/>
          </p:cNvSpPr>
          <p:nvPr/>
        </p:nvSpPr>
        <p:spPr bwMode="auto">
          <a:xfrm>
            <a:off x="2032636" y="1414939"/>
            <a:ext cx="1944290" cy="391478"/>
          </a:xfrm>
          <a:prstGeom prst="rect">
            <a:avLst/>
          </a:prstGeom>
          <a:noFill/>
          <a:ln w="9525">
            <a:noFill/>
            <a:miter lim="800000"/>
          </a:ln>
        </p:spPr>
        <p:txBody>
          <a:bodyPr lIns="68580" tIns="34290" rIns="68580" bIns="34290">
            <a:spAutoFit/>
          </a:bodyPr>
          <a:lstStyle/>
          <a:p>
            <a:r>
              <a:rPr lang="en-US" altLang="zh-CN" sz="2100" b="1" i="1">
                <a:solidFill>
                  <a:srgbClr val="FF0000"/>
                </a:solidFill>
                <a:latin typeface="Times New Roman" panose="02020603050405020304" pitchFamily="18" charset="0"/>
              </a:rPr>
              <a:t>y</a:t>
            </a:r>
            <a:r>
              <a:rPr lang="en-US" altLang="zh-CN" sz="2100" b="1">
                <a:solidFill>
                  <a:srgbClr val="FF0000"/>
                </a:solidFill>
                <a:latin typeface="Times New Roman" panose="02020603050405020304" pitchFamily="18" charset="0"/>
              </a:rPr>
              <a:t>=0.785</a:t>
            </a:r>
            <a:r>
              <a:rPr lang="en-US" altLang="zh-CN" sz="2100" b="1" i="1">
                <a:solidFill>
                  <a:srgbClr val="FF0000"/>
                </a:solidFill>
                <a:latin typeface="Times New Roman" panose="02020603050405020304" pitchFamily="18" charset="0"/>
              </a:rPr>
              <a:t>x</a:t>
            </a:r>
            <a:endParaRPr kumimoji="1" lang="zh-CN" altLang="en-US" sz="2100" b="1" i="1">
              <a:solidFill>
                <a:srgbClr val="FF0000"/>
              </a:solidFill>
              <a:latin typeface="Times New Roman" panose="02020603050405020304" pitchFamily="18" charset="0"/>
            </a:endParaRPr>
          </a:p>
        </p:txBody>
      </p:sp>
      <p:sp>
        <p:nvSpPr>
          <p:cNvPr id="7" name="Rectangle 33"/>
          <p:cNvSpPr>
            <a:spLocks noChangeArrowheads="1"/>
          </p:cNvSpPr>
          <p:nvPr/>
        </p:nvSpPr>
        <p:spPr bwMode="auto">
          <a:xfrm>
            <a:off x="1606154" y="1899523"/>
            <a:ext cx="3564731" cy="391478"/>
          </a:xfrm>
          <a:prstGeom prst="rect">
            <a:avLst/>
          </a:prstGeom>
          <a:noFill/>
          <a:ln w="9525">
            <a:noFill/>
            <a:miter lim="800000"/>
          </a:ln>
        </p:spPr>
        <p:txBody>
          <a:bodyPr lIns="68580" tIns="34290" rIns="68580" bIns="34290">
            <a:spAutoFit/>
          </a:bodyPr>
          <a:lstStyle/>
          <a:p>
            <a:r>
              <a:rPr lang="zh-CN" altLang="en-US" sz="2100" b="1">
                <a:solidFill>
                  <a:srgbClr val="FF0000"/>
                </a:solidFill>
                <a:latin typeface="Times New Roman" panose="02020603050405020304" pitchFamily="18" charset="0"/>
              </a:rPr>
              <a:t>二氧化碳排放量和用电量</a:t>
            </a:r>
            <a:endParaRPr kumimoji="1" lang="zh-CN" altLang="en-US" sz="2100" b="1" i="1">
              <a:solidFill>
                <a:srgbClr val="FF0000"/>
              </a:solidFill>
              <a:latin typeface="Times New Roman" panose="02020603050405020304" pitchFamily="18" charset="0"/>
            </a:endParaRPr>
          </a:p>
        </p:txBody>
      </p:sp>
      <p:sp>
        <p:nvSpPr>
          <p:cNvPr id="9" name="Rectangle 33"/>
          <p:cNvSpPr>
            <a:spLocks noChangeArrowheads="1"/>
          </p:cNvSpPr>
          <p:nvPr/>
        </p:nvSpPr>
        <p:spPr bwMode="auto">
          <a:xfrm>
            <a:off x="3715941" y="2871073"/>
            <a:ext cx="1943100"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0.785kg</a:t>
            </a:r>
            <a:endParaRPr kumimoji="1" lang="zh-CN" altLang="en-US" sz="2100" b="1" i="1">
              <a:solidFill>
                <a:srgbClr val="FF0000"/>
              </a:solidFill>
              <a:latin typeface="Times New Roman" panose="02020603050405020304" pitchFamily="18" charset="0"/>
            </a:endParaRPr>
          </a:p>
        </p:txBody>
      </p:sp>
      <p:sp>
        <p:nvSpPr>
          <p:cNvPr id="10" name="Rectangle 33"/>
          <p:cNvSpPr>
            <a:spLocks noChangeArrowheads="1"/>
          </p:cNvSpPr>
          <p:nvPr/>
        </p:nvSpPr>
        <p:spPr bwMode="auto">
          <a:xfrm>
            <a:off x="6077904" y="3358039"/>
            <a:ext cx="1944290"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0.785kg</a:t>
            </a:r>
            <a:endParaRPr kumimoji="1" lang="zh-CN" altLang="en-US" sz="2100" b="1" i="1">
              <a:solidFill>
                <a:srgbClr val="FF0000"/>
              </a:solidFill>
              <a:latin typeface="Times New Roman" panose="02020603050405020304" pitchFamily="18" charset="0"/>
            </a:endParaRPr>
          </a:p>
        </p:txBody>
      </p:sp>
      <p:sp>
        <p:nvSpPr>
          <p:cNvPr id="11" name="Rectangle 33"/>
          <p:cNvSpPr>
            <a:spLocks noChangeArrowheads="1"/>
          </p:cNvSpPr>
          <p:nvPr/>
        </p:nvSpPr>
        <p:spPr bwMode="auto">
          <a:xfrm>
            <a:off x="2285286" y="3855482"/>
            <a:ext cx="1944291"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78.5kg</a:t>
            </a:r>
            <a:endParaRPr kumimoji="1" lang="zh-CN" altLang="en-US" sz="2100" b="1" i="1">
              <a:solidFill>
                <a:srgbClr val="FF0000"/>
              </a:solidFill>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3" name="Text Box 9"/>
          <p:cNvSpPr txBox="1">
            <a:spLocks noChangeArrowheads="1"/>
          </p:cNvSpPr>
          <p:nvPr/>
        </p:nvSpPr>
        <p:spPr bwMode="auto">
          <a:xfrm>
            <a:off x="1386126" y="844154"/>
            <a:ext cx="6101954" cy="1522571"/>
          </a:xfrm>
          <a:prstGeom prst="rect">
            <a:avLst/>
          </a:prstGeom>
          <a:noFill/>
          <a:ln w="9525">
            <a:noFill/>
            <a:miter lim="800000"/>
          </a:ln>
        </p:spPr>
        <p:txBody>
          <a:bodyPr lIns="68580" tIns="34290" rIns="68580" bIns="34290">
            <a:spAutoFit/>
          </a:bodyPr>
          <a:lstStyle/>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3</a:t>
            </a:r>
            <a:r>
              <a:rPr lang="zh-CN" altLang="en-US" sz="2100" b="1" dirty="0">
                <a:latin typeface="Times New Roman" panose="02020603050405020304" pitchFamily="18" charset="0"/>
              </a:rPr>
              <a:t>）小明家本月用电大约</a:t>
            </a:r>
            <a:r>
              <a:rPr lang="en-US" altLang="zh-CN" sz="2100" b="1" dirty="0">
                <a:latin typeface="Times New Roman" panose="02020603050405020304" pitchFamily="18" charset="0"/>
              </a:rPr>
              <a:t>110kW·h</a:t>
            </a:r>
            <a:r>
              <a:rPr lang="zh-CN" altLang="en-US" sz="2100" b="1" dirty="0">
                <a:latin typeface="Times New Roman" panose="02020603050405020304" pitchFamily="18" charset="0"/>
              </a:rPr>
              <a:t>、天然气</a:t>
            </a:r>
            <a:r>
              <a:rPr lang="en-US" altLang="zh-CN" sz="2100" b="1" dirty="0">
                <a:latin typeface="Times New Roman" panose="02020603050405020304" pitchFamily="18" charset="0"/>
              </a:rPr>
              <a:t>20m</a:t>
            </a:r>
            <a:r>
              <a:rPr lang="en-US" altLang="zh-CN" sz="2100" b="1" baseline="30000" dirty="0">
                <a:latin typeface="Times New Roman" panose="02020603050405020304" pitchFamily="18" charset="0"/>
              </a:rPr>
              <a:t>3</a:t>
            </a:r>
            <a:r>
              <a:rPr lang="en-US" altLang="zh-CN" sz="2100" b="1" dirty="0">
                <a:latin typeface="Times New Roman" panose="02020603050405020304" pitchFamily="18" charset="0"/>
              </a:rPr>
              <a:t> </a:t>
            </a:r>
            <a:r>
              <a:rPr lang="zh-CN" altLang="en-US" sz="2100" b="1" dirty="0">
                <a:latin typeface="Times New Roman" panose="02020603050405020304" pitchFamily="18" charset="0"/>
              </a:rPr>
              <a:t>、自来水</a:t>
            </a:r>
            <a:r>
              <a:rPr lang="en-US" altLang="zh-CN" sz="2100" b="1" dirty="0">
                <a:latin typeface="Times New Roman" panose="02020603050405020304" pitchFamily="18" charset="0"/>
              </a:rPr>
              <a:t>5t</a:t>
            </a:r>
            <a:r>
              <a:rPr lang="zh-CN" altLang="en-US" sz="2100" b="1" dirty="0">
                <a:latin typeface="Times New Roman" panose="02020603050405020304" pitchFamily="18" charset="0"/>
              </a:rPr>
              <a:t>、油耗</a:t>
            </a:r>
            <a:r>
              <a:rPr lang="en-US" altLang="zh-CN" sz="2100" b="1" dirty="0">
                <a:latin typeface="Times New Roman" panose="02020603050405020304" pitchFamily="18" charset="0"/>
              </a:rPr>
              <a:t>75L</a:t>
            </a:r>
            <a:r>
              <a:rPr lang="zh-CN" altLang="en-US" sz="2100" b="1" dirty="0">
                <a:latin typeface="Times New Roman" panose="02020603050405020304" pitchFamily="18" charset="0"/>
              </a:rPr>
              <a:t>，请你计算一下小明家这几项的二氧化碳排放量．</a:t>
            </a:r>
            <a:endParaRPr lang="zh-CN" altLang="en-US" sz="2100" b="1" dirty="0">
              <a:latin typeface="宋体" panose="02010600030101010101" pitchFamily="2" charset="-122"/>
            </a:endParaRPr>
          </a:p>
        </p:txBody>
      </p:sp>
      <p:sp>
        <p:nvSpPr>
          <p:cNvPr id="5" name="Rectangle 33"/>
          <p:cNvSpPr>
            <a:spLocks noChangeArrowheads="1"/>
          </p:cNvSpPr>
          <p:nvPr/>
        </p:nvSpPr>
        <p:spPr bwMode="auto">
          <a:xfrm>
            <a:off x="1601629" y="2409825"/>
            <a:ext cx="5130403" cy="1037749"/>
          </a:xfrm>
          <a:prstGeom prst="rect">
            <a:avLst/>
          </a:prstGeom>
          <a:noFill/>
          <a:ln w="9525">
            <a:noFill/>
            <a:miter lim="800000"/>
          </a:ln>
        </p:spPr>
        <p:txBody>
          <a:bodyPr lIns="68580" tIns="34290" rIns="68580" bIns="34290">
            <a:spAutoFit/>
          </a:bodyPr>
          <a:lstStyle/>
          <a:p>
            <a:pPr>
              <a:lnSpc>
                <a:spcPct val="150000"/>
              </a:lnSpc>
            </a:pPr>
            <a:r>
              <a:rPr lang="en-US" altLang="zh-CN" sz="2100" b="1" i="1" dirty="0">
                <a:solidFill>
                  <a:srgbClr val="FF0000"/>
                </a:solidFill>
                <a:latin typeface="Times New Roman" panose="02020603050405020304" pitchFamily="18" charset="0"/>
              </a:rPr>
              <a:t>y</a:t>
            </a:r>
            <a:r>
              <a:rPr lang="en-US" altLang="zh-CN" sz="2100" b="1" dirty="0">
                <a:solidFill>
                  <a:srgbClr val="FF0000"/>
                </a:solidFill>
                <a:latin typeface="Times New Roman" panose="02020603050405020304" pitchFamily="18" charset="0"/>
              </a:rPr>
              <a:t>=110×0.785+20×0.19+5×0.91+75×2.7</a:t>
            </a:r>
          </a:p>
          <a:p>
            <a:pPr>
              <a:lnSpc>
                <a:spcPct val="150000"/>
              </a:lnSpc>
            </a:pPr>
            <a:r>
              <a:rPr kumimoji="1" lang="en-US" altLang="zh-CN" sz="2100" b="1" dirty="0">
                <a:solidFill>
                  <a:srgbClr val="FF0000"/>
                </a:solidFill>
                <a:latin typeface="Times New Roman" panose="02020603050405020304" pitchFamily="18" charset="0"/>
              </a:rPr>
              <a:t>=297.2kg</a:t>
            </a:r>
            <a:endParaRPr kumimoji="1" lang="zh-CN" altLang="en-US" sz="2100" b="1" dirty="0">
              <a:solidFill>
                <a:srgbClr val="FF0000"/>
              </a:solidFill>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6" name="Text Box 4"/>
          <p:cNvSpPr txBox="1"/>
          <p:nvPr/>
        </p:nvSpPr>
        <p:spPr>
          <a:xfrm>
            <a:off x="879634" y="1240632"/>
            <a:ext cx="7292340" cy="714851"/>
          </a:xfrm>
          <a:prstGeom prst="rect">
            <a:avLst/>
          </a:prstGeom>
          <a:noFill/>
          <a:ln w="9525">
            <a:noFill/>
          </a:ln>
        </p:spPr>
        <p:txBody>
          <a:bodyPr wrap="square" lIns="68580" tIns="34290" rIns="68580" bIns="34290">
            <a:spAutoFit/>
          </a:bodyPr>
          <a:lstStyle/>
          <a:p>
            <a:pPr algn="just"/>
            <a:r>
              <a:rPr lang="en-US" altLang="zh-CN" sz="2100" b="1" dirty="0">
                <a:latin typeface="Arial" panose="020B0604020202020204" pitchFamily="34" charset="0"/>
              </a:rPr>
              <a:t>        </a:t>
            </a:r>
            <a:r>
              <a:rPr lang="zh-CN" altLang="en-US" sz="2100" b="1" dirty="0">
                <a:latin typeface="Arial" panose="020B0604020202020204" pitchFamily="34" charset="0"/>
              </a:rPr>
              <a:t>到今天为止我们一共学了几种方法来表示自变量与因变量之间的关系？       </a:t>
            </a:r>
          </a:p>
        </p:txBody>
      </p:sp>
      <p:sp>
        <p:nvSpPr>
          <p:cNvPr id="28677" name="Text Box 5"/>
          <p:cNvSpPr txBox="1"/>
          <p:nvPr/>
        </p:nvSpPr>
        <p:spPr>
          <a:xfrm>
            <a:off x="879634" y="2331720"/>
            <a:ext cx="4826794" cy="391478"/>
          </a:xfrm>
          <a:prstGeom prst="rect">
            <a:avLst/>
          </a:prstGeom>
          <a:noFill/>
          <a:ln w="9525">
            <a:noFill/>
          </a:ln>
        </p:spPr>
        <p:txBody>
          <a:bodyPr lIns="68580" tIns="34290" rIns="68580" bIns="34290">
            <a:spAutoFit/>
          </a:bodyPr>
          <a:lstStyle/>
          <a:p>
            <a:r>
              <a:rPr lang="zh-CN" altLang="en-US" sz="2100" b="1" dirty="0">
                <a:solidFill>
                  <a:srgbClr val="FF0000"/>
                </a:solidFill>
                <a:latin typeface="黑体" panose="02010609060101010101" pitchFamily="49" charset="-122"/>
              </a:rPr>
              <a:t>表格与关系式两种方法</a:t>
            </a:r>
          </a:p>
        </p:txBody>
      </p:sp>
      <p:sp>
        <p:nvSpPr>
          <p:cNvPr id="28678" name="Text Box 6"/>
          <p:cNvSpPr txBox="1"/>
          <p:nvPr/>
        </p:nvSpPr>
        <p:spPr>
          <a:xfrm>
            <a:off x="879634" y="2690813"/>
            <a:ext cx="7292340" cy="2007394"/>
          </a:xfrm>
          <a:prstGeom prst="rect">
            <a:avLst/>
          </a:prstGeom>
          <a:noFill/>
          <a:ln w="9525">
            <a:noFill/>
          </a:ln>
        </p:spPr>
        <p:txBody>
          <a:bodyPr wrap="square" lIns="68580" tIns="34290" rIns="68580" bIns="34290">
            <a:spAutoFit/>
          </a:bodyPr>
          <a:lstStyle/>
          <a:p>
            <a:pPr algn="just" fontAlgn="auto">
              <a:lnSpc>
                <a:spcPct val="150000"/>
              </a:lnSpc>
            </a:pPr>
            <a:r>
              <a:rPr lang="zh-CN" altLang="en-US" sz="2100" dirty="0">
                <a:solidFill>
                  <a:srgbClr val="FF3300"/>
                </a:solidFill>
                <a:latin typeface="Arial" panose="020B0604020202020204" pitchFamily="34" charset="0"/>
              </a:rPr>
              <a:t>       </a:t>
            </a:r>
            <a:r>
              <a:rPr lang="zh-CN" altLang="en-US" sz="2100" dirty="0">
                <a:solidFill>
                  <a:srgbClr val="FF0000"/>
                </a:solidFill>
                <a:latin typeface="Arial" panose="020B0604020202020204" pitchFamily="34" charset="0"/>
              </a:rPr>
              <a:t>通过</a:t>
            </a:r>
            <a:r>
              <a:rPr lang="zh-CN" altLang="en-US" sz="2100" u="sng" dirty="0">
                <a:solidFill>
                  <a:srgbClr val="0070C0"/>
                </a:solidFill>
                <a:latin typeface="Arial" panose="020B0604020202020204" pitchFamily="34" charset="0"/>
              </a:rPr>
              <a:t>表格</a:t>
            </a:r>
            <a:r>
              <a:rPr lang="zh-CN" altLang="en-US" sz="2100" dirty="0">
                <a:solidFill>
                  <a:srgbClr val="FF3300"/>
                </a:solidFill>
                <a:latin typeface="Arial" panose="020B0604020202020204" pitchFamily="34" charset="0"/>
              </a:rPr>
              <a:t>，</a:t>
            </a:r>
            <a:r>
              <a:rPr lang="zh-CN" altLang="en-US" sz="2100" dirty="0">
                <a:solidFill>
                  <a:srgbClr val="FF0000"/>
                </a:solidFill>
                <a:latin typeface="Arial" panose="020B0604020202020204" pitchFamily="34" charset="0"/>
              </a:rPr>
              <a:t>可以较直观地从表格中看出自变量与对应的因变量的值及因变量随自变量变化而变化的趋势。</a:t>
            </a:r>
          </a:p>
          <a:p>
            <a:pPr algn="just" fontAlgn="auto">
              <a:lnSpc>
                <a:spcPct val="150000"/>
              </a:lnSpc>
            </a:pPr>
            <a:r>
              <a:rPr lang="zh-CN" altLang="en-US" sz="2100" dirty="0">
                <a:solidFill>
                  <a:srgbClr val="FF3300"/>
                </a:solidFill>
                <a:latin typeface="Arial" panose="020B0604020202020204" pitchFamily="34" charset="0"/>
              </a:rPr>
              <a:t>       利用</a:t>
            </a:r>
            <a:r>
              <a:rPr lang="zh-CN" altLang="en-US" sz="2100" u="sng" dirty="0">
                <a:solidFill>
                  <a:srgbClr val="0070C0"/>
                </a:solidFill>
                <a:latin typeface="Arial" panose="020B0604020202020204" pitchFamily="34" charset="0"/>
              </a:rPr>
              <a:t>关系式</a:t>
            </a:r>
            <a:r>
              <a:rPr lang="zh-CN" altLang="en-US" sz="2100" dirty="0">
                <a:solidFill>
                  <a:srgbClr val="990000"/>
                </a:solidFill>
                <a:latin typeface="Arial" panose="020B0604020202020204" pitchFamily="34" charset="0"/>
              </a:rPr>
              <a:t>，</a:t>
            </a:r>
            <a:r>
              <a:rPr lang="zh-CN" altLang="en-US" sz="2100" dirty="0">
                <a:solidFill>
                  <a:srgbClr val="FF0000"/>
                </a:solidFill>
                <a:latin typeface="Arial" panose="020B0604020202020204" pitchFamily="34" charset="0"/>
              </a:rPr>
              <a:t>能准确表示出因变量与自变量之间的数量关系，可以根据一个自变量的值求出相应的因变量的值 ．</a:t>
            </a:r>
          </a:p>
        </p:txBody>
      </p:sp>
      <p:grpSp>
        <p:nvGrpSpPr>
          <p:cNvPr id="8" name="组合 7"/>
          <p:cNvGrpSpPr/>
          <p:nvPr/>
        </p:nvGrpSpPr>
        <p:grpSpPr>
          <a:xfrm>
            <a:off x="389313" y="153771"/>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课堂小结</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dissolve">
                                      <p:cBhvr>
                                        <p:cTn id="12" dur="500"/>
                                        <p:tgtEl>
                                          <p:spTgt spid="2867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1066563" y="974407"/>
            <a:ext cx="6885385"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nSpc>
                <a:spcPct val="130000"/>
              </a:lnSpc>
            </a:pP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1.</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将一个长为</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20cm</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，宽为</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10cm</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的长方形的四个角，分别剪去大小相等的正方形，若被剪去正方形的边长为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x cm ,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阴影部分的面积为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y(cm</a:t>
            </a:r>
            <a:r>
              <a:rPr lang="zh-CN" altLang="zh-CN" sz="2100" baseline="30000" dirty="0">
                <a:solidFill>
                  <a:srgbClr val="000000"/>
                </a:solidFill>
                <a:latin typeface="黑体" panose="02010609060101010101" pitchFamily="49" charset="-122"/>
                <a:ea typeface="黑体" panose="02010609060101010101" pitchFamily="49" charset="-122"/>
                <a:cs typeface="黑体" panose="02010609060101010101" pitchFamily="49" charset="-122"/>
              </a:rPr>
              <a:t>2</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则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y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与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x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的关系式是</a:t>
            </a:r>
            <a:r>
              <a:rPr lang="zh-CN" altLang="en-US" sz="2100" u="sng" dirty="0">
                <a:solidFill>
                  <a:srgbClr val="000000"/>
                </a:solidFill>
                <a:latin typeface="黑体" panose="02010609060101010101" pitchFamily="49" charset="-122"/>
                <a:ea typeface="黑体" panose="02010609060101010101" pitchFamily="49" charset="-122"/>
                <a:cs typeface="黑体" panose="02010609060101010101" pitchFamily="49" charset="-122"/>
              </a:rPr>
              <a:t>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a:t>
            </a:r>
          </a:p>
        </p:txBody>
      </p:sp>
      <p:sp>
        <p:nvSpPr>
          <p:cNvPr id="18441" name="Text Box 9"/>
          <p:cNvSpPr txBox="1">
            <a:spLocks noChangeArrowheads="1"/>
          </p:cNvSpPr>
          <p:nvPr/>
        </p:nvSpPr>
        <p:spPr bwMode="auto">
          <a:xfrm>
            <a:off x="1653065" y="2197418"/>
            <a:ext cx="2645569" cy="437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r>
              <a:rPr lang="zh-CN" altLang="zh-CN" sz="2400" i="1" dirty="0">
                <a:latin typeface="Times New Roman" panose="02020603050405020304" pitchFamily="18" charset="0"/>
              </a:rPr>
              <a:t>y</a:t>
            </a:r>
            <a:r>
              <a:rPr lang="zh-CN" altLang="zh-CN" sz="2400" dirty="0">
                <a:latin typeface="Times New Roman" panose="02020603050405020304" pitchFamily="18" charset="0"/>
              </a:rPr>
              <a:t>=200 - 4</a:t>
            </a:r>
            <a:r>
              <a:rPr lang="zh-CN" altLang="zh-CN" sz="2400" i="1" dirty="0">
                <a:latin typeface="Times New Roman" panose="02020603050405020304" pitchFamily="18" charset="0"/>
              </a:rPr>
              <a:t>x</a:t>
            </a:r>
            <a:r>
              <a:rPr lang="zh-CN" altLang="zh-CN" sz="2100" baseline="30000" dirty="0">
                <a:latin typeface="Times New Roman" panose="02020603050405020304" pitchFamily="18" charset="0"/>
              </a:rPr>
              <a:t>2</a:t>
            </a:r>
          </a:p>
        </p:txBody>
      </p:sp>
      <p:pic>
        <p:nvPicPr>
          <p:cNvPr id="8" name="图片 7"/>
          <p:cNvPicPr>
            <a:picLocks noChangeAspect="1"/>
          </p:cNvPicPr>
          <p:nvPr/>
        </p:nvPicPr>
        <p:blipFill>
          <a:blip r:embed="rId4" cstate="email"/>
          <a:stretch>
            <a:fillRect/>
          </a:stretch>
        </p:blipFill>
        <p:spPr>
          <a:xfrm>
            <a:off x="1066801" y="3169444"/>
            <a:ext cx="3107531" cy="1707356"/>
          </a:xfrm>
          <a:prstGeom prst="rect">
            <a:avLst/>
          </a:prstGeom>
        </p:spPr>
      </p:pic>
      <p:grpSp>
        <p:nvGrpSpPr>
          <p:cNvPr id="9" name="组合 8"/>
          <p:cNvGrpSpPr/>
          <p:nvPr/>
        </p:nvGrpSpPr>
        <p:grpSpPr>
          <a:xfrm>
            <a:off x="235960" y="418"/>
            <a:ext cx="2316458" cy="647224"/>
            <a:chOff x="3327445" y="196489"/>
            <a:chExt cx="3088610" cy="1003300"/>
          </a:xfrm>
        </p:grpSpPr>
        <p:pic>
          <p:nvPicPr>
            <p:cNvPr id="20" name="图片 19" descr="标题2"/>
            <p:cNvPicPr>
              <a:picLocks noChangeAspect="1"/>
            </p:cNvPicPr>
            <p:nvPr/>
          </p:nvPicPr>
          <p:blipFill>
            <a:blip r:embed="rId5" cstate="email"/>
            <a:stretch>
              <a:fillRect/>
            </a:stretch>
          </p:blipFill>
          <p:spPr>
            <a:xfrm>
              <a:off x="3327445" y="196489"/>
              <a:ext cx="868531" cy="1003300"/>
            </a:xfrm>
            <a:prstGeom prst="rect">
              <a:avLst/>
            </a:prstGeom>
          </p:spPr>
        </p:pic>
        <p:grpSp>
          <p:nvGrpSpPr>
            <p:cNvPr id="21" name="组合 20"/>
            <p:cNvGrpSpPr/>
            <p:nvPr/>
          </p:nvGrpSpPr>
          <p:grpSpPr>
            <a:xfrm>
              <a:off x="3491880" y="280035"/>
              <a:ext cx="2924175" cy="787400"/>
              <a:chOff x="1161" y="782"/>
              <a:chExt cx="4605" cy="1240"/>
            </a:xfrm>
          </p:grpSpPr>
          <p:sp>
            <p:nvSpPr>
              <p:cNvPr id="22"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当堂检测</a:t>
                </a:r>
              </a:p>
            </p:txBody>
          </p:sp>
          <p:cxnSp>
            <p:nvCxnSpPr>
              <p:cNvPr id="23" name="直接连接符 22"/>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plus/>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wipe(down)">
                                      <p:cBhvr>
                                        <p:cTn id="7"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ldLvl="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1114187" y="917258"/>
            <a:ext cx="6387465" cy="2815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eaLnBrk="1" hangingPunct="1">
              <a:spcBef>
                <a:spcPct val="50000"/>
              </a:spcBef>
            </a:pPr>
            <a:r>
              <a:rPr kumimoji="1" lang="en-US" altLang="zh-CN" sz="2100" b="1" dirty="0">
                <a:latin typeface="黑体" panose="02010609060101010101" pitchFamily="49" charset="-122"/>
                <a:ea typeface="黑体" panose="02010609060101010101" pitchFamily="49" charset="-122"/>
              </a:rPr>
              <a:t>2.</a:t>
            </a:r>
            <a:r>
              <a:rPr kumimoji="1" lang="zh-CN" altLang="en-US" sz="2100" b="1" dirty="0">
                <a:latin typeface="黑体" panose="02010609060101010101" pitchFamily="49" charset="-122"/>
                <a:ea typeface="黑体" panose="02010609060101010101" pitchFamily="49" charset="-122"/>
              </a:rPr>
              <a:t>如图：长方形的宽为</a:t>
            </a:r>
            <a:r>
              <a:rPr kumimoji="1" lang="en-US" altLang="zh-CN" sz="2100" b="1" dirty="0">
                <a:latin typeface="黑体" panose="02010609060101010101" pitchFamily="49" charset="-122"/>
                <a:ea typeface="黑体" panose="02010609060101010101" pitchFamily="49" charset="-122"/>
              </a:rPr>
              <a:t>8cm</a:t>
            </a:r>
            <a:r>
              <a:rPr kumimoji="1" lang="zh-CN" altLang="en-US" sz="2100" b="1" dirty="0">
                <a:latin typeface="黑体" panose="02010609060101010101" pitchFamily="49" charset="-122"/>
                <a:ea typeface="黑体" panose="02010609060101010101" pitchFamily="49" charset="-122"/>
              </a:rPr>
              <a:t>，长为</a:t>
            </a:r>
            <a:r>
              <a:rPr kumimoji="1" lang="en-US" altLang="zh-CN" sz="2100" b="1" dirty="0">
                <a:latin typeface="黑体" panose="02010609060101010101" pitchFamily="49" charset="-122"/>
                <a:ea typeface="黑体" panose="02010609060101010101" pitchFamily="49" charset="-122"/>
              </a:rPr>
              <a:t>x cm</a:t>
            </a:r>
            <a:r>
              <a:rPr kumimoji="1" lang="zh-CN" altLang="en-US" sz="2100" b="1" dirty="0">
                <a:latin typeface="黑体" panose="02010609060101010101" pitchFamily="49" charset="-122"/>
                <a:ea typeface="黑体" panose="02010609060101010101" pitchFamily="49" charset="-122"/>
              </a:rPr>
              <a:t>，周长为 </a:t>
            </a:r>
            <a:r>
              <a:rPr kumimoji="1" lang="en-US" altLang="zh-CN" sz="2100" b="1" dirty="0">
                <a:latin typeface="黑体" panose="02010609060101010101" pitchFamily="49" charset="-122"/>
                <a:ea typeface="黑体" panose="02010609060101010101" pitchFamily="49" charset="-122"/>
              </a:rPr>
              <a:t>y cm</a:t>
            </a:r>
            <a:r>
              <a:rPr kumimoji="1" lang="zh-CN" altLang="en-US" sz="2100" b="1" dirty="0">
                <a:latin typeface="黑体" panose="02010609060101010101" pitchFamily="49" charset="-122"/>
                <a:ea typeface="黑体" panose="02010609060101010101" pitchFamily="49" charset="-122"/>
              </a:rPr>
              <a:t>，</a:t>
            </a:r>
          </a:p>
          <a:p>
            <a:pPr eaLnBrk="1" hangingPunct="1">
              <a:spcBef>
                <a:spcPct val="50000"/>
              </a:spcBef>
            </a:pPr>
            <a:r>
              <a:rPr kumimoji="1" lang="zh-CN" altLang="en-US" sz="2100" b="1" dirty="0">
                <a:latin typeface="黑体" panose="02010609060101010101" pitchFamily="49" charset="-122"/>
                <a:ea typeface="黑体" panose="02010609060101010101" pitchFamily="49" charset="-122"/>
              </a:rPr>
              <a:t>⑴、写出</a:t>
            </a:r>
            <a:r>
              <a:rPr kumimoji="1" lang="en-US" altLang="zh-CN" sz="2100" b="1" dirty="0">
                <a:latin typeface="黑体" panose="02010609060101010101" pitchFamily="49" charset="-122"/>
                <a:ea typeface="黑体" panose="02010609060101010101" pitchFamily="49" charset="-122"/>
              </a:rPr>
              <a:t>y</a:t>
            </a:r>
            <a:r>
              <a:rPr kumimoji="1" lang="zh-CN" altLang="en-US" sz="2100" b="1" dirty="0">
                <a:latin typeface="黑体" panose="02010609060101010101" pitchFamily="49" charset="-122"/>
                <a:ea typeface="黑体" panose="02010609060101010101" pitchFamily="49" charset="-122"/>
              </a:rPr>
              <a:t>与</a:t>
            </a:r>
            <a:r>
              <a:rPr kumimoji="1" lang="en-US" altLang="zh-CN" sz="2100" b="1" dirty="0">
                <a:latin typeface="黑体" panose="02010609060101010101" pitchFamily="49" charset="-122"/>
                <a:ea typeface="黑体" panose="02010609060101010101" pitchFamily="49" charset="-122"/>
              </a:rPr>
              <a:t>x</a:t>
            </a:r>
            <a:r>
              <a:rPr kumimoji="1" lang="zh-CN" altLang="en-US" sz="2100" b="1" dirty="0">
                <a:latin typeface="黑体" panose="02010609060101010101" pitchFamily="49" charset="-122"/>
                <a:ea typeface="黑体" panose="02010609060101010101" pitchFamily="49" charset="-122"/>
              </a:rPr>
              <a:t>之间的关系式；</a:t>
            </a: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p:txBody>
      </p:sp>
      <p:grpSp>
        <p:nvGrpSpPr>
          <p:cNvPr id="3" name="组合 2"/>
          <p:cNvGrpSpPr/>
          <p:nvPr/>
        </p:nvGrpSpPr>
        <p:grpSpPr>
          <a:xfrm>
            <a:off x="5965746" y="1585436"/>
            <a:ext cx="1764506" cy="1210628"/>
            <a:chOff x="10126" y="2493"/>
            <a:chExt cx="3705" cy="2542"/>
          </a:xfrm>
        </p:grpSpPr>
        <p:sp>
          <p:nvSpPr>
            <p:cNvPr id="20483" name="Rectangle 6"/>
            <p:cNvSpPr>
              <a:spLocks noChangeArrowheads="1"/>
            </p:cNvSpPr>
            <p:nvPr/>
          </p:nvSpPr>
          <p:spPr bwMode="auto">
            <a:xfrm>
              <a:off x="10126" y="3235"/>
              <a:ext cx="3480" cy="1800"/>
            </a:xfrm>
            <a:prstGeom prst="rect">
              <a:avLst/>
            </a:prstGeom>
            <a:solidFill>
              <a:srgbClr val="FFCCCC"/>
            </a:solidFill>
            <a:ln w="9525">
              <a:solidFill>
                <a:schemeClr val="tx1"/>
              </a:solidFill>
              <a:miter lim="800000"/>
            </a:ln>
          </p:spPr>
          <p:txBody>
            <a:bodyPr wrap="none" anchor="ctr"/>
            <a:lstStyle/>
            <a:p>
              <a:pPr eaLnBrk="1" hangingPunct="1"/>
              <a:endParaRPr lang="zh-CN" altLang="en-US"/>
            </a:p>
          </p:txBody>
        </p:sp>
        <p:sp>
          <p:nvSpPr>
            <p:cNvPr id="20484" name="Text Box 7"/>
            <p:cNvSpPr txBox="1">
              <a:spLocks noChangeArrowheads="1"/>
            </p:cNvSpPr>
            <p:nvPr/>
          </p:nvSpPr>
          <p:spPr bwMode="auto">
            <a:xfrm>
              <a:off x="13351" y="3627"/>
              <a:ext cx="480"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700">
                  <a:latin typeface="黑体" panose="02010609060101010101" pitchFamily="49" charset="-122"/>
                  <a:ea typeface="黑体" panose="02010609060101010101" pitchFamily="49" charset="-122"/>
                </a:rPr>
                <a:t>8</a:t>
              </a:r>
            </a:p>
          </p:txBody>
        </p:sp>
        <p:sp>
          <p:nvSpPr>
            <p:cNvPr id="20485" name="Text Box 8"/>
            <p:cNvSpPr txBox="1">
              <a:spLocks noChangeArrowheads="1"/>
            </p:cNvSpPr>
            <p:nvPr/>
          </p:nvSpPr>
          <p:spPr bwMode="auto">
            <a:xfrm>
              <a:off x="11566" y="2493"/>
              <a:ext cx="600"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700">
                  <a:latin typeface="宋体" panose="02010600030101010101" pitchFamily="2" charset="-122"/>
                </a:rPr>
                <a:t>x</a:t>
              </a:r>
            </a:p>
          </p:txBody>
        </p:sp>
      </p:grpSp>
      <p:sp>
        <p:nvSpPr>
          <p:cNvPr id="16411" name="Text Box 27"/>
          <p:cNvSpPr txBox="1">
            <a:spLocks noChangeArrowheads="1"/>
          </p:cNvSpPr>
          <p:nvPr/>
        </p:nvSpPr>
        <p:spPr bwMode="auto">
          <a:xfrm>
            <a:off x="1692355" y="1644967"/>
            <a:ext cx="2139791"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4100" dirty="0">
                <a:solidFill>
                  <a:srgbClr val="0070C0"/>
                </a:solidFill>
                <a:latin typeface="黑体" panose="02010609060101010101" pitchFamily="49" charset="-122"/>
                <a:ea typeface="黑体" panose="02010609060101010101" pitchFamily="49" charset="-122"/>
              </a:rPr>
              <a:t>y</a:t>
            </a:r>
            <a:r>
              <a:rPr lang="zh-CN" altLang="zh-CN" sz="3300" dirty="0">
                <a:solidFill>
                  <a:srgbClr val="0070C0"/>
                </a:solidFill>
                <a:latin typeface="黑体" panose="02010609060101010101" pitchFamily="49" charset="-122"/>
                <a:ea typeface="黑体" panose="02010609060101010101" pitchFamily="49" charset="-122"/>
              </a:rPr>
              <a:t>=</a:t>
            </a:r>
            <a:r>
              <a:rPr lang="en-US" altLang="zh-CN" sz="3300" dirty="0">
                <a:solidFill>
                  <a:srgbClr val="0070C0"/>
                </a:solidFill>
                <a:latin typeface="黑体" panose="02010609060101010101" pitchFamily="49" charset="-122"/>
                <a:ea typeface="黑体" panose="02010609060101010101" pitchFamily="49" charset="-122"/>
              </a:rPr>
              <a:t>2</a:t>
            </a:r>
            <a:r>
              <a:rPr lang="zh-CN" altLang="zh-CN" sz="4100" dirty="0">
                <a:solidFill>
                  <a:srgbClr val="0070C0"/>
                </a:solidFill>
                <a:latin typeface="黑体" panose="02010609060101010101" pitchFamily="49" charset="-122"/>
                <a:ea typeface="黑体" panose="02010609060101010101" pitchFamily="49" charset="-122"/>
              </a:rPr>
              <a:t>x</a:t>
            </a:r>
            <a:r>
              <a:rPr lang="en-US" altLang="zh-CN" sz="4100" dirty="0">
                <a:solidFill>
                  <a:srgbClr val="0070C0"/>
                </a:solidFill>
                <a:latin typeface="黑体" panose="02010609060101010101" pitchFamily="49" charset="-122"/>
                <a:ea typeface="黑体" panose="02010609060101010101" pitchFamily="49" charset="-122"/>
              </a:rPr>
              <a:t>+16</a:t>
            </a:r>
          </a:p>
        </p:txBody>
      </p:sp>
      <p:sp>
        <p:nvSpPr>
          <p:cNvPr id="5" name="Text Box 27"/>
          <p:cNvSpPr txBox="1">
            <a:spLocks noChangeArrowheads="1"/>
          </p:cNvSpPr>
          <p:nvPr/>
        </p:nvSpPr>
        <p:spPr bwMode="auto">
          <a:xfrm>
            <a:off x="1692355" y="2987516"/>
            <a:ext cx="1632585"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3600" dirty="0">
                <a:solidFill>
                  <a:srgbClr val="0070C0"/>
                </a:solidFill>
                <a:latin typeface="黑体" panose="02010609060101010101" pitchFamily="49" charset="-122"/>
                <a:ea typeface="黑体" panose="02010609060101010101" pitchFamily="49" charset="-122"/>
              </a:rPr>
              <a:t>y</a:t>
            </a:r>
            <a:r>
              <a:rPr lang="zh-CN" altLang="zh-CN" sz="3300" dirty="0">
                <a:solidFill>
                  <a:srgbClr val="0070C0"/>
                </a:solidFill>
                <a:latin typeface="黑体" panose="02010609060101010101" pitchFamily="49" charset="-122"/>
                <a:ea typeface="黑体" panose="02010609060101010101" pitchFamily="49" charset="-122"/>
              </a:rPr>
              <a:t>=3</a:t>
            </a:r>
            <a:r>
              <a:rPr lang="en-US" altLang="zh-CN" sz="4100" dirty="0">
                <a:solidFill>
                  <a:srgbClr val="0070C0"/>
                </a:solidFill>
                <a:latin typeface="黑体" panose="02010609060101010101" pitchFamily="49" charset="-122"/>
                <a:ea typeface="黑体" panose="02010609060101010101" pitchFamily="49" charset="-122"/>
              </a:rPr>
              <a:t>6</a:t>
            </a:r>
          </a:p>
        </p:txBody>
      </p:sp>
      <p:sp>
        <p:nvSpPr>
          <p:cNvPr id="6" name="Text Box 27"/>
          <p:cNvSpPr txBox="1">
            <a:spLocks noChangeArrowheads="1"/>
          </p:cNvSpPr>
          <p:nvPr/>
        </p:nvSpPr>
        <p:spPr bwMode="auto">
          <a:xfrm>
            <a:off x="1692355" y="3959066"/>
            <a:ext cx="1632585"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4100" dirty="0">
                <a:solidFill>
                  <a:srgbClr val="0070C0"/>
                </a:solidFill>
                <a:latin typeface="黑体" panose="02010609060101010101" pitchFamily="49" charset="-122"/>
                <a:ea typeface="黑体" panose="02010609060101010101" pitchFamily="49" charset="-122"/>
              </a:rPr>
              <a:t>x</a:t>
            </a:r>
            <a:r>
              <a:rPr lang="en-US" altLang="zh-CN" sz="4100" dirty="0">
                <a:solidFill>
                  <a:srgbClr val="0070C0"/>
                </a:solidFill>
                <a:latin typeface="黑体" panose="02010609060101010101" pitchFamily="49" charset="-122"/>
                <a:ea typeface="黑体" panose="02010609060101010101" pitchFamily="49" charset="-122"/>
              </a:rPr>
              <a:t>=12</a:t>
            </a:r>
          </a:p>
        </p:txBody>
      </p:sp>
      <p:sp>
        <p:nvSpPr>
          <p:cNvPr id="7" name="文本框 6"/>
          <p:cNvSpPr txBox="1"/>
          <p:nvPr/>
        </p:nvSpPr>
        <p:spPr>
          <a:xfrm>
            <a:off x="1152763" y="3664744"/>
            <a:ext cx="5599748" cy="391478"/>
          </a:xfrm>
          <a:prstGeom prst="rect">
            <a:avLst/>
          </a:prstGeom>
          <a:noFill/>
        </p:spPr>
        <p:txBody>
          <a:bodyPr wrap="square" lIns="68580" tIns="34290" rIns="68580" bIns="34290" rtlCol="0">
            <a:spAutoFit/>
          </a:bodyPr>
          <a:lstStyle/>
          <a:p>
            <a:r>
              <a:rPr kumimoji="1" lang="zh-CN" altLang="en-US" sz="2100" dirty="0">
                <a:latin typeface="黑体" panose="02010609060101010101" pitchFamily="49" charset="-122"/>
                <a:ea typeface="黑体" panose="02010609060101010101" pitchFamily="49" charset="-122"/>
                <a:sym typeface="+mn-ea"/>
              </a:rPr>
              <a:t>⑶、当</a:t>
            </a:r>
            <a:r>
              <a:rPr kumimoji="1" lang="en-US" altLang="zh-CN" sz="2100" dirty="0">
                <a:latin typeface="黑体" panose="02010609060101010101" pitchFamily="49" charset="-122"/>
                <a:ea typeface="黑体" panose="02010609060101010101" pitchFamily="49" charset="-122"/>
                <a:sym typeface="+mn-ea"/>
              </a:rPr>
              <a:t>y=40cm</a:t>
            </a:r>
            <a:r>
              <a:rPr kumimoji="1" lang="zh-CN" altLang="en-US" sz="2100" dirty="0">
                <a:latin typeface="黑体" panose="02010609060101010101" pitchFamily="49" charset="-122"/>
                <a:ea typeface="黑体" panose="02010609060101010101" pitchFamily="49" charset="-122"/>
                <a:sym typeface="+mn-ea"/>
              </a:rPr>
              <a:t>时，</a:t>
            </a:r>
            <a:r>
              <a:rPr kumimoji="1" lang="en-US" altLang="zh-CN" sz="2100" dirty="0">
                <a:latin typeface="黑体" panose="02010609060101010101" pitchFamily="49" charset="-122"/>
                <a:ea typeface="黑体" panose="02010609060101010101" pitchFamily="49" charset="-122"/>
                <a:sym typeface="+mn-ea"/>
              </a:rPr>
              <a:t>x</a:t>
            </a:r>
            <a:r>
              <a:rPr kumimoji="1" lang="zh-CN" altLang="en-US" sz="2100" dirty="0">
                <a:latin typeface="黑体" panose="02010609060101010101" pitchFamily="49" charset="-122"/>
                <a:ea typeface="黑体" panose="02010609060101010101" pitchFamily="49" charset="-122"/>
                <a:sym typeface="+mn-ea"/>
              </a:rPr>
              <a:t>的值等于多少</a:t>
            </a:r>
            <a:r>
              <a:rPr kumimoji="1" lang="en-US" altLang="zh-CN" sz="2100" dirty="0">
                <a:latin typeface="黑体" panose="02010609060101010101" pitchFamily="49" charset="-122"/>
                <a:ea typeface="黑体" panose="02010609060101010101" pitchFamily="49" charset="-122"/>
                <a:sym typeface="+mn-ea"/>
              </a:rPr>
              <a:t>cm</a:t>
            </a:r>
            <a:r>
              <a:rPr kumimoji="1" lang="zh-CN" altLang="en-US" sz="2100" dirty="0">
                <a:latin typeface="黑体" panose="02010609060101010101" pitchFamily="49" charset="-122"/>
                <a:ea typeface="黑体" panose="02010609060101010101" pitchFamily="49" charset="-122"/>
                <a:sym typeface="+mn-ea"/>
              </a:rPr>
              <a:t>？</a:t>
            </a:r>
          </a:p>
        </p:txBody>
      </p:sp>
      <p:sp>
        <p:nvSpPr>
          <p:cNvPr id="9" name="文本框 8"/>
          <p:cNvSpPr txBox="1"/>
          <p:nvPr/>
        </p:nvSpPr>
        <p:spPr>
          <a:xfrm>
            <a:off x="1152764" y="2793206"/>
            <a:ext cx="5934075" cy="391478"/>
          </a:xfrm>
          <a:prstGeom prst="rect">
            <a:avLst/>
          </a:prstGeom>
          <a:noFill/>
        </p:spPr>
        <p:txBody>
          <a:bodyPr wrap="square" lIns="68580" tIns="34290" rIns="68580" bIns="34290" rtlCol="0">
            <a:spAutoFit/>
          </a:bodyPr>
          <a:lstStyle/>
          <a:p>
            <a:r>
              <a:rPr kumimoji="1" lang="zh-CN" altLang="en-US" sz="2100" dirty="0">
                <a:latin typeface="黑体" panose="02010609060101010101" pitchFamily="49" charset="-122"/>
                <a:ea typeface="黑体" panose="02010609060101010101" pitchFamily="49" charset="-122"/>
                <a:sym typeface="+mn-ea"/>
              </a:rPr>
              <a:t>⑵、当</a:t>
            </a:r>
            <a:r>
              <a:rPr kumimoji="1" lang="en-US" altLang="zh-CN" sz="2100" dirty="0">
                <a:latin typeface="黑体" panose="02010609060101010101" pitchFamily="49" charset="-122"/>
                <a:ea typeface="黑体" panose="02010609060101010101" pitchFamily="49" charset="-122"/>
                <a:sym typeface="+mn-ea"/>
              </a:rPr>
              <a:t>x=10cm</a:t>
            </a:r>
            <a:r>
              <a:rPr kumimoji="1" lang="zh-CN" altLang="en-US" sz="2100" dirty="0">
                <a:latin typeface="黑体" panose="02010609060101010101" pitchFamily="49" charset="-122"/>
                <a:ea typeface="黑体" panose="02010609060101010101" pitchFamily="49" charset="-122"/>
                <a:sym typeface="+mn-ea"/>
              </a:rPr>
              <a:t>时，</a:t>
            </a:r>
            <a:r>
              <a:rPr kumimoji="1" lang="en-US" altLang="zh-CN" sz="2100" dirty="0">
                <a:latin typeface="黑体" panose="02010609060101010101" pitchFamily="49" charset="-122"/>
                <a:ea typeface="黑体" panose="02010609060101010101" pitchFamily="49" charset="-122"/>
                <a:sym typeface="+mn-ea"/>
              </a:rPr>
              <a:t>y</a:t>
            </a:r>
            <a:r>
              <a:rPr kumimoji="1" lang="zh-CN" altLang="en-US" sz="2100" dirty="0">
                <a:latin typeface="黑体" panose="02010609060101010101" pitchFamily="49" charset="-122"/>
                <a:ea typeface="黑体" panose="02010609060101010101" pitchFamily="49" charset="-122"/>
                <a:sym typeface="+mn-ea"/>
              </a:rPr>
              <a:t>的值等于多少</a:t>
            </a:r>
            <a:r>
              <a:rPr kumimoji="1" lang="en-US" altLang="zh-CN" sz="2100" dirty="0">
                <a:latin typeface="黑体" panose="02010609060101010101" pitchFamily="49" charset="-122"/>
                <a:ea typeface="黑体" panose="02010609060101010101" pitchFamily="49" charset="-122"/>
                <a:sym typeface="+mn-ea"/>
              </a:rPr>
              <a:t>cm</a:t>
            </a:r>
            <a:r>
              <a:rPr kumimoji="1" lang="zh-CN" altLang="en-US" sz="2100" dirty="0">
                <a:latin typeface="黑体" panose="02010609060101010101" pitchFamily="49" charset="-122"/>
                <a:ea typeface="黑体" panose="02010609060101010101" pitchFamily="49" charset="-122"/>
                <a:sym typeface="+mn-ea"/>
              </a:rPr>
              <a:t>？</a:t>
            </a: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 to="" calcmode="lin" valueType="num">
                                      <p:cBhvr>
                                        <p:cTn id="7" dur="1" fill="hold"/>
                                        <p:tgtEl>
                                          <p:spTgt spid="1641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to="" calcmode="lin" valueType="num">
                                      <p:cBhvr>
                                        <p:cTn id="27" dur="1" fill="hold"/>
                                        <p:tgtEl>
                                          <p:spTgt spid="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1" grpId="0" bldLvl="0" animBg="1"/>
      <p:bldP spid="5" grpId="0" bldLvl="0" animBg="1"/>
      <p:bldP spid="6" grpId="0" bldLvl="0" animBg="1"/>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4" name="Text Box 12"/>
          <p:cNvSpPr txBox="1">
            <a:spLocks noChangeArrowheads="1"/>
          </p:cNvSpPr>
          <p:nvPr/>
        </p:nvSpPr>
        <p:spPr bwMode="auto">
          <a:xfrm>
            <a:off x="1037749" y="719138"/>
            <a:ext cx="6511766" cy="2007394"/>
          </a:xfrm>
          <a:prstGeom prst="rect">
            <a:avLst/>
          </a:prstGeom>
          <a:noFill/>
          <a:ln w="9525">
            <a:noFill/>
            <a:miter lim="800000"/>
          </a:ln>
        </p:spPr>
        <p:txBody>
          <a:bodyPr wrap="square" lIns="68580" tIns="34290" rIns="68580" bIns="34290">
            <a:spAutoFit/>
          </a:bodyPr>
          <a:lstStyle/>
          <a:p>
            <a:pPr algn="just">
              <a:lnSpc>
                <a:spcPct val="150000"/>
              </a:lnSpc>
              <a:buClr>
                <a:schemeClr val="accent2"/>
              </a:buClr>
              <a:buSzPct val="130000"/>
              <a:buFont typeface="Wingdings" panose="05000000000000000000" pitchFamily="2" charset="2"/>
              <a:buNone/>
            </a:pPr>
            <a:r>
              <a:rPr lang="en-US" altLang="zh-CN" sz="2100" b="1" dirty="0">
                <a:latin typeface="黑体" panose="02010609060101010101" pitchFamily="49" charset="-122"/>
                <a:ea typeface="黑体" panose="02010609060101010101" pitchFamily="49" charset="-122"/>
                <a:cs typeface="黑体" panose="02010609060101010101" pitchFamily="49" charset="-122"/>
              </a:rPr>
              <a:t>3</a:t>
            </a:r>
            <a:r>
              <a:rPr lang="zh-CN" altLang="en-US" sz="2100" b="1" dirty="0">
                <a:latin typeface="黑体" panose="02010609060101010101" pitchFamily="49" charset="-122"/>
                <a:ea typeface="黑体" panose="02010609060101010101" pitchFamily="49" charset="-122"/>
                <a:cs typeface="黑体" panose="02010609060101010101" pitchFamily="49" charset="-122"/>
              </a:rPr>
              <a:t>．在地球某地，温度 </a:t>
            </a:r>
            <a:r>
              <a:rPr lang="en-US" altLang="zh-CN" sz="2100" b="1" i="1" dirty="0">
                <a:latin typeface="黑体" panose="02010609060101010101" pitchFamily="49" charset="-122"/>
                <a:ea typeface="黑体" panose="02010609060101010101" pitchFamily="49" charset="-122"/>
                <a:cs typeface="黑体" panose="02010609060101010101" pitchFamily="49" charset="-122"/>
              </a:rPr>
              <a:t>T</a:t>
            </a:r>
            <a:r>
              <a:rPr lang="zh-CN" altLang="en-US" sz="2100" b="1" dirty="0">
                <a:latin typeface="黑体" panose="02010609060101010101" pitchFamily="49" charset="-122"/>
                <a:ea typeface="黑体" panose="02010609060101010101" pitchFamily="49" charset="-122"/>
                <a:cs typeface="黑体" panose="02010609060101010101" pitchFamily="49" charset="-122"/>
              </a:rPr>
              <a:t>（℃）与高度 </a:t>
            </a:r>
            <a:r>
              <a:rPr lang="en-US" altLang="zh-CN" sz="2100" b="1" i="1" dirty="0">
                <a:latin typeface="黑体" panose="02010609060101010101" pitchFamily="49" charset="-122"/>
                <a:ea typeface="黑体" panose="02010609060101010101" pitchFamily="49" charset="-122"/>
                <a:cs typeface="黑体" panose="02010609060101010101" pitchFamily="49" charset="-122"/>
              </a:rPr>
              <a:t>d</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m</a:t>
            </a:r>
            <a:r>
              <a:rPr lang="zh-CN" altLang="en-US" sz="2100" b="1" dirty="0">
                <a:latin typeface="黑体" panose="02010609060101010101" pitchFamily="49" charset="-122"/>
                <a:ea typeface="黑体" panose="02010609060101010101" pitchFamily="49" charset="-122"/>
                <a:cs typeface="黑体" panose="02010609060101010101" pitchFamily="49" charset="-122"/>
              </a:rPr>
              <a:t>）的关系可以近似地用</a:t>
            </a:r>
            <a:r>
              <a:rPr lang="en-US" altLang="zh-CN" sz="2100" b="1" dirty="0">
                <a:latin typeface="黑体" panose="02010609060101010101" pitchFamily="49" charset="-122"/>
                <a:ea typeface="黑体" panose="02010609060101010101" pitchFamily="49" charset="-122"/>
                <a:cs typeface="黑体" panose="02010609060101010101" pitchFamily="49" charset="-122"/>
              </a:rPr>
              <a:t>           </a:t>
            </a:r>
            <a:r>
              <a:rPr lang="zh-CN" altLang="en-US" sz="2100" b="1" dirty="0">
                <a:latin typeface="黑体" panose="02010609060101010101" pitchFamily="49" charset="-122"/>
                <a:ea typeface="黑体" panose="02010609060101010101" pitchFamily="49" charset="-122"/>
                <a:cs typeface="黑体" panose="02010609060101010101" pitchFamily="49" charset="-122"/>
              </a:rPr>
              <a:t>来表示．根据这个关系式，当</a:t>
            </a:r>
            <a:r>
              <a:rPr lang="en-US" altLang="zh-CN" sz="2100" b="1" i="1" dirty="0">
                <a:latin typeface="黑体" panose="02010609060101010101" pitchFamily="49" charset="-122"/>
                <a:ea typeface="黑体" panose="02010609060101010101" pitchFamily="49" charset="-122"/>
                <a:cs typeface="黑体" panose="02010609060101010101" pitchFamily="49" charset="-122"/>
              </a:rPr>
              <a:t>d</a:t>
            </a:r>
            <a:r>
              <a:rPr lang="zh-CN" altLang="en-US" sz="2100" b="1" dirty="0">
                <a:latin typeface="黑体" panose="02010609060101010101" pitchFamily="49" charset="-122"/>
                <a:ea typeface="黑体" panose="02010609060101010101" pitchFamily="49" charset="-122"/>
                <a:cs typeface="黑体" panose="02010609060101010101" pitchFamily="49" charset="-122"/>
              </a:rPr>
              <a:t>的值分别是</a:t>
            </a:r>
            <a:r>
              <a:rPr lang="en-US" altLang="zh-CN" sz="2100" b="1" dirty="0">
                <a:latin typeface="黑体" panose="02010609060101010101" pitchFamily="49" charset="-122"/>
                <a:ea typeface="黑体" panose="02010609060101010101" pitchFamily="49" charset="-122"/>
                <a:cs typeface="黑体" panose="02010609060101010101" pitchFamily="49" charset="-122"/>
              </a:rPr>
              <a:t>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200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400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600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800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1000  </a:t>
            </a:r>
            <a:r>
              <a:rPr lang="zh-CN" altLang="en-US" sz="2100" b="1" dirty="0">
                <a:latin typeface="黑体" panose="02010609060101010101" pitchFamily="49" charset="-122"/>
                <a:ea typeface="黑体" panose="02010609060101010101" pitchFamily="49" charset="-122"/>
                <a:cs typeface="黑体" panose="02010609060101010101" pitchFamily="49" charset="-122"/>
              </a:rPr>
              <a:t>时，计算相应的</a:t>
            </a:r>
            <a:r>
              <a:rPr lang="en-US" altLang="zh-CN" sz="2100" b="1" i="1" dirty="0">
                <a:latin typeface="黑体" panose="02010609060101010101" pitchFamily="49" charset="-122"/>
                <a:ea typeface="黑体" panose="02010609060101010101" pitchFamily="49" charset="-122"/>
                <a:cs typeface="黑体" panose="02010609060101010101" pitchFamily="49" charset="-122"/>
              </a:rPr>
              <a:t>T</a:t>
            </a:r>
            <a:r>
              <a:rPr lang="zh-CN" altLang="en-US" sz="2100" b="1" dirty="0">
                <a:latin typeface="黑体" panose="02010609060101010101" pitchFamily="49" charset="-122"/>
                <a:ea typeface="黑体" panose="02010609060101010101" pitchFamily="49" charset="-122"/>
                <a:cs typeface="黑体" panose="02010609060101010101" pitchFamily="49" charset="-122"/>
              </a:rPr>
              <a:t>值，并用表格表示所得结果．</a:t>
            </a:r>
          </a:p>
        </p:txBody>
      </p:sp>
      <p:graphicFrame>
        <p:nvGraphicFramePr>
          <p:cNvPr id="112642" name="Object 2"/>
          <p:cNvGraphicFramePr>
            <a:graphicFrameLocks noChangeAspect="1"/>
          </p:cNvGraphicFramePr>
          <p:nvPr/>
        </p:nvGraphicFramePr>
        <p:xfrm>
          <a:off x="2806780" y="1218962"/>
          <a:ext cx="1151335" cy="566738"/>
        </p:xfrm>
        <a:graphic>
          <a:graphicData uri="http://schemas.openxmlformats.org/presentationml/2006/ole">
            <mc:AlternateContent xmlns:mc="http://schemas.openxmlformats.org/markup-compatibility/2006">
              <mc:Choice xmlns:v="urn:schemas-microsoft-com:vml" Requires="v">
                <p:oleObj spid="_x0000_s2062" name="Equation" r:id="rId4" imgW="19812000" imgH="9753600" progId="Equation.DSMT4">
                  <p:embed/>
                </p:oleObj>
              </mc:Choice>
              <mc:Fallback>
                <p:oleObj name="Equation" r:id="rId4" imgW="19812000" imgH="9753600" progId="Equation.DSMT4">
                  <p:embed/>
                  <p:pic>
                    <p:nvPicPr>
                      <p:cNvPr id="0" name="图片 2048"/>
                      <p:cNvPicPr>
                        <a:picLocks noChangeAspect="1"/>
                      </p:cNvPicPr>
                      <p:nvPr/>
                    </p:nvPicPr>
                    <p:blipFill>
                      <a:blip r:embed="rId5"/>
                      <a:stretch>
                        <a:fillRect/>
                      </a:stretch>
                    </p:blipFill>
                    <p:spPr>
                      <a:xfrm>
                        <a:off x="2806780" y="1218962"/>
                        <a:ext cx="1151335" cy="566738"/>
                      </a:xfrm>
                      <a:prstGeom prst="rect">
                        <a:avLst/>
                      </a:prstGeom>
                      <a:noFill/>
                      <a:ln w="9525">
                        <a:noFill/>
                      </a:ln>
                    </p:spPr>
                  </p:pic>
                </p:oleObj>
              </mc:Fallback>
            </mc:AlternateContent>
          </a:graphicData>
        </a:graphic>
      </p:graphicFrame>
      <p:pic>
        <p:nvPicPr>
          <p:cNvPr id="4" name="图片 3"/>
          <p:cNvPicPr>
            <a:picLocks noChangeAspect="1"/>
          </p:cNvPicPr>
          <p:nvPr/>
        </p:nvPicPr>
        <p:blipFill>
          <a:blip r:embed="rId6" cstate="email"/>
          <a:stretch>
            <a:fillRect/>
          </a:stretch>
        </p:blipFill>
        <p:spPr>
          <a:xfrm>
            <a:off x="1319213" y="2991327"/>
            <a:ext cx="4493419" cy="1307306"/>
          </a:xfrm>
          <a:prstGeom prst="rect">
            <a:avLst/>
          </a:prstGeom>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76966" y="2225501"/>
            <a:ext cx="1190069" cy="700192"/>
          </a:xfrm>
          <a:prstGeom prst="rect">
            <a:avLst/>
          </a:prstGeom>
          <a:noFill/>
        </p:spPr>
        <p:txBody>
          <a:bodyPr wrap="none" lIns="68580" tIns="34290" rIns="68580" bIns="34290">
            <a:spAutoFit/>
          </a:bodyPr>
          <a:lstStyle/>
          <a:p>
            <a:pPr algn="ctr"/>
            <a:r>
              <a:rPr lang="zh-CN" altLang="en-US" sz="41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再见</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 name="组合 7"/>
          <p:cNvGrpSpPr/>
          <p:nvPr/>
        </p:nvGrpSpPr>
        <p:grpSpPr>
          <a:xfrm>
            <a:off x="741738" y="752893"/>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942" cy="1240"/>
              </a:xfrm>
              <a:prstGeom prst="rect">
                <a:avLst/>
              </a:prstGeom>
              <a:noFill/>
            </p:spPr>
            <p:txBody>
              <a:bodyPr wrap="none" rtlCol="0">
                <a:spAutoFit/>
              </a:bodyPr>
              <a:lstStyle/>
              <a:p>
                <a:r>
                  <a:rPr lang="zh-CN" altLang="en-US"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学 习 目 标</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
        <p:nvSpPr>
          <p:cNvPr id="13" name="矩形 12"/>
          <p:cNvSpPr/>
          <p:nvPr/>
        </p:nvSpPr>
        <p:spPr>
          <a:xfrm>
            <a:off x="885149" y="2001226"/>
            <a:ext cx="189021" cy="238424"/>
          </a:xfrm>
          <a:prstGeom prst="rect">
            <a:avLst/>
          </a:prstGeom>
          <a:solidFill>
            <a:srgbClr val="66C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1800" b="1" dirty="0">
                <a:solidFill>
                  <a:schemeClr val="tx1"/>
                </a:solidFill>
              </a:rPr>
              <a:t>1</a:t>
            </a:r>
            <a:endParaRPr lang="zh-CN" altLang="en-US" sz="1800" b="1" dirty="0">
              <a:solidFill>
                <a:schemeClr val="tx1"/>
              </a:solidFill>
            </a:endParaRPr>
          </a:p>
        </p:txBody>
      </p:sp>
      <p:sp>
        <p:nvSpPr>
          <p:cNvPr id="14" name="矩形 13"/>
          <p:cNvSpPr/>
          <p:nvPr/>
        </p:nvSpPr>
        <p:spPr>
          <a:xfrm>
            <a:off x="872208" y="2981845"/>
            <a:ext cx="189021" cy="238424"/>
          </a:xfrm>
          <a:prstGeom prst="rect">
            <a:avLst/>
          </a:prstGeom>
          <a:solidFill>
            <a:srgbClr val="66C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1800" b="1" dirty="0">
                <a:solidFill>
                  <a:schemeClr val="tx1"/>
                </a:solidFill>
              </a:rPr>
              <a:t>2</a:t>
            </a:r>
            <a:endParaRPr lang="zh-CN" altLang="en-US" sz="1800" b="1" dirty="0">
              <a:solidFill>
                <a:schemeClr val="tx1"/>
              </a:solidFill>
            </a:endParaRPr>
          </a:p>
        </p:txBody>
      </p:sp>
      <p:sp>
        <p:nvSpPr>
          <p:cNvPr id="2" name="矩形 1"/>
          <p:cNvSpPr/>
          <p:nvPr/>
        </p:nvSpPr>
        <p:spPr>
          <a:xfrm>
            <a:off x="1173480" y="1857375"/>
            <a:ext cx="6401753" cy="483870"/>
          </a:xfrm>
          <a:prstGeom prst="rect">
            <a:avLst/>
          </a:prstGeom>
        </p:spPr>
        <p:txBody>
          <a:bodyPr wrap="square" lIns="68580" tIns="34290" rIns="68580" bIns="34290">
            <a:spAutoFit/>
          </a:bodyPr>
          <a:lstStyle/>
          <a:p>
            <a:pPr>
              <a:lnSpc>
                <a:spcPct val="150000"/>
              </a:lnSpc>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根据具体情境，会用关系式表示某些变量之间的关系</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solidFill>
                  <a:srgbClr val="FF0000"/>
                </a:solidFill>
                <a:latin typeface="黑体" panose="02010609060101010101" pitchFamily="49" charset="-122"/>
                <a:ea typeface="黑体" panose="02010609060101010101" pitchFamily="49" charset="-122"/>
              </a:rPr>
              <a:t>（重点）</a:t>
            </a:r>
          </a:p>
        </p:txBody>
      </p:sp>
      <p:sp>
        <p:nvSpPr>
          <p:cNvPr id="3" name="矩形 2"/>
          <p:cNvSpPr/>
          <p:nvPr/>
        </p:nvSpPr>
        <p:spPr>
          <a:xfrm>
            <a:off x="1173480" y="2651284"/>
            <a:ext cx="6305074" cy="622459"/>
          </a:xfrm>
          <a:prstGeom prst="rect">
            <a:avLst/>
          </a:prstGeom>
        </p:spPr>
        <p:txBody>
          <a:bodyPr wrap="square" lIns="68580" tIns="34290" rIns="68580" bIns="34290">
            <a:spAutoFit/>
          </a:bodyPr>
          <a:lstStyle/>
          <a:p>
            <a:pPr algn="l">
              <a:buNone/>
            </a:pPr>
            <a:endParaRPr lang="en-US" altLang="zh-CN" sz="1800" b="1" dirty="0"/>
          </a:p>
          <a:p>
            <a:pPr algn="l">
              <a:buNone/>
            </a:pPr>
            <a:r>
              <a:rPr lang="zh-CN" altLang="en-US" sz="1800" dirty="0">
                <a:sym typeface="+mn-ea"/>
              </a:rPr>
              <a:t>能根据关系式和自变量的值，求出对应的因变量的值</a:t>
            </a:r>
            <a:r>
              <a:rPr lang="en-US" altLang="zh-CN" sz="1800" dirty="0">
                <a:sym typeface="+mn-ea"/>
              </a:rPr>
              <a:t>.</a:t>
            </a:r>
            <a:r>
              <a:rPr lang="en-US" altLang="zh-CN" sz="1800" dirty="0">
                <a:solidFill>
                  <a:srgbClr val="FF0000"/>
                </a:solidFill>
                <a:latin typeface="黑体" panose="02010609060101010101" pitchFamily="49" charset="-122"/>
                <a:ea typeface="黑体" panose="02010609060101010101" pitchFamily="49" charset="-122"/>
              </a:rPr>
              <a:t>(</a:t>
            </a:r>
            <a:r>
              <a:rPr lang="zh-CN" altLang="en-US" sz="1800" dirty="0">
                <a:solidFill>
                  <a:srgbClr val="FF0000"/>
                </a:solidFill>
                <a:latin typeface="黑体" panose="02010609060101010101" pitchFamily="49" charset="-122"/>
                <a:ea typeface="黑体" panose="02010609060101010101" pitchFamily="49" charset="-122"/>
              </a:rPr>
              <a:t>难点）</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13"/>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arn(inVertical)">
                                      <p:cBhvr>
                                        <p:cTn id="9" dur="2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249"/>
                                          </p:stCondLst>
                                        </p:cTn>
                                        <p:tgtEl>
                                          <p:spTgt spid="14"/>
                                        </p:tgtEl>
                                        <p:attrNameLst>
                                          <p:attrName>style.visibility</p:attrName>
                                        </p:attrNameLst>
                                      </p:cBhvr>
                                      <p:to>
                                        <p:strVal val="visible"/>
                                      </p:to>
                                    </p:set>
                                  </p:childTnLst>
                                </p:cTn>
                              </p:par>
                              <p:par>
                                <p:cTn id="14" presetID="16" presetClass="entr" presetSubtype="21"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bldLvl="0" animBg="1"/>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11"/>
          <p:cNvSpPr/>
          <p:nvPr/>
        </p:nvSpPr>
        <p:spPr>
          <a:xfrm>
            <a:off x="1614937" y="1210866"/>
            <a:ext cx="333756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在</a:t>
            </a:r>
            <a:r>
              <a:rPr lang="zh-CN" altLang="en-US" sz="2100" dirty="0">
                <a:latin typeface="Arial" panose="020B0604020202020204" pitchFamily="34" charset="0"/>
              </a:rPr>
              <a:t>“</a:t>
            </a:r>
            <a:r>
              <a:rPr lang="zh-CN" altLang="en-US" sz="2100" dirty="0">
                <a:latin typeface="黑体" panose="02010609060101010101" pitchFamily="49" charset="-122"/>
              </a:rPr>
              <a:t>小车下滑的时间</a:t>
            </a:r>
            <a:r>
              <a:rPr lang="zh-CN" altLang="en-US" sz="2100" dirty="0">
                <a:latin typeface="Arial" panose="020B0604020202020204" pitchFamily="34" charset="0"/>
              </a:rPr>
              <a:t>”</a:t>
            </a:r>
            <a:r>
              <a:rPr lang="zh-CN" altLang="en-US" sz="2100" dirty="0">
                <a:latin typeface="黑体" panose="02010609060101010101" pitchFamily="49" charset="-122"/>
              </a:rPr>
              <a:t>中：</a:t>
            </a:r>
          </a:p>
        </p:txBody>
      </p:sp>
      <p:sp>
        <p:nvSpPr>
          <p:cNvPr id="8195" name="Rectangle 12"/>
          <p:cNvSpPr/>
          <p:nvPr/>
        </p:nvSpPr>
        <p:spPr>
          <a:xfrm>
            <a:off x="877729" y="1576388"/>
            <a:ext cx="7509986" cy="714851"/>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r>
              <a:rPr lang="en-US" altLang="zh-CN" sz="2100" dirty="0">
                <a:solidFill>
                  <a:srgbClr val="6600FF"/>
                </a:solidFill>
                <a:latin typeface="黑体" panose="02010609060101010101" pitchFamily="49" charset="-122"/>
              </a:rPr>
              <a:t>    </a:t>
            </a:r>
            <a:r>
              <a:rPr lang="zh-CN" altLang="en-US" sz="2100" dirty="0">
                <a:latin typeface="黑体" panose="02010609060101010101" pitchFamily="49" charset="-122"/>
              </a:rPr>
              <a:t>支撑物的高度</a:t>
            </a:r>
            <a:r>
              <a:rPr lang="en-US" altLang="zh-CN" sz="2100" dirty="0">
                <a:latin typeface="黑体" panose="02010609060101010101" pitchFamily="49" charset="-122"/>
              </a:rPr>
              <a:t>h</a:t>
            </a:r>
            <a:r>
              <a:rPr lang="zh-CN" altLang="en-US" sz="2100" dirty="0">
                <a:latin typeface="黑体" panose="02010609060101010101" pitchFamily="49" charset="-122"/>
              </a:rPr>
              <a:t>和小车下滑的时间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都在变化，它们都是</a:t>
            </a:r>
            <a:r>
              <a:rPr lang="en-US" altLang="zh-CN" sz="2100" dirty="0">
                <a:latin typeface="黑体" panose="02010609060101010101" pitchFamily="49" charset="-122"/>
              </a:rPr>
              <a:t>________</a:t>
            </a:r>
            <a:endParaRPr lang="zh-CN" altLang="en-US" sz="2100" dirty="0">
              <a:solidFill>
                <a:srgbClr val="6600FF"/>
              </a:solidFill>
              <a:latin typeface="黑体" panose="02010609060101010101" pitchFamily="49" charset="-122"/>
            </a:endParaRPr>
          </a:p>
        </p:txBody>
      </p:sp>
      <p:sp>
        <p:nvSpPr>
          <p:cNvPr id="8196" name="Rectangle 13"/>
          <p:cNvSpPr/>
          <p:nvPr/>
        </p:nvSpPr>
        <p:spPr>
          <a:xfrm>
            <a:off x="877729" y="2286000"/>
            <a:ext cx="7390448" cy="391478"/>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r>
              <a:rPr lang="en-US" altLang="zh-CN" sz="2100" dirty="0">
                <a:latin typeface="黑体" panose="02010609060101010101" pitchFamily="49" charset="-122"/>
              </a:rPr>
              <a:t>    </a:t>
            </a:r>
            <a:r>
              <a:rPr lang="zh-CN" altLang="en-US" sz="2100" dirty="0">
                <a:latin typeface="黑体" panose="02010609060101010101" pitchFamily="49" charset="-122"/>
              </a:rPr>
              <a:t>其中小车下滑的时间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随支撑物的高度</a:t>
            </a:r>
            <a:r>
              <a:rPr lang="en-US" altLang="zh-CN" sz="2100" dirty="0">
                <a:latin typeface="黑体" panose="02010609060101010101" pitchFamily="49" charset="-122"/>
              </a:rPr>
              <a:t>h</a:t>
            </a:r>
            <a:r>
              <a:rPr lang="zh-CN" altLang="en-US" sz="2100" dirty="0">
                <a:latin typeface="黑体" panose="02010609060101010101" pitchFamily="49" charset="-122"/>
              </a:rPr>
              <a:t>的变化而变化。</a:t>
            </a:r>
          </a:p>
        </p:txBody>
      </p:sp>
      <p:sp>
        <p:nvSpPr>
          <p:cNvPr id="8197" name="Rectangle 14"/>
          <p:cNvSpPr/>
          <p:nvPr/>
        </p:nvSpPr>
        <p:spPr>
          <a:xfrm>
            <a:off x="1614938" y="3028950"/>
            <a:ext cx="308229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支撑物的高度</a:t>
            </a:r>
            <a:r>
              <a:rPr lang="en-US" altLang="zh-CN" sz="2100" dirty="0">
                <a:latin typeface="黑体" panose="02010609060101010101" pitchFamily="49" charset="-122"/>
              </a:rPr>
              <a:t>h</a:t>
            </a:r>
            <a:r>
              <a:rPr lang="zh-CN" altLang="en-US" sz="2100" dirty="0">
                <a:latin typeface="黑体" panose="02010609060101010101" pitchFamily="49" charset="-122"/>
              </a:rPr>
              <a:t>是</a:t>
            </a:r>
            <a:r>
              <a:rPr lang="en-US" altLang="zh-CN" sz="2100" dirty="0">
                <a:latin typeface="黑体" panose="02010609060101010101" pitchFamily="49" charset="-122"/>
              </a:rPr>
              <a:t>_______</a:t>
            </a:r>
            <a:endParaRPr lang="zh-CN" altLang="en-US" sz="2100" dirty="0">
              <a:solidFill>
                <a:srgbClr val="FF0000"/>
              </a:solidFill>
              <a:latin typeface="黑体" panose="02010609060101010101" pitchFamily="49" charset="-122"/>
            </a:endParaRPr>
          </a:p>
        </p:txBody>
      </p:sp>
      <p:sp>
        <p:nvSpPr>
          <p:cNvPr id="8198" name="Rectangle 15"/>
          <p:cNvSpPr/>
          <p:nvPr/>
        </p:nvSpPr>
        <p:spPr>
          <a:xfrm>
            <a:off x="1614938" y="3486150"/>
            <a:ext cx="334899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是</a:t>
            </a:r>
            <a:r>
              <a:rPr lang="en-US" altLang="zh-CN" sz="2100" dirty="0">
                <a:latin typeface="黑体" panose="02010609060101010101" pitchFamily="49" charset="-122"/>
              </a:rPr>
              <a:t>_______</a:t>
            </a:r>
            <a:endParaRPr lang="zh-CN" altLang="en-US" sz="2100" dirty="0">
              <a:solidFill>
                <a:srgbClr val="FF0000"/>
              </a:solidFill>
              <a:latin typeface="黑体" panose="02010609060101010101" pitchFamily="49" charset="-122"/>
            </a:endParaRPr>
          </a:p>
        </p:txBody>
      </p:sp>
      <p:sp>
        <p:nvSpPr>
          <p:cNvPr id="9224" name="TextBox 15"/>
          <p:cNvSpPr txBox="1"/>
          <p:nvPr/>
        </p:nvSpPr>
        <p:spPr>
          <a:xfrm>
            <a:off x="1178216" y="1904524"/>
            <a:ext cx="857250" cy="345281"/>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1800" dirty="0">
                <a:solidFill>
                  <a:srgbClr val="FF0000"/>
                </a:solidFill>
                <a:latin typeface="黑体" panose="02010609060101010101" pitchFamily="49" charset="-122"/>
              </a:rPr>
              <a:t>变量</a:t>
            </a:r>
          </a:p>
        </p:txBody>
      </p:sp>
      <p:sp>
        <p:nvSpPr>
          <p:cNvPr id="9225" name="TextBox 19"/>
          <p:cNvSpPr txBox="1"/>
          <p:nvPr/>
        </p:nvSpPr>
        <p:spPr>
          <a:xfrm>
            <a:off x="3718058" y="2991802"/>
            <a:ext cx="120015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solidFill>
                  <a:srgbClr val="FF0000"/>
                </a:solidFill>
                <a:latin typeface="黑体" panose="02010609060101010101" pitchFamily="49" charset="-122"/>
              </a:rPr>
              <a:t>自变量</a:t>
            </a:r>
            <a:endParaRPr lang="zh-CN" altLang="en-US" sz="2100" dirty="0">
              <a:latin typeface="Arial" panose="020B0604020202020204" pitchFamily="34" charset="0"/>
            </a:endParaRPr>
          </a:p>
        </p:txBody>
      </p:sp>
      <p:sp>
        <p:nvSpPr>
          <p:cNvPr id="9226" name="TextBox 28"/>
          <p:cNvSpPr txBox="1"/>
          <p:nvPr/>
        </p:nvSpPr>
        <p:spPr>
          <a:xfrm>
            <a:off x="3946658" y="3449002"/>
            <a:ext cx="108585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solidFill>
                  <a:srgbClr val="FF0000"/>
                </a:solidFill>
                <a:latin typeface="黑体" panose="02010609060101010101" pitchFamily="49" charset="-122"/>
              </a:rPr>
              <a:t>因变量</a:t>
            </a:r>
            <a:endParaRPr lang="zh-CN" altLang="en-US" sz="2100" dirty="0">
              <a:latin typeface="Arial" panose="020B0604020202020204" pitchFamily="34" charset="0"/>
            </a:endParaRPr>
          </a:p>
        </p:txBody>
      </p:sp>
      <p:grpSp>
        <p:nvGrpSpPr>
          <p:cNvPr id="8" name="组合 7"/>
          <p:cNvGrpSpPr/>
          <p:nvPr/>
        </p:nvGrpSpPr>
        <p:grpSpPr>
          <a:xfrm>
            <a:off x="693637" y="426662"/>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知识回顾</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linds(horizontal)">
                                      <p:cBhvr>
                                        <p:cTn id="7" dur="500"/>
                                        <p:tgtEl>
                                          <p:spTgt spid="92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5"/>
                                        </p:tgtEl>
                                        <p:attrNameLst>
                                          <p:attrName>style.visibility</p:attrName>
                                        </p:attrNameLst>
                                      </p:cBhvr>
                                      <p:to>
                                        <p:strVal val="visible"/>
                                      </p:to>
                                    </p:set>
                                    <p:animEffect transition="in" filter="blinds(horizontal)">
                                      <p:cBhvr>
                                        <p:cTn id="12" dur="500"/>
                                        <p:tgtEl>
                                          <p:spTgt spid="92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26">
                                            <p:txEl>
                                              <p:pRg st="0" end="0"/>
                                            </p:txEl>
                                          </p:spTgt>
                                        </p:tgtEl>
                                        <p:attrNameLst>
                                          <p:attrName>style.visibility</p:attrName>
                                        </p:attrNameLst>
                                      </p:cBhvr>
                                      <p:to>
                                        <p:strVal val="visible"/>
                                      </p:to>
                                    </p:set>
                                    <p:animEffect transition="in" filter="blinds(horizontal)">
                                      <p:cBhvr>
                                        <p:cTn id="17" dur="500"/>
                                        <p:tgtEl>
                                          <p:spTgt spid="92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0"/>
          <p:cNvSpPr txBox="1"/>
          <p:nvPr/>
        </p:nvSpPr>
        <p:spPr>
          <a:xfrm>
            <a:off x="481463" y="3787855"/>
            <a:ext cx="4317206" cy="345281"/>
          </a:xfrm>
          <a:prstGeom prst="rect">
            <a:avLst/>
          </a:prstGeom>
          <a:noFill/>
          <a:ln w="9525">
            <a:noFill/>
          </a:ln>
        </p:spPr>
        <p:txBody>
          <a:bodyPr lIns="68580" tIns="34290" rIns="68580" bIns="34290">
            <a:spAutoFit/>
          </a:bodyPr>
          <a:lstStyle/>
          <a:p>
            <a:pPr algn="just" eaLnBrk="1" hangingPunct="1">
              <a:buFont typeface="Arial" panose="020B0604020202020204" pitchFamily="34" charset="0"/>
            </a:pPr>
            <a:r>
              <a:rPr lang="zh-CN" altLang="en-US" sz="1800" b="1" dirty="0">
                <a:latin typeface="Times New Roman" panose="02020603050405020304" pitchFamily="18" charset="0"/>
                <a:ea typeface="宋体" panose="02010600030101010101" pitchFamily="2" charset="-122"/>
              </a:rPr>
              <a:t>因变量是</a:t>
            </a:r>
            <a:r>
              <a:rPr lang="zh-CN" altLang="en-US" sz="1800" b="1" dirty="0">
                <a:solidFill>
                  <a:srgbClr val="CC0000"/>
                </a:solidFill>
                <a:latin typeface="Times New Roman" panose="02020603050405020304" pitchFamily="18" charset="0"/>
                <a:ea typeface="宋体" panose="02010600030101010101" pitchFamily="2" charset="-122"/>
              </a:rPr>
              <a:t>△</a:t>
            </a:r>
            <a:r>
              <a:rPr lang="en-US" altLang="zh-CN" sz="1800" b="1" dirty="0">
                <a:solidFill>
                  <a:srgbClr val="CC0000"/>
                </a:solidFill>
                <a:latin typeface="Times New Roman" panose="02020603050405020304" pitchFamily="18" charset="0"/>
                <a:ea typeface="宋体" panose="02010600030101010101" pitchFamily="2" charset="-122"/>
              </a:rPr>
              <a:t>ABC</a:t>
            </a:r>
            <a:r>
              <a:rPr lang="zh-CN" altLang="en-US" sz="1800" b="1" dirty="0">
                <a:solidFill>
                  <a:srgbClr val="CC0000"/>
                </a:solidFill>
                <a:latin typeface="Times New Roman" panose="02020603050405020304" pitchFamily="18" charset="0"/>
                <a:ea typeface="宋体" panose="02010600030101010101" pitchFamily="2" charset="-122"/>
              </a:rPr>
              <a:t>的面积</a:t>
            </a:r>
          </a:p>
        </p:txBody>
      </p:sp>
      <p:sp>
        <p:nvSpPr>
          <p:cNvPr id="10243" name="Text Box 27"/>
          <p:cNvSpPr txBox="1"/>
          <p:nvPr/>
        </p:nvSpPr>
        <p:spPr>
          <a:xfrm>
            <a:off x="481463" y="2711292"/>
            <a:ext cx="3656171" cy="622459"/>
          </a:xfrm>
          <a:prstGeom prst="rect">
            <a:avLst/>
          </a:prstGeom>
          <a:noFill/>
          <a:ln w="9525">
            <a:noFill/>
          </a:ln>
        </p:spPr>
        <p:txBody>
          <a:bodyPr wrap="square" lIns="68580" tIns="34290" rIns="68580" bIns="34290">
            <a:spAutoFit/>
          </a:bodyPr>
          <a:lstStyle/>
          <a:p>
            <a:pPr algn="just" eaLnBrk="1" hangingPunct="1">
              <a:spcBef>
                <a:spcPct val="50000"/>
              </a:spcBef>
              <a:buFont typeface="Arial" panose="020B0604020202020204" pitchFamily="34" charset="0"/>
            </a:pP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1</a:t>
            </a:r>
            <a:r>
              <a:rPr lang="zh-CN" altLang="en-US" sz="1800" b="1" dirty="0">
                <a:latin typeface="宋体" panose="02010600030101010101" pitchFamily="2" charset="-122"/>
                <a:ea typeface="宋体" panose="02010600030101010101" pitchFamily="2" charset="-122"/>
              </a:rPr>
              <a:t>）在这个变化过程中，自变量、因变量各是什么？</a:t>
            </a:r>
          </a:p>
        </p:txBody>
      </p:sp>
      <p:sp>
        <p:nvSpPr>
          <p:cNvPr id="10244" name="Text Box 34"/>
          <p:cNvSpPr txBox="1"/>
          <p:nvPr/>
        </p:nvSpPr>
        <p:spPr>
          <a:xfrm>
            <a:off x="481463" y="4076224"/>
            <a:ext cx="7389971" cy="1037749"/>
          </a:xfrm>
          <a:prstGeom prst="rect">
            <a:avLst/>
          </a:prstGeom>
          <a:noFill/>
          <a:ln w="9525">
            <a:noFill/>
          </a:ln>
        </p:spPr>
        <p:txBody>
          <a:bodyPr wrap="square" lIns="68580" tIns="34290" rIns="68580" bIns="34290">
            <a:spAutoFit/>
          </a:bodyPr>
          <a:lstStyle/>
          <a:p>
            <a:pPr algn="just">
              <a:lnSpc>
                <a:spcPct val="150000"/>
              </a:lnSpc>
              <a:buFont typeface="Arial" panose="020B0604020202020204" pitchFamily="34" charset="0"/>
            </a:pPr>
            <a:r>
              <a:rPr lang="zh-CN" altLang="en-US" sz="21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2</a:t>
            </a:r>
            <a:r>
              <a:rPr lang="zh-CN" altLang="en-US" sz="1800" b="1" dirty="0">
                <a:latin typeface="宋体" panose="02010600030101010101" pitchFamily="2" charset="-122"/>
                <a:ea typeface="宋体" panose="02010600030101010101" pitchFamily="2" charset="-122"/>
              </a:rPr>
              <a:t>）如果三角形底边</a:t>
            </a:r>
            <a:r>
              <a:rPr lang="en-US" altLang="zh-CN" sz="1800" b="1" dirty="0">
                <a:latin typeface="宋体" panose="02010600030101010101" pitchFamily="2" charset="-122"/>
                <a:ea typeface="宋体" panose="02010600030101010101" pitchFamily="2" charset="-122"/>
              </a:rPr>
              <a:t>BC</a:t>
            </a:r>
            <a:r>
              <a:rPr lang="zh-CN" altLang="en-US" sz="1800" b="1" dirty="0">
                <a:latin typeface="宋体" panose="02010600030101010101" pitchFamily="2" charset="-122"/>
                <a:ea typeface="宋体" panose="02010600030101010101" pitchFamily="2" charset="-122"/>
              </a:rPr>
              <a:t>长为</a:t>
            </a:r>
            <a:r>
              <a:rPr lang="en-US" altLang="zh-CN" sz="1800" b="1" i="1" dirty="0">
                <a:latin typeface="Times New Roman" panose="02020603050405020304" pitchFamily="18" charset="0"/>
                <a:ea typeface="宋体" panose="02010600030101010101" pitchFamily="2" charset="-122"/>
              </a:rPr>
              <a:t>x</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cm</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a:t>
            </a:r>
            <a:r>
              <a:rPr lang="zh-CN" altLang="en-US" sz="1800" b="1" dirty="0">
                <a:latin typeface="宋体" panose="02010600030101010101" pitchFamily="2" charset="-122"/>
                <a:ea typeface="宋体" panose="02010600030101010101" pitchFamily="2" charset="-122"/>
              </a:rPr>
              <a:t>那么三角形的面积</a:t>
            </a:r>
            <a:r>
              <a:rPr lang="en-US" altLang="zh-CN" sz="1800" b="1" dirty="0">
                <a:latin typeface="宋体" panose="02010600030101010101" pitchFamily="2" charset="-122"/>
                <a:ea typeface="宋体" panose="02010600030101010101" pitchFamily="2" charset="-122"/>
              </a:rPr>
              <a:t>y</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cm</a:t>
            </a:r>
            <a:r>
              <a:rPr lang="en-US" altLang="zh-CN" sz="1800" b="1" baseline="30000" dirty="0">
                <a:latin typeface="宋体" panose="02010600030101010101" pitchFamily="2" charset="-122"/>
                <a:ea typeface="宋体" panose="02010600030101010101" pitchFamily="2" charset="-122"/>
              </a:rPr>
              <a:t>2</a:t>
            </a:r>
            <a:r>
              <a:rPr lang="zh-CN" altLang="en-US" sz="1800" b="1" dirty="0">
                <a:latin typeface="宋体" panose="02010600030101010101" pitchFamily="2" charset="-122"/>
                <a:ea typeface="宋体" panose="02010600030101010101" pitchFamily="2" charset="-122"/>
              </a:rPr>
              <a:t>）可以表示为</a:t>
            </a:r>
            <a:r>
              <a:rPr lang="zh-CN" altLang="en-US" sz="1800" b="1" u="sng" dirty="0">
                <a:latin typeface="宋体" panose="02010600030101010101" pitchFamily="2" charset="-122"/>
                <a:ea typeface="宋体" panose="02010600030101010101" pitchFamily="2" charset="-122"/>
              </a:rPr>
              <a:t>         </a:t>
            </a:r>
            <a:r>
              <a:rPr lang="en-US" altLang="zh-CN" sz="1800" b="1" dirty="0">
                <a:latin typeface="宋体" panose="02010600030101010101" pitchFamily="2" charset="-122"/>
                <a:ea typeface="宋体" panose="02010600030101010101" pitchFamily="2" charset="-122"/>
              </a:rPr>
              <a:t>.</a:t>
            </a:r>
            <a:r>
              <a:rPr lang="zh-CN" altLang="en-US" sz="2100" u="sng" dirty="0">
                <a:latin typeface="宋体" panose="02010600030101010101" pitchFamily="2" charset="-122"/>
                <a:ea typeface="宋体" panose="02010600030101010101" pitchFamily="2" charset="-122"/>
              </a:rPr>
              <a:t>　　　　　　　</a:t>
            </a:r>
            <a:endParaRPr lang="zh-CN" altLang="en-US" sz="2100" u="sng" baseline="30000" dirty="0">
              <a:latin typeface="宋体" panose="02010600030101010101" pitchFamily="2" charset="-122"/>
              <a:ea typeface="宋体" panose="02010600030101010101" pitchFamily="2" charset="-122"/>
            </a:endParaRPr>
          </a:p>
        </p:txBody>
      </p:sp>
      <p:sp>
        <p:nvSpPr>
          <p:cNvPr id="10245" name="Line 2"/>
          <p:cNvSpPr/>
          <p:nvPr/>
        </p:nvSpPr>
        <p:spPr>
          <a:xfrm>
            <a:off x="4484344" y="3164681"/>
            <a:ext cx="3239691" cy="0"/>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46" name="Freeform 3"/>
          <p:cNvSpPr/>
          <p:nvPr/>
        </p:nvSpPr>
        <p:spPr>
          <a:xfrm>
            <a:off x="4484344" y="1004888"/>
            <a:ext cx="138564" cy="284693"/>
          </a:xfrm>
          <a:custGeom>
            <a:avLst/>
            <a:gdLst>
              <a:gd name="txL" fmla="*/ 0 w 2721"/>
              <a:gd name="txT" fmla="*/ 0 h 1814"/>
              <a:gd name="txR" fmla="*/ 2721 w 2721"/>
              <a:gd name="txB" fmla="*/ 1814 h 1814"/>
            </a:gdLst>
            <a:ahLst/>
            <a:cxnLst>
              <a:cxn ang="0">
                <a:pos x="0" y="2147483647"/>
              </a:cxn>
              <a:cxn ang="0">
                <a:pos x="2147483647" y="0"/>
              </a:cxn>
              <a:cxn ang="0">
                <a:pos x="2147483647" y="2147483647"/>
              </a:cxn>
              <a:cxn ang="0">
                <a:pos x="0" y="2147483647"/>
              </a:cxn>
            </a:cxnLst>
            <a:rect l="txL" t="txT" r="txR" b="txB"/>
            <a:pathLst>
              <a:path w="2721" h="1814">
                <a:moveTo>
                  <a:pt x="0" y="1814"/>
                </a:moveTo>
                <a:lnTo>
                  <a:pt x="1859" y="0"/>
                </a:lnTo>
                <a:lnTo>
                  <a:pt x="2721" y="1814"/>
                </a:lnTo>
                <a:lnTo>
                  <a:pt x="0" y="1814"/>
                </a:lnTo>
                <a:close/>
              </a:path>
            </a:pathLst>
          </a:custGeom>
          <a:solidFill>
            <a:srgbClr val="FF9999"/>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47" name="Freeform 4"/>
          <p:cNvSpPr/>
          <p:nvPr/>
        </p:nvSpPr>
        <p:spPr>
          <a:xfrm>
            <a:off x="4484344" y="1004888"/>
            <a:ext cx="138564" cy="284693"/>
          </a:xfrm>
          <a:custGeom>
            <a:avLst/>
            <a:gdLst>
              <a:gd name="txL" fmla="*/ 0 w 2268"/>
              <a:gd name="txT" fmla="*/ 0 h 1815"/>
              <a:gd name="txR" fmla="*/ 2268 w 2268"/>
              <a:gd name="txB" fmla="*/ 1815 h 1815"/>
            </a:gdLst>
            <a:ahLst/>
            <a:cxnLst>
              <a:cxn ang="0">
                <a:pos x="0" y="2147483647"/>
              </a:cxn>
              <a:cxn ang="0">
                <a:pos x="2147483647" y="0"/>
              </a:cxn>
              <a:cxn ang="0">
                <a:pos x="2147483647" y="2147483647"/>
              </a:cxn>
              <a:cxn ang="0">
                <a:pos x="0" y="2147483647"/>
              </a:cxn>
            </a:cxnLst>
            <a:rect l="txL" t="txT" r="txR" b="txB"/>
            <a:pathLst>
              <a:path w="2268" h="1815">
                <a:moveTo>
                  <a:pt x="0" y="1815"/>
                </a:moveTo>
                <a:lnTo>
                  <a:pt x="1860" y="0"/>
                </a:lnTo>
                <a:lnTo>
                  <a:pt x="2268" y="1815"/>
                </a:lnTo>
                <a:lnTo>
                  <a:pt x="0" y="1815"/>
                </a:lnTo>
                <a:close/>
              </a:path>
            </a:pathLst>
          </a:custGeom>
          <a:solidFill>
            <a:schemeClr val="accent1"/>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48" name="Freeform 5"/>
          <p:cNvSpPr/>
          <p:nvPr/>
        </p:nvSpPr>
        <p:spPr>
          <a:xfrm>
            <a:off x="4484344" y="1004888"/>
            <a:ext cx="2213372" cy="284693"/>
          </a:xfrm>
          <a:custGeom>
            <a:avLst/>
            <a:gdLst>
              <a:gd name="txL" fmla="*/ 0 w 1860"/>
              <a:gd name="txT" fmla="*/ 0 h 1815"/>
              <a:gd name="txR" fmla="*/ 1860 w 1860"/>
              <a:gd name="txB" fmla="*/ 1815 h 1815"/>
            </a:gdLst>
            <a:ahLst/>
            <a:cxnLst>
              <a:cxn ang="0">
                <a:pos x="0" y="2147483647"/>
              </a:cxn>
              <a:cxn ang="0">
                <a:pos x="2147483647" y="0"/>
              </a:cxn>
              <a:cxn ang="0">
                <a:pos x="2147483647" y="2147483647"/>
              </a:cxn>
              <a:cxn ang="0">
                <a:pos x="0" y="2147483647"/>
              </a:cxn>
            </a:cxnLst>
            <a:rect l="txL" t="txT" r="txR" b="txB"/>
            <a:pathLst>
              <a:path w="1860" h="1815">
                <a:moveTo>
                  <a:pt x="0" y="1815"/>
                </a:moveTo>
                <a:lnTo>
                  <a:pt x="1860" y="0"/>
                </a:lnTo>
                <a:lnTo>
                  <a:pt x="1860" y="1815"/>
                </a:lnTo>
                <a:lnTo>
                  <a:pt x="0" y="1815"/>
                </a:lnTo>
                <a:close/>
              </a:path>
            </a:pathLst>
          </a:custGeom>
          <a:solidFill>
            <a:srgbClr val="CC0000"/>
          </a:solidFill>
          <a:ln w="9525">
            <a:noFill/>
          </a:ln>
        </p:spPr>
        <p:txBody>
          <a:bodyPr lIns="68580" tIns="34290" rIns="68580" bIns="34290">
            <a:spAutoFit/>
          </a:bodyPr>
          <a:lstStyle/>
          <a:p>
            <a:endParaRPr lang="zh-CN" altLang="en-US" dirty="0">
              <a:latin typeface="Arial" panose="020B0604020202020204" pitchFamily="34" charset="0"/>
            </a:endParaRPr>
          </a:p>
        </p:txBody>
      </p:sp>
      <p:sp>
        <p:nvSpPr>
          <p:cNvPr id="10249" name="Line 6"/>
          <p:cNvSpPr/>
          <p:nvPr/>
        </p:nvSpPr>
        <p:spPr>
          <a:xfrm>
            <a:off x="4484344" y="3164681"/>
            <a:ext cx="1059656"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0" name="Line 7"/>
          <p:cNvSpPr/>
          <p:nvPr/>
        </p:nvSpPr>
        <p:spPr>
          <a:xfrm flipV="1">
            <a:off x="4484344" y="1004888"/>
            <a:ext cx="2213372"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1" name="Line 8"/>
          <p:cNvSpPr/>
          <p:nvPr/>
        </p:nvSpPr>
        <p:spPr>
          <a:xfrm>
            <a:off x="6697716" y="1004888"/>
            <a:ext cx="1026319"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2" name="Line 9"/>
          <p:cNvSpPr/>
          <p:nvPr/>
        </p:nvSpPr>
        <p:spPr>
          <a:xfrm flipH="1">
            <a:off x="5510663" y="1004888"/>
            <a:ext cx="1188244"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3" name="Line 10"/>
          <p:cNvSpPr/>
          <p:nvPr/>
        </p:nvSpPr>
        <p:spPr>
          <a:xfrm>
            <a:off x="6697716" y="1004888"/>
            <a:ext cx="485775"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4" name="Line 11"/>
          <p:cNvSpPr/>
          <p:nvPr/>
        </p:nvSpPr>
        <p:spPr>
          <a:xfrm>
            <a:off x="6697716" y="1004888"/>
            <a:ext cx="0" cy="2159794"/>
          </a:xfrm>
          <a:prstGeom prst="line">
            <a:avLst/>
          </a:prstGeom>
          <a:ln w="38100" cap="flat" cmpd="sng">
            <a:solidFill>
              <a:schemeClr val="accent2"/>
            </a:solidFill>
            <a:prstDash val="solid"/>
            <a:headEnd type="none" w="med" len="med"/>
            <a:tailEnd type="none" w="med" len="med"/>
          </a:ln>
        </p:spPr>
        <p:txBody>
          <a:bodyPr/>
          <a:lstStyle/>
          <a:p>
            <a:endParaRPr lang="zh-CN" altLang="en-US"/>
          </a:p>
        </p:txBody>
      </p:sp>
      <p:sp>
        <p:nvSpPr>
          <p:cNvPr id="10255" name="Line 12"/>
          <p:cNvSpPr/>
          <p:nvPr/>
        </p:nvSpPr>
        <p:spPr>
          <a:xfrm>
            <a:off x="6697717" y="2949179"/>
            <a:ext cx="163115"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6" name="Line 13"/>
          <p:cNvSpPr/>
          <p:nvPr/>
        </p:nvSpPr>
        <p:spPr>
          <a:xfrm>
            <a:off x="6860831" y="2949179"/>
            <a:ext cx="0" cy="215503"/>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7" name="Text Box 14"/>
          <p:cNvSpPr txBox="1"/>
          <p:nvPr/>
        </p:nvSpPr>
        <p:spPr>
          <a:xfrm>
            <a:off x="6534322" y="627460"/>
            <a:ext cx="361317" cy="438582"/>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A</a:t>
            </a:r>
          </a:p>
        </p:txBody>
      </p:sp>
      <p:sp>
        <p:nvSpPr>
          <p:cNvPr id="10258" name="Text Box 15"/>
          <p:cNvSpPr txBox="1"/>
          <p:nvPr/>
        </p:nvSpPr>
        <p:spPr>
          <a:xfrm>
            <a:off x="4159025" y="3108723"/>
            <a:ext cx="361317" cy="438582"/>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B</a:t>
            </a:r>
          </a:p>
        </p:txBody>
      </p:sp>
      <p:sp>
        <p:nvSpPr>
          <p:cNvPr id="10259" name="Text Box 16"/>
          <p:cNvSpPr txBox="1"/>
          <p:nvPr/>
        </p:nvSpPr>
        <p:spPr>
          <a:xfrm>
            <a:off x="7724035" y="3217069"/>
            <a:ext cx="358378" cy="437674"/>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C</a:t>
            </a:r>
          </a:p>
        </p:txBody>
      </p:sp>
      <p:sp>
        <p:nvSpPr>
          <p:cNvPr id="10260" name="Freeform 17"/>
          <p:cNvSpPr/>
          <p:nvPr/>
        </p:nvSpPr>
        <p:spPr>
          <a:xfrm>
            <a:off x="4484344" y="1004888"/>
            <a:ext cx="138564" cy="284693"/>
          </a:xfrm>
          <a:custGeom>
            <a:avLst/>
            <a:gdLst>
              <a:gd name="txL" fmla="*/ 0 w 1860"/>
              <a:gd name="txT" fmla="*/ 0 h 1815"/>
              <a:gd name="txR" fmla="*/ 1860 w 1860"/>
              <a:gd name="txB" fmla="*/ 1815 h 1815"/>
            </a:gdLst>
            <a:ahLst/>
            <a:cxnLst>
              <a:cxn ang="0">
                <a:pos x="0" y="2147483647"/>
              </a:cxn>
              <a:cxn ang="0">
                <a:pos x="2147483647" y="2147483647"/>
              </a:cxn>
              <a:cxn ang="0">
                <a:pos x="2147483647" y="0"/>
              </a:cxn>
              <a:cxn ang="0">
                <a:pos x="0" y="2147483647"/>
              </a:cxn>
            </a:cxnLst>
            <a:rect l="txL" t="txT" r="txR" b="txB"/>
            <a:pathLst>
              <a:path w="1860" h="1815">
                <a:moveTo>
                  <a:pt x="0" y="1815"/>
                </a:moveTo>
                <a:lnTo>
                  <a:pt x="862" y="1815"/>
                </a:lnTo>
                <a:lnTo>
                  <a:pt x="1860" y="0"/>
                </a:lnTo>
                <a:lnTo>
                  <a:pt x="0" y="1815"/>
                </a:lnTo>
                <a:close/>
              </a:path>
            </a:pathLst>
          </a:custGeom>
          <a:solidFill>
            <a:srgbClr val="6699FF"/>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61" name="Line 18"/>
          <p:cNvSpPr/>
          <p:nvPr/>
        </p:nvSpPr>
        <p:spPr>
          <a:xfrm>
            <a:off x="6678666" y="3164681"/>
            <a:ext cx="485775"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2" name="Line 19"/>
          <p:cNvSpPr/>
          <p:nvPr/>
        </p:nvSpPr>
        <p:spPr>
          <a:xfrm>
            <a:off x="5490423" y="3164681"/>
            <a:ext cx="1188244"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3" name="Line 20"/>
          <p:cNvSpPr/>
          <p:nvPr/>
        </p:nvSpPr>
        <p:spPr>
          <a:xfrm>
            <a:off x="7164441" y="3164681"/>
            <a:ext cx="539353"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4" name="Line 21"/>
          <p:cNvSpPr/>
          <p:nvPr/>
        </p:nvSpPr>
        <p:spPr>
          <a:xfrm>
            <a:off x="6678666" y="1004888"/>
            <a:ext cx="1026319" cy="2159794"/>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65" name="Line 22"/>
          <p:cNvSpPr/>
          <p:nvPr/>
        </p:nvSpPr>
        <p:spPr>
          <a:xfrm>
            <a:off x="6678666" y="1004888"/>
            <a:ext cx="485775" cy="2159794"/>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67" name="Text Box 35"/>
          <p:cNvSpPr txBox="1"/>
          <p:nvPr/>
        </p:nvSpPr>
        <p:spPr>
          <a:xfrm>
            <a:off x="1226318" y="4613434"/>
            <a:ext cx="1403747"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i="1" dirty="0">
                <a:solidFill>
                  <a:srgbClr val="FF0000"/>
                </a:solidFill>
                <a:latin typeface="Times New Roman" panose="02020603050405020304" pitchFamily="18" charset="0"/>
                <a:ea typeface="宋体" panose="02010600030101010101" pitchFamily="2" charset="-122"/>
              </a:rPr>
              <a:t>y</a:t>
            </a:r>
            <a:r>
              <a:rPr lang="en-US" altLang="zh-CN" sz="2100" b="1" dirty="0">
                <a:solidFill>
                  <a:srgbClr val="FF0000"/>
                </a:solidFill>
                <a:latin typeface="Times New Roman" panose="02020603050405020304" pitchFamily="18" charset="0"/>
                <a:ea typeface="宋体" panose="02010600030101010101" pitchFamily="2" charset="-122"/>
              </a:rPr>
              <a:t>=3</a:t>
            </a:r>
            <a:r>
              <a:rPr lang="en-US" altLang="zh-CN" sz="2100" b="1" i="1" dirty="0">
                <a:solidFill>
                  <a:srgbClr val="FF0000"/>
                </a:solidFill>
                <a:latin typeface="Times New Roman" panose="02020603050405020304" pitchFamily="18" charset="0"/>
                <a:ea typeface="宋体" panose="02010600030101010101" pitchFamily="2" charset="-122"/>
              </a:rPr>
              <a:t>x</a:t>
            </a:r>
          </a:p>
        </p:txBody>
      </p:sp>
      <p:sp>
        <p:nvSpPr>
          <p:cNvPr id="10268" name="Text Box 39"/>
          <p:cNvSpPr txBox="1"/>
          <p:nvPr/>
        </p:nvSpPr>
        <p:spPr>
          <a:xfrm>
            <a:off x="481463" y="3426143"/>
            <a:ext cx="4589859" cy="345281"/>
          </a:xfrm>
          <a:prstGeom prst="rect">
            <a:avLst/>
          </a:prstGeom>
          <a:noFill/>
          <a:ln w="9525">
            <a:noFill/>
          </a:ln>
        </p:spPr>
        <p:txBody>
          <a:bodyPr lIns="68580" tIns="34290" rIns="68580" bIns="34290">
            <a:spAutoFit/>
          </a:bodyPr>
          <a:lstStyle/>
          <a:p>
            <a:pPr algn="just" eaLnBrk="1" hangingPunct="1">
              <a:buFont typeface="Arial" panose="020B0604020202020204" pitchFamily="34" charset="0"/>
            </a:pPr>
            <a:r>
              <a:rPr lang="zh-CN" altLang="en-US" sz="1800" b="1" dirty="0">
                <a:latin typeface="Times New Roman" panose="02020603050405020304" pitchFamily="18" charset="0"/>
                <a:ea typeface="宋体" panose="02010600030101010101" pitchFamily="2" charset="-122"/>
              </a:rPr>
              <a:t>自变量是</a:t>
            </a:r>
            <a:r>
              <a:rPr lang="zh-CN" altLang="en-US" sz="1800" b="1" dirty="0">
                <a:solidFill>
                  <a:srgbClr val="CC0000"/>
                </a:solidFill>
                <a:latin typeface="Times New Roman" panose="02020603050405020304" pitchFamily="18" charset="0"/>
                <a:ea typeface="宋体" panose="02010600030101010101" pitchFamily="2" charset="-122"/>
              </a:rPr>
              <a:t>△</a:t>
            </a:r>
            <a:r>
              <a:rPr lang="en-US" altLang="zh-CN" sz="1800" b="1" dirty="0">
                <a:solidFill>
                  <a:srgbClr val="CC0000"/>
                </a:solidFill>
                <a:latin typeface="Times New Roman" panose="02020603050405020304" pitchFamily="18" charset="0"/>
                <a:ea typeface="宋体" panose="02010600030101010101" pitchFamily="2" charset="-122"/>
              </a:rPr>
              <a:t>ABC</a:t>
            </a:r>
            <a:r>
              <a:rPr lang="zh-CN" altLang="en-US" sz="1800" b="1" dirty="0">
                <a:solidFill>
                  <a:srgbClr val="CC0000"/>
                </a:solidFill>
                <a:latin typeface="Times New Roman" panose="02020603050405020304" pitchFamily="18" charset="0"/>
                <a:ea typeface="宋体" panose="02010600030101010101" pitchFamily="2" charset="-122"/>
              </a:rPr>
              <a:t>的底边</a:t>
            </a:r>
            <a:r>
              <a:rPr lang="en-US" altLang="zh-CN" sz="1800" b="1" dirty="0">
                <a:solidFill>
                  <a:srgbClr val="CC0000"/>
                </a:solidFill>
                <a:latin typeface="Times New Roman" panose="02020603050405020304" pitchFamily="18" charset="0"/>
                <a:ea typeface="宋体" panose="02010600030101010101" pitchFamily="2" charset="-122"/>
              </a:rPr>
              <a:t>BC</a:t>
            </a:r>
            <a:r>
              <a:rPr lang="zh-CN" altLang="en-US" sz="1800" b="1" dirty="0">
                <a:solidFill>
                  <a:srgbClr val="CC0000"/>
                </a:solidFill>
                <a:latin typeface="Times New Roman" panose="02020603050405020304" pitchFamily="18" charset="0"/>
                <a:ea typeface="宋体" panose="02010600030101010101" pitchFamily="2" charset="-122"/>
              </a:rPr>
              <a:t>长</a:t>
            </a:r>
          </a:p>
        </p:txBody>
      </p:sp>
      <p:sp>
        <p:nvSpPr>
          <p:cNvPr id="10269" name="Rectangle 34"/>
          <p:cNvSpPr/>
          <p:nvPr/>
        </p:nvSpPr>
        <p:spPr>
          <a:xfrm>
            <a:off x="481463" y="982503"/>
            <a:ext cx="3611404" cy="1176338"/>
          </a:xfrm>
          <a:prstGeom prst="rect">
            <a:avLst/>
          </a:prstGeom>
          <a:noFill/>
          <a:ln w="9525">
            <a:noFill/>
          </a:ln>
        </p:spPr>
        <p:txBody>
          <a:bodyPr wrap="square" lIns="68580" tIns="34290" rIns="68580" bIns="34290">
            <a:spAutoFit/>
          </a:bodyPr>
          <a:lstStyle/>
          <a:p>
            <a:pPr algn="just" eaLnBrk="1" hangingPunct="1">
              <a:buClr>
                <a:schemeClr val="accent1"/>
              </a:buClr>
              <a:buSzPct val="70000"/>
              <a:buFont typeface="Wingdings 2" panose="05020102010507070707" pitchFamily="18" charset="2"/>
              <a:buChar char=""/>
            </a:pPr>
            <a:r>
              <a:rPr lang="zh-CN" altLang="en-US" sz="1800" dirty="0">
                <a:latin typeface="Arial" panose="020B0604020202020204" pitchFamily="34" charset="0"/>
              </a:rPr>
              <a:t>如图，△</a:t>
            </a:r>
            <a:r>
              <a:rPr lang="en-US" altLang="zh-CN" sz="1800" dirty="0">
                <a:latin typeface="Arial" panose="020B0604020202020204" pitchFamily="34" charset="0"/>
              </a:rPr>
              <a:t>ABC</a:t>
            </a:r>
            <a:r>
              <a:rPr lang="zh-CN" altLang="en-US" sz="1800" dirty="0">
                <a:latin typeface="Arial" panose="020B0604020202020204" pitchFamily="34" charset="0"/>
              </a:rPr>
              <a:t>底边</a:t>
            </a:r>
            <a:r>
              <a:rPr lang="en-US" altLang="zh-CN" sz="1800" dirty="0">
                <a:latin typeface="Arial" panose="020B0604020202020204" pitchFamily="34" charset="0"/>
              </a:rPr>
              <a:t>BC</a:t>
            </a:r>
            <a:r>
              <a:rPr lang="zh-CN" altLang="en-US" sz="1800" dirty="0">
                <a:latin typeface="Arial" panose="020B0604020202020204" pitchFamily="34" charset="0"/>
              </a:rPr>
              <a:t>上的高是</a:t>
            </a:r>
            <a:r>
              <a:rPr lang="en-US" altLang="zh-CN" sz="1800" dirty="0">
                <a:latin typeface="Arial" panose="020B0604020202020204" pitchFamily="34" charset="0"/>
              </a:rPr>
              <a:t>6</a:t>
            </a:r>
            <a:r>
              <a:rPr lang="zh-CN" altLang="en-US" sz="1800" dirty="0">
                <a:latin typeface="Arial" panose="020B0604020202020204" pitchFamily="34" charset="0"/>
              </a:rPr>
              <a:t>厘米。当三角形的顶点</a:t>
            </a:r>
            <a:r>
              <a:rPr lang="en-US" altLang="zh-CN" sz="1800" dirty="0">
                <a:latin typeface="Arial" panose="020B0604020202020204" pitchFamily="34" charset="0"/>
              </a:rPr>
              <a:t>C</a:t>
            </a:r>
            <a:r>
              <a:rPr lang="zh-CN" altLang="en-US" sz="1800" dirty="0">
                <a:latin typeface="Arial" panose="020B0604020202020204" pitchFamily="34" charset="0"/>
              </a:rPr>
              <a:t>沿底边所在的直线向</a:t>
            </a:r>
            <a:r>
              <a:rPr lang="en-US" altLang="zh-CN" sz="1800" dirty="0">
                <a:latin typeface="Arial" panose="020B0604020202020204" pitchFamily="34" charset="0"/>
              </a:rPr>
              <a:t>B</a:t>
            </a:r>
            <a:r>
              <a:rPr lang="zh-CN" altLang="en-US" sz="1800" dirty="0">
                <a:latin typeface="Arial" panose="020B0604020202020204" pitchFamily="34" charset="0"/>
              </a:rPr>
              <a:t>运动时，三角形的面积发生了怎样的变化？</a:t>
            </a:r>
          </a:p>
        </p:txBody>
      </p:sp>
      <p:sp>
        <p:nvSpPr>
          <p:cNvPr id="10271" name="TextBox 30"/>
          <p:cNvSpPr txBox="1"/>
          <p:nvPr/>
        </p:nvSpPr>
        <p:spPr>
          <a:xfrm>
            <a:off x="6229800" y="2057400"/>
            <a:ext cx="571500" cy="284693"/>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b="1" dirty="0">
                <a:latin typeface="Arial" panose="020B0604020202020204" pitchFamily="34" charset="0"/>
              </a:rPr>
              <a:t>6cm</a:t>
            </a:r>
            <a:endParaRPr lang="zh-CN" altLang="en-US" b="1" dirty="0">
              <a:latin typeface="Arial" panose="020B0604020202020204" pitchFamily="34" charset="0"/>
            </a:endParaRPr>
          </a:p>
        </p:txBody>
      </p:sp>
      <p:grpSp>
        <p:nvGrpSpPr>
          <p:cNvPr id="8" name="组合 7"/>
          <p:cNvGrpSpPr/>
          <p:nvPr/>
        </p:nvGrpSpPr>
        <p:grpSpPr>
          <a:xfrm>
            <a:off x="549809" y="273309"/>
            <a:ext cx="2316458" cy="647224"/>
            <a:chOff x="3327445" y="196489"/>
            <a:chExt cx="3088610" cy="1003300"/>
          </a:xfrm>
        </p:grpSpPr>
        <p:pic>
          <p:nvPicPr>
            <p:cNvPr id="9" name="图片 8" descr="标题2"/>
            <p:cNvPicPr>
              <a:picLocks noChangeAspect="1"/>
            </p:cNvPicPr>
            <p:nvPr/>
          </p:nvPicPr>
          <p:blipFill>
            <a:blip r:embed="rId4"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合作探究</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05556E-6 -3.3526E-6 L -0.09687 -0.00023 " pathEditMode="relative" rAng="0" ptsTypes="AA">
                                      <p:cBhvr>
                                        <p:cTn id="6" dur="1000" fill="hold"/>
                                        <p:tgtEl>
                                          <p:spTgt spid="10259"/>
                                        </p:tgtEl>
                                        <p:attrNameLst>
                                          <p:attrName>ppt_x</p:attrName>
                                          <p:attrName>ppt_y</p:attrName>
                                        </p:attrNameLst>
                                      </p:cBhvr>
                                      <p:rCtr x="-484100" y="-2000"/>
                                    </p:animMotion>
                                  </p:childTnLst>
                                </p:cTn>
                              </p:par>
                            </p:childTnLst>
                          </p:cTn>
                        </p:par>
                        <p:par>
                          <p:cTn id="7" fill="hold">
                            <p:stCondLst>
                              <p:cond delay="1000"/>
                            </p:stCondLst>
                            <p:childTnLst>
                              <p:par>
                                <p:cTn id="8" presetID="22" presetClass="entr" presetSubtype="1" fill="hold" nodeType="afterEffect">
                                  <p:stCondLst>
                                    <p:cond delay="0"/>
                                  </p:stCondLst>
                                  <p:childTnLst>
                                    <p:set>
                                      <p:cBhvr>
                                        <p:cTn id="9" dur="1" fill="hold">
                                          <p:stCondLst>
                                            <p:cond delay="0"/>
                                          </p:stCondLst>
                                        </p:cTn>
                                        <p:tgtEl>
                                          <p:spTgt spid="10253"/>
                                        </p:tgtEl>
                                        <p:attrNameLst>
                                          <p:attrName>style.visibility</p:attrName>
                                        </p:attrNameLst>
                                      </p:cBhvr>
                                      <p:to>
                                        <p:strVal val="visible"/>
                                      </p:to>
                                    </p:set>
                                    <p:animEffect transition="in" filter="wipe(up)">
                                      <p:cBhvr>
                                        <p:cTn id="10" dur="1000"/>
                                        <p:tgtEl>
                                          <p:spTgt spid="10253"/>
                                        </p:tgtEl>
                                      </p:cBhvr>
                                    </p:animEffect>
                                  </p:childTnLst>
                                </p:cTn>
                              </p:par>
                            </p:childTnLst>
                          </p:cTn>
                        </p:par>
                        <p:par>
                          <p:cTn id="11" fill="hold">
                            <p:stCondLst>
                              <p:cond delay="2000"/>
                            </p:stCondLst>
                            <p:childTnLst>
                              <p:par>
                                <p:cTn id="12" presetID="1" presetClass="exit" presetSubtype="0" fill="hold" nodeType="afterEffect">
                                  <p:stCondLst>
                                    <p:cond delay="0"/>
                                  </p:stCondLst>
                                  <p:childTnLst>
                                    <p:set>
                                      <p:cBhvr>
                                        <p:cTn id="13" dur="1" fill="hold">
                                          <p:stCondLst>
                                            <p:cond delay="0"/>
                                          </p:stCondLst>
                                        </p:cTn>
                                        <p:tgtEl>
                                          <p:spTgt spid="10251"/>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10246"/>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10263"/>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10264"/>
                                        </p:tgtEl>
                                        <p:attrNameLst>
                                          <p:attrName>style.visibility</p:attrName>
                                        </p:attrNameLst>
                                      </p:cBhvr>
                                      <p:to>
                                        <p:strVal val="visible"/>
                                      </p:to>
                                    </p:se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0247"/>
                                        </p:tgtEl>
                                        <p:attrNameLst>
                                          <p:attrName>style.visibility</p:attrName>
                                        </p:attrNameLst>
                                      </p:cBhvr>
                                      <p:to>
                                        <p:strVal val="visible"/>
                                      </p:to>
                                    </p:set>
                                    <p:animEffect transition="in" filter="wipe(right)">
                                      <p:cBhvr>
                                        <p:cTn id="23" dur="500"/>
                                        <p:tgtEl>
                                          <p:spTgt spid="10247"/>
                                        </p:tgtEl>
                                      </p:cBhvr>
                                    </p:animEffect>
                                  </p:childTnLst>
                                </p:cTn>
                              </p:par>
                            </p:childTnLst>
                          </p:cTn>
                        </p:par>
                      </p:childTnLst>
                    </p:cTn>
                  </p:par>
                  <p:par>
                    <p:cTn id="24" fill="hold">
                      <p:stCondLst>
                        <p:cond delay="indefinite"/>
                      </p:stCondLst>
                      <p:childTnLst>
                        <p:par>
                          <p:cTn id="25" fill="hold">
                            <p:stCondLst>
                              <p:cond delay="0"/>
                            </p:stCondLst>
                            <p:childTnLst>
                              <p:par>
                                <p:cTn id="26" presetID="35" presetClass="path" presetSubtype="0" accel="50000" decel="50000" fill="hold" grpId="1" nodeType="clickEffect">
                                  <p:stCondLst>
                                    <p:cond delay="0"/>
                                  </p:stCondLst>
                                  <p:childTnLst>
                                    <p:animMotion origin="layout" path="M -0.09687 -0.00023 L -0.17569 2.02312E-6 " pathEditMode="relative" rAng="0" ptsTypes="AA">
                                      <p:cBhvr>
                                        <p:cTn id="27" dur="2000" fill="hold"/>
                                        <p:tgtEl>
                                          <p:spTgt spid="10259"/>
                                        </p:tgtEl>
                                        <p:attrNameLst>
                                          <p:attrName>ppt_x</p:attrName>
                                          <p:attrName>ppt_y</p:attrName>
                                        </p:attrNameLst>
                                      </p:cBhvr>
                                      <p:rCtr x="-393800" y="0"/>
                                    </p:animMotion>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1025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26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247"/>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0265"/>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2" fill="hold" grpId="0" nodeType="afterEffect">
                                  <p:stCondLst>
                                    <p:cond delay="0"/>
                                  </p:stCondLst>
                                  <p:childTnLst>
                                    <p:set>
                                      <p:cBhvr>
                                        <p:cTn id="39" dur="1" fill="hold">
                                          <p:stCondLst>
                                            <p:cond delay="0"/>
                                          </p:stCondLst>
                                        </p:cTn>
                                        <p:tgtEl>
                                          <p:spTgt spid="10248"/>
                                        </p:tgtEl>
                                        <p:attrNameLst>
                                          <p:attrName>style.visibility</p:attrName>
                                        </p:attrNameLst>
                                      </p:cBhvr>
                                      <p:to>
                                        <p:strVal val="visible"/>
                                      </p:to>
                                    </p:set>
                                    <p:animEffect transition="in" filter="wipe(right)">
                                      <p:cBhvr>
                                        <p:cTn id="40" dur="1000"/>
                                        <p:tgtEl>
                                          <p:spTgt spid="10248"/>
                                        </p:tgtEl>
                                      </p:cBhvr>
                                    </p:animEffect>
                                  </p:child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grpId="2" nodeType="clickEffect">
                                  <p:stCondLst>
                                    <p:cond delay="0"/>
                                  </p:stCondLst>
                                  <p:childTnLst>
                                    <p:animMotion origin="layout" path="M -0.17569 2.02312E-6 L -0.34097 2.02312E-6 " pathEditMode="relative" rAng="0" ptsTypes="AA">
                                      <p:cBhvr>
                                        <p:cTn id="44" dur="1000" fill="hold"/>
                                        <p:tgtEl>
                                          <p:spTgt spid="10259"/>
                                        </p:tgtEl>
                                        <p:attrNameLst>
                                          <p:attrName>ppt_x</p:attrName>
                                          <p:attrName>ppt_y</p:attrName>
                                        </p:attrNameLst>
                                      </p:cBhvr>
                                      <p:rCtr x="-826100" y="0"/>
                                    </p:animMotion>
                                  </p:childTnLst>
                                </p:cTn>
                              </p:par>
                            </p:childTnLst>
                          </p:cTn>
                        </p:par>
                        <p:par>
                          <p:cTn id="45" fill="hold">
                            <p:stCondLst>
                              <p:cond delay="1000"/>
                            </p:stCondLst>
                            <p:childTnLst>
                              <p:par>
                                <p:cTn id="46" presetID="22" presetClass="entr" presetSubtype="1" fill="hold" nodeType="afterEffect">
                                  <p:stCondLst>
                                    <p:cond delay="0"/>
                                  </p:stCondLst>
                                  <p:childTnLst>
                                    <p:set>
                                      <p:cBhvr>
                                        <p:cTn id="47" dur="1" fill="hold">
                                          <p:stCondLst>
                                            <p:cond delay="0"/>
                                          </p:stCondLst>
                                        </p:cTn>
                                        <p:tgtEl>
                                          <p:spTgt spid="10252"/>
                                        </p:tgtEl>
                                        <p:attrNameLst>
                                          <p:attrName>style.visibility</p:attrName>
                                        </p:attrNameLst>
                                      </p:cBhvr>
                                      <p:to>
                                        <p:strVal val="visible"/>
                                      </p:to>
                                    </p:set>
                                    <p:animEffect transition="in" filter="wipe(up)">
                                      <p:cBhvr>
                                        <p:cTn id="48" dur="1000"/>
                                        <p:tgtEl>
                                          <p:spTgt spid="10252"/>
                                        </p:tgtEl>
                                      </p:cBhvr>
                                    </p:animEffect>
                                  </p:childTnLst>
                                </p:cTn>
                              </p:par>
                            </p:childTnLst>
                          </p:cTn>
                        </p:par>
                        <p:par>
                          <p:cTn id="49" fill="hold">
                            <p:stCondLst>
                              <p:cond delay="2000"/>
                            </p:stCondLst>
                            <p:childTnLst>
                              <p:par>
                                <p:cTn id="50" presetID="1" presetClass="exit" presetSubtype="0" fill="hold" grpId="1" nodeType="afterEffect">
                                  <p:stCondLst>
                                    <p:cond delay="0"/>
                                  </p:stCondLst>
                                  <p:childTnLst>
                                    <p:set>
                                      <p:cBhvr>
                                        <p:cTn id="51" dur="1" fill="hold">
                                          <p:stCondLst>
                                            <p:cond delay="0"/>
                                          </p:stCondLst>
                                        </p:cTn>
                                        <p:tgtEl>
                                          <p:spTgt spid="10248"/>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10262"/>
                                        </p:tgtEl>
                                        <p:attrNameLst>
                                          <p:attrName>style.visibility</p:attrName>
                                        </p:attrNameLst>
                                      </p:cBhvr>
                                      <p:to>
                                        <p:strVal val="hidden"/>
                                      </p:to>
                                    </p:set>
                                  </p:childTnLst>
                                </p:cTn>
                              </p:par>
                            </p:childTnLst>
                          </p:cTn>
                        </p:par>
                        <p:par>
                          <p:cTn id="54" fill="hold">
                            <p:stCondLst>
                              <p:cond delay="2000"/>
                            </p:stCondLst>
                            <p:childTnLst>
                              <p:par>
                                <p:cTn id="55" presetID="22" presetClass="entr" presetSubtype="2" fill="hold" grpId="0" nodeType="afterEffect">
                                  <p:stCondLst>
                                    <p:cond delay="0"/>
                                  </p:stCondLst>
                                  <p:childTnLst>
                                    <p:set>
                                      <p:cBhvr>
                                        <p:cTn id="56" dur="1" fill="hold">
                                          <p:stCondLst>
                                            <p:cond delay="0"/>
                                          </p:stCondLst>
                                        </p:cTn>
                                        <p:tgtEl>
                                          <p:spTgt spid="10260"/>
                                        </p:tgtEl>
                                        <p:attrNameLst>
                                          <p:attrName>style.visibility</p:attrName>
                                        </p:attrNameLst>
                                      </p:cBhvr>
                                      <p:to>
                                        <p:strVal val="visible"/>
                                      </p:to>
                                    </p:set>
                                    <p:animEffect transition="in" filter="wipe(right)">
                                      <p:cBhvr>
                                        <p:cTn id="57" dur="1000"/>
                                        <p:tgtEl>
                                          <p:spTgt spid="10260"/>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0243"/>
                                        </p:tgtEl>
                                        <p:attrNameLst>
                                          <p:attrName>style.visibility</p:attrName>
                                        </p:attrNameLst>
                                      </p:cBhvr>
                                      <p:to>
                                        <p:strVal val="visible"/>
                                      </p:to>
                                    </p:set>
                                    <p:anim calcmode="lin" valueType="num">
                                      <p:cBhvr additive="base">
                                        <p:cTn id="62" dur="500" fill="hold"/>
                                        <p:tgtEl>
                                          <p:spTgt spid="10243"/>
                                        </p:tgtEl>
                                        <p:attrNameLst>
                                          <p:attrName>ppt_x</p:attrName>
                                        </p:attrNameLst>
                                      </p:cBhvr>
                                      <p:tavLst>
                                        <p:tav tm="0">
                                          <p:val>
                                            <p:strVal val="#ppt_x"/>
                                          </p:val>
                                        </p:tav>
                                        <p:tav tm="100000">
                                          <p:val>
                                            <p:strVal val="#ppt_x"/>
                                          </p:val>
                                        </p:tav>
                                      </p:tavLst>
                                    </p:anim>
                                    <p:anim calcmode="lin" valueType="num">
                                      <p:cBhvr additive="base">
                                        <p:cTn id="63"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0268"/>
                                        </p:tgtEl>
                                        <p:attrNameLst>
                                          <p:attrName>style.visibility</p:attrName>
                                        </p:attrNameLst>
                                      </p:cBhvr>
                                      <p:to>
                                        <p:strVal val="visible"/>
                                      </p:to>
                                    </p:set>
                                    <p:anim calcmode="lin" valueType="num">
                                      <p:cBhvr additive="base">
                                        <p:cTn id="68" dur="500" fill="hold"/>
                                        <p:tgtEl>
                                          <p:spTgt spid="10268"/>
                                        </p:tgtEl>
                                        <p:attrNameLst>
                                          <p:attrName>ppt_x</p:attrName>
                                        </p:attrNameLst>
                                      </p:cBhvr>
                                      <p:tavLst>
                                        <p:tav tm="0">
                                          <p:val>
                                            <p:strVal val="#ppt_x"/>
                                          </p:val>
                                        </p:tav>
                                        <p:tav tm="100000">
                                          <p:val>
                                            <p:strVal val="#ppt_x"/>
                                          </p:val>
                                        </p:tav>
                                      </p:tavLst>
                                    </p:anim>
                                    <p:anim calcmode="lin" valueType="num">
                                      <p:cBhvr additive="base">
                                        <p:cTn id="69" dur="500" fill="hold"/>
                                        <p:tgtEl>
                                          <p:spTgt spid="1026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0242"/>
                                        </p:tgtEl>
                                        <p:attrNameLst>
                                          <p:attrName>style.visibility</p:attrName>
                                        </p:attrNameLst>
                                      </p:cBhvr>
                                      <p:to>
                                        <p:strVal val="visible"/>
                                      </p:to>
                                    </p:set>
                                    <p:anim calcmode="lin" valueType="num">
                                      <p:cBhvr additive="base">
                                        <p:cTn id="74" dur="500" fill="hold"/>
                                        <p:tgtEl>
                                          <p:spTgt spid="10242"/>
                                        </p:tgtEl>
                                        <p:attrNameLst>
                                          <p:attrName>ppt_x</p:attrName>
                                        </p:attrNameLst>
                                      </p:cBhvr>
                                      <p:tavLst>
                                        <p:tav tm="0">
                                          <p:val>
                                            <p:strVal val="#ppt_x"/>
                                          </p:val>
                                        </p:tav>
                                        <p:tav tm="100000">
                                          <p:val>
                                            <p:strVal val="#ppt_x"/>
                                          </p:val>
                                        </p:tav>
                                      </p:tavLst>
                                    </p:anim>
                                    <p:anim calcmode="lin" valueType="num">
                                      <p:cBhvr additive="base">
                                        <p:cTn id="75"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xit" presetSubtype="4" fill="hold" grpId="1" nodeType="clickEffect">
                                  <p:stCondLst>
                                    <p:cond delay="0"/>
                                  </p:stCondLst>
                                  <p:childTnLst>
                                    <p:anim calcmode="lin" valueType="num">
                                      <p:cBhvr additive="base">
                                        <p:cTn id="79" dur="500"/>
                                        <p:tgtEl>
                                          <p:spTgt spid="10243"/>
                                        </p:tgtEl>
                                        <p:attrNameLst>
                                          <p:attrName>ppt_x</p:attrName>
                                        </p:attrNameLst>
                                      </p:cBhvr>
                                      <p:tavLst>
                                        <p:tav tm="0">
                                          <p:val>
                                            <p:strVal val="ppt_x"/>
                                          </p:val>
                                        </p:tav>
                                        <p:tav tm="100000">
                                          <p:val>
                                            <p:strVal val="ppt_x"/>
                                          </p:val>
                                        </p:tav>
                                      </p:tavLst>
                                    </p:anim>
                                    <p:anim calcmode="lin" valueType="num">
                                      <p:cBhvr additive="base">
                                        <p:cTn id="80" dur="500"/>
                                        <p:tgtEl>
                                          <p:spTgt spid="10243"/>
                                        </p:tgtEl>
                                        <p:attrNameLst>
                                          <p:attrName>ppt_y</p:attrName>
                                        </p:attrNameLst>
                                      </p:cBhvr>
                                      <p:tavLst>
                                        <p:tav tm="0">
                                          <p:val>
                                            <p:strVal val="ppt_y"/>
                                          </p:val>
                                        </p:tav>
                                        <p:tav tm="100000">
                                          <p:val>
                                            <p:strVal val="1+ppt_h/2"/>
                                          </p:val>
                                        </p:tav>
                                      </p:tavLst>
                                    </p:anim>
                                    <p:set>
                                      <p:cBhvr>
                                        <p:cTn id="81" dur="1" fill="hold">
                                          <p:stCondLst>
                                            <p:cond delay="499"/>
                                          </p:stCondLst>
                                        </p:cTn>
                                        <p:tgtEl>
                                          <p:spTgt spid="10243"/>
                                        </p:tgtEl>
                                        <p:attrNameLst>
                                          <p:attrName>style.visibility</p:attrName>
                                        </p:attrNameLst>
                                      </p:cBhvr>
                                      <p:to>
                                        <p:strVal val="hidden"/>
                                      </p:to>
                                    </p:set>
                                  </p:childTnLst>
                                </p:cTn>
                              </p:par>
                              <p:par>
                                <p:cTn id="82" presetID="2" presetClass="exit" presetSubtype="4" fill="hold" grpId="1" nodeType="withEffect">
                                  <p:stCondLst>
                                    <p:cond delay="0"/>
                                  </p:stCondLst>
                                  <p:childTnLst>
                                    <p:anim calcmode="lin" valueType="num">
                                      <p:cBhvr additive="base">
                                        <p:cTn id="83" dur="500"/>
                                        <p:tgtEl>
                                          <p:spTgt spid="10268"/>
                                        </p:tgtEl>
                                        <p:attrNameLst>
                                          <p:attrName>ppt_x</p:attrName>
                                        </p:attrNameLst>
                                      </p:cBhvr>
                                      <p:tavLst>
                                        <p:tav tm="0">
                                          <p:val>
                                            <p:strVal val="ppt_x"/>
                                          </p:val>
                                        </p:tav>
                                        <p:tav tm="100000">
                                          <p:val>
                                            <p:strVal val="ppt_x"/>
                                          </p:val>
                                        </p:tav>
                                      </p:tavLst>
                                    </p:anim>
                                    <p:anim calcmode="lin" valueType="num">
                                      <p:cBhvr additive="base">
                                        <p:cTn id="84" dur="500"/>
                                        <p:tgtEl>
                                          <p:spTgt spid="10268"/>
                                        </p:tgtEl>
                                        <p:attrNameLst>
                                          <p:attrName>ppt_y</p:attrName>
                                        </p:attrNameLst>
                                      </p:cBhvr>
                                      <p:tavLst>
                                        <p:tav tm="0">
                                          <p:val>
                                            <p:strVal val="ppt_y"/>
                                          </p:val>
                                        </p:tav>
                                        <p:tav tm="100000">
                                          <p:val>
                                            <p:strVal val="1+ppt_h/2"/>
                                          </p:val>
                                        </p:tav>
                                      </p:tavLst>
                                    </p:anim>
                                    <p:set>
                                      <p:cBhvr>
                                        <p:cTn id="85" dur="1" fill="hold">
                                          <p:stCondLst>
                                            <p:cond delay="499"/>
                                          </p:stCondLst>
                                        </p:cTn>
                                        <p:tgtEl>
                                          <p:spTgt spid="10268"/>
                                        </p:tgtEl>
                                        <p:attrNameLst>
                                          <p:attrName>style.visibility</p:attrName>
                                        </p:attrNameLst>
                                      </p:cBhvr>
                                      <p:to>
                                        <p:strVal val="hidden"/>
                                      </p:to>
                                    </p:set>
                                  </p:childTnLst>
                                </p:cTn>
                              </p:par>
                              <p:par>
                                <p:cTn id="86" presetID="2" presetClass="exit" presetSubtype="4" fill="hold" grpId="1" nodeType="withEffect">
                                  <p:stCondLst>
                                    <p:cond delay="0"/>
                                  </p:stCondLst>
                                  <p:childTnLst>
                                    <p:anim calcmode="lin" valueType="num">
                                      <p:cBhvr additive="base">
                                        <p:cTn id="87" dur="500"/>
                                        <p:tgtEl>
                                          <p:spTgt spid="10242"/>
                                        </p:tgtEl>
                                        <p:attrNameLst>
                                          <p:attrName>ppt_x</p:attrName>
                                        </p:attrNameLst>
                                      </p:cBhvr>
                                      <p:tavLst>
                                        <p:tav tm="0">
                                          <p:val>
                                            <p:strVal val="ppt_x"/>
                                          </p:val>
                                        </p:tav>
                                        <p:tav tm="100000">
                                          <p:val>
                                            <p:strVal val="ppt_x"/>
                                          </p:val>
                                        </p:tav>
                                      </p:tavLst>
                                    </p:anim>
                                    <p:anim calcmode="lin" valueType="num">
                                      <p:cBhvr additive="base">
                                        <p:cTn id="88" dur="500"/>
                                        <p:tgtEl>
                                          <p:spTgt spid="10242"/>
                                        </p:tgtEl>
                                        <p:attrNameLst>
                                          <p:attrName>ppt_y</p:attrName>
                                        </p:attrNameLst>
                                      </p:cBhvr>
                                      <p:tavLst>
                                        <p:tav tm="0">
                                          <p:val>
                                            <p:strVal val="ppt_y"/>
                                          </p:val>
                                        </p:tav>
                                        <p:tav tm="100000">
                                          <p:val>
                                            <p:strVal val="1+ppt_h/2"/>
                                          </p:val>
                                        </p:tav>
                                      </p:tavLst>
                                    </p:anim>
                                    <p:set>
                                      <p:cBhvr>
                                        <p:cTn id="89" dur="1" fill="hold">
                                          <p:stCondLst>
                                            <p:cond delay="499"/>
                                          </p:stCondLst>
                                        </p:cTn>
                                        <p:tgtEl>
                                          <p:spTgt spid="1024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0244"/>
                                        </p:tgtEl>
                                        <p:attrNameLst>
                                          <p:attrName>style.visibility</p:attrName>
                                        </p:attrNameLst>
                                      </p:cBhvr>
                                      <p:to>
                                        <p:strVal val="visible"/>
                                      </p:to>
                                    </p:set>
                                    <p:anim calcmode="lin" valueType="num">
                                      <p:cBhvr additive="base">
                                        <p:cTn id="94" dur="500" fill="hold"/>
                                        <p:tgtEl>
                                          <p:spTgt spid="10244"/>
                                        </p:tgtEl>
                                        <p:attrNameLst>
                                          <p:attrName>ppt_x</p:attrName>
                                        </p:attrNameLst>
                                      </p:cBhvr>
                                      <p:tavLst>
                                        <p:tav tm="0">
                                          <p:val>
                                            <p:strVal val="#ppt_x"/>
                                          </p:val>
                                        </p:tav>
                                        <p:tav tm="100000">
                                          <p:val>
                                            <p:strVal val="#ppt_x"/>
                                          </p:val>
                                        </p:tav>
                                      </p:tavLst>
                                    </p:anim>
                                    <p:anim calcmode="lin" valueType="num">
                                      <p:cBhvr additive="base">
                                        <p:cTn id="95"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499"/>
                                          </p:stCondLst>
                                        </p:cTn>
                                        <p:tgtEl>
                                          <p:spTgt spid="10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2" grpId="1"/>
      <p:bldP spid="10243" grpId="0"/>
      <p:bldP spid="10243" grpId="1"/>
      <p:bldP spid="10244" grpId="0"/>
      <p:bldP spid="10246" grpId="0" bldLvl="0" animBg="1"/>
      <p:bldP spid="10247" grpId="0" bldLvl="0" animBg="1"/>
      <p:bldP spid="10247" grpId="1" bldLvl="0" animBg="1"/>
      <p:bldP spid="10248" grpId="0" bldLvl="0" animBg="1"/>
      <p:bldP spid="10248" grpId="1" bldLvl="0" animBg="1"/>
      <p:bldP spid="10259" grpId="0"/>
      <p:bldP spid="10259" grpId="1"/>
      <p:bldP spid="10259" grpId="2"/>
      <p:bldP spid="10260" grpId="0" bldLvl="0" animBg="1"/>
      <p:bldP spid="10267" grpId="0"/>
      <p:bldP spid="10268" grpId="0"/>
      <p:bldP spid="1026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Text Box 15"/>
          <p:cNvSpPr txBox="1"/>
          <p:nvPr/>
        </p:nvSpPr>
        <p:spPr>
          <a:xfrm>
            <a:off x="4972500" y="1485901"/>
            <a:ext cx="1314450"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endParaRPr lang="zh-CN" altLang="en-US" sz="1800" dirty="0">
              <a:latin typeface="Times New Roman" panose="02020603050405020304" pitchFamily="18" charset="0"/>
              <a:ea typeface="宋体" panose="02010600030101010101" pitchFamily="2" charset="-122"/>
            </a:endParaRPr>
          </a:p>
        </p:txBody>
      </p:sp>
      <p:grpSp>
        <p:nvGrpSpPr>
          <p:cNvPr id="1028" name="Group 3"/>
          <p:cNvGrpSpPr/>
          <p:nvPr/>
        </p:nvGrpSpPr>
        <p:grpSpPr>
          <a:xfrm>
            <a:off x="4515300" y="338138"/>
            <a:ext cx="3143250" cy="3210175"/>
            <a:chOff x="0" y="0"/>
            <a:chExt cx="2747" cy="2805"/>
          </a:xfrm>
        </p:grpSpPr>
        <p:graphicFrame>
          <p:nvGraphicFramePr>
            <p:cNvPr id="1026" name="Object 17"/>
            <p:cNvGraphicFramePr>
              <a:graphicFrameLocks noChangeAspect="1"/>
            </p:cNvGraphicFramePr>
            <p:nvPr/>
          </p:nvGraphicFramePr>
          <p:xfrm>
            <a:off x="91" y="164"/>
            <a:ext cx="2622" cy="1992"/>
          </p:xfrm>
          <a:graphic>
            <a:graphicData uri="http://schemas.openxmlformats.org/presentationml/2006/ole">
              <mc:AlternateContent xmlns:mc="http://schemas.openxmlformats.org/markup-compatibility/2006">
                <mc:Choice xmlns:v="urn:schemas-microsoft-com:vml" Requires="v">
                  <p:oleObj spid="_x0000_s3089" r:id="rId4" imgW="4162425" imgH="3162300" progId="Paint.Picture">
                    <p:embed/>
                  </p:oleObj>
                </mc:Choice>
                <mc:Fallback>
                  <p:oleObj r:id="rId4" imgW="4162425" imgH="3162300" progId="Paint.Picture">
                    <p:embed/>
                    <p:pic>
                      <p:nvPicPr>
                        <p:cNvPr id="0" name="图片 3075"/>
                        <p:cNvPicPr/>
                        <p:nvPr/>
                      </p:nvPicPr>
                      <p:blipFill>
                        <a:blip r:embed="rId5">
                          <a:clrChange>
                            <a:clrFrom>
                              <a:srgbClr val="FFFFFF"/>
                            </a:clrFrom>
                            <a:clrTo>
                              <a:srgbClr val="FFFFFF">
                                <a:alpha val="0"/>
                              </a:srgbClr>
                            </a:clrTo>
                          </a:clrChange>
                        </a:blip>
                        <a:stretch>
                          <a:fillRect/>
                        </a:stretch>
                      </p:blipFill>
                      <p:spPr>
                        <a:xfrm>
                          <a:off x="91" y="164"/>
                          <a:ext cx="2622" cy="1992"/>
                        </a:xfrm>
                        <a:prstGeom prst="rect">
                          <a:avLst/>
                        </a:prstGeom>
                        <a:noFill/>
                        <a:ln w="38100">
                          <a:noFill/>
                          <a:miter/>
                        </a:ln>
                      </p:spPr>
                    </p:pic>
                  </p:oleObj>
                </mc:Fallback>
              </mc:AlternateContent>
            </a:graphicData>
          </a:graphic>
        </p:graphicFrame>
        <p:sp>
          <p:nvSpPr>
            <p:cNvPr id="1042" name="Text Box 18"/>
            <p:cNvSpPr txBox="1"/>
            <p:nvPr/>
          </p:nvSpPr>
          <p:spPr>
            <a:xfrm>
              <a:off x="1452" y="0"/>
              <a:ext cx="408" cy="363"/>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A</a:t>
              </a:r>
            </a:p>
          </p:txBody>
        </p:sp>
        <p:sp>
          <p:nvSpPr>
            <p:cNvPr id="1043" name="Text Box 19"/>
            <p:cNvSpPr txBox="1"/>
            <p:nvPr/>
          </p:nvSpPr>
          <p:spPr>
            <a:xfrm>
              <a:off x="0" y="2115"/>
              <a:ext cx="274" cy="363"/>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B</a:t>
              </a:r>
            </a:p>
          </p:txBody>
        </p:sp>
        <p:sp>
          <p:nvSpPr>
            <p:cNvPr id="1044" name="Text Box 20"/>
            <p:cNvSpPr txBox="1"/>
            <p:nvPr/>
          </p:nvSpPr>
          <p:spPr>
            <a:xfrm>
              <a:off x="2449" y="2160"/>
              <a:ext cx="298" cy="645"/>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C </a:t>
              </a:r>
            </a:p>
          </p:txBody>
        </p:sp>
      </p:grpSp>
      <p:sp>
        <p:nvSpPr>
          <p:cNvPr id="1029" name="Text Box 21"/>
          <p:cNvSpPr txBox="1"/>
          <p:nvPr/>
        </p:nvSpPr>
        <p:spPr>
          <a:xfrm>
            <a:off x="681991" y="685801"/>
            <a:ext cx="4404836" cy="1065371"/>
          </a:xfrm>
          <a:prstGeom prst="rect">
            <a:avLst/>
          </a:prstGeom>
          <a:noFill/>
          <a:ln w="9525">
            <a:noFill/>
          </a:ln>
        </p:spPr>
        <p:txBody>
          <a:bodyPr wrap="square" lIns="68580" tIns="34290" rIns="68580" bIns="34290">
            <a:spAutoFit/>
          </a:bodyPr>
          <a:lstStyle/>
          <a:p>
            <a:pPr algn="just" eaLnBrk="1" hangingPunct="1">
              <a:lnSpc>
                <a:spcPct val="120000"/>
              </a:lnSpc>
              <a:spcBef>
                <a:spcPct val="50000"/>
              </a:spcBef>
              <a:buFont typeface="Arial" panose="020B0604020202020204" pitchFamily="34" charset="0"/>
            </a:pPr>
            <a:r>
              <a:rPr lang="zh-CN" altLang="en-US" sz="1800" dirty="0">
                <a:latin typeface="黑体" panose="02010609060101010101" pitchFamily="49" charset="-122"/>
              </a:rPr>
              <a:t>如图，⊿</a:t>
            </a:r>
            <a:r>
              <a:rPr lang="en-US" altLang="zh-CN" sz="1800" dirty="0">
                <a:latin typeface="黑体" panose="02010609060101010101" pitchFamily="49" charset="-122"/>
              </a:rPr>
              <a:t>ABC</a:t>
            </a:r>
            <a:r>
              <a:rPr lang="zh-CN" altLang="en-US" sz="1800" dirty="0">
                <a:latin typeface="黑体" panose="02010609060101010101" pitchFamily="49" charset="-122"/>
              </a:rPr>
              <a:t>底边</a:t>
            </a:r>
            <a:r>
              <a:rPr lang="en-US" altLang="zh-CN" sz="1800" dirty="0">
                <a:latin typeface="黑体" panose="02010609060101010101" pitchFamily="49" charset="-122"/>
              </a:rPr>
              <a:t>BC</a:t>
            </a:r>
            <a:r>
              <a:rPr lang="zh-CN" altLang="en-US" sz="1800" dirty="0">
                <a:latin typeface="黑体" panose="02010609060101010101" pitchFamily="49" charset="-122"/>
              </a:rPr>
              <a:t>上的高是</a:t>
            </a:r>
            <a:r>
              <a:rPr lang="en-US" altLang="zh-CN" sz="1800" dirty="0">
                <a:latin typeface="黑体" panose="02010609060101010101" pitchFamily="49" charset="-122"/>
              </a:rPr>
              <a:t>6</a:t>
            </a:r>
            <a:r>
              <a:rPr lang="zh-CN" altLang="en-US" sz="1800" dirty="0">
                <a:latin typeface="黑体" panose="02010609060101010101" pitchFamily="49" charset="-122"/>
              </a:rPr>
              <a:t>厘米。当三角形的顶点</a:t>
            </a:r>
            <a:r>
              <a:rPr lang="en-US" altLang="zh-CN" sz="1800" dirty="0">
                <a:latin typeface="黑体" panose="02010609060101010101" pitchFamily="49" charset="-122"/>
              </a:rPr>
              <a:t>C</a:t>
            </a:r>
            <a:r>
              <a:rPr lang="zh-CN" altLang="en-US" sz="1800" dirty="0">
                <a:latin typeface="黑体" panose="02010609060101010101" pitchFamily="49" charset="-122"/>
              </a:rPr>
              <a:t>沿底边所在的直线向</a:t>
            </a:r>
            <a:r>
              <a:rPr lang="en-US" altLang="zh-CN" sz="1800" dirty="0">
                <a:latin typeface="黑体" panose="02010609060101010101" pitchFamily="49" charset="-122"/>
              </a:rPr>
              <a:t>B</a:t>
            </a:r>
            <a:r>
              <a:rPr lang="zh-CN" altLang="en-US" sz="1800" dirty="0">
                <a:latin typeface="黑体" panose="02010609060101010101" pitchFamily="49" charset="-122"/>
              </a:rPr>
              <a:t>运动时，三角形的面积发生了变化</a:t>
            </a:r>
            <a:r>
              <a:rPr lang="en-US" altLang="zh-CN" sz="1800" dirty="0">
                <a:latin typeface="黑体" panose="02010609060101010101" pitchFamily="49" charset="-122"/>
              </a:rPr>
              <a:t>.</a:t>
            </a:r>
          </a:p>
        </p:txBody>
      </p:sp>
      <p:sp>
        <p:nvSpPr>
          <p:cNvPr id="1030" name="Text Box 22"/>
          <p:cNvSpPr txBox="1"/>
          <p:nvPr/>
        </p:nvSpPr>
        <p:spPr>
          <a:xfrm>
            <a:off x="6988228" y="2743201"/>
            <a:ext cx="270272"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009592"/>
                </a:solidFill>
                <a:latin typeface="Arial" panose="020B0604020202020204" pitchFamily="34" charset="0"/>
                <a:ea typeface="宋体" panose="02010600030101010101" pitchFamily="2" charset="-122"/>
              </a:rPr>
              <a:t>C</a:t>
            </a:r>
          </a:p>
        </p:txBody>
      </p:sp>
      <p:sp>
        <p:nvSpPr>
          <p:cNvPr id="1031" name="Text Box 23"/>
          <p:cNvSpPr txBox="1"/>
          <p:nvPr/>
        </p:nvSpPr>
        <p:spPr>
          <a:xfrm>
            <a:off x="6340529" y="2743201"/>
            <a:ext cx="400050"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CC0099"/>
                </a:solidFill>
                <a:latin typeface="Arial" panose="020B0604020202020204" pitchFamily="34" charset="0"/>
                <a:ea typeface="宋体" panose="02010600030101010101" pitchFamily="2" charset="-122"/>
              </a:rPr>
              <a:t>C</a:t>
            </a:r>
          </a:p>
        </p:txBody>
      </p:sp>
      <p:sp>
        <p:nvSpPr>
          <p:cNvPr id="1032" name="Text Box 29"/>
          <p:cNvSpPr txBox="1"/>
          <p:nvPr/>
        </p:nvSpPr>
        <p:spPr>
          <a:xfrm>
            <a:off x="5205863" y="2743201"/>
            <a:ext cx="270272"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0000FF"/>
                </a:solidFill>
                <a:latin typeface="Arial" panose="020B0604020202020204" pitchFamily="34" charset="0"/>
                <a:ea typeface="宋体" panose="02010600030101010101" pitchFamily="2" charset="-122"/>
              </a:rPr>
              <a:t>C</a:t>
            </a:r>
          </a:p>
        </p:txBody>
      </p:sp>
      <p:sp>
        <p:nvSpPr>
          <p:cNvPr id="1033" name="Text Box 33"/>
          <p:cNvSpPr txBox="1"/>
          <p:nvPr/>
        </p:nvSpPr>
        <p:spPr>
          <a:xfrm>
            <a:off x="595286" y="3149918"/>
            <a:ext cx="6172200" cy="714851"/>
          </a:xfrm>
          <a:prstGeom prst="rect">
            <a:avLst/>
          </a:prstGeom>
          <a:noFill/>
          <a:ln w="9525">
            <a:noFill/>
          </a:ln>
        </p:spPr>
        <p:txBody>
          <a:bodyPr lIns="68580" tIns="34290" rIns="68580" bIns="34290">
            <a:spAutoFit/>
          </a:bodyPr>
          <a:lstStyle/>
          <a:p>
            <a:pPr algn="just" eaLnBrk="1" hangingPunct="1">
              <a:spcBef>
                <a:spcPct val="50000"/>
              </a:spcBef>
              <a:buFont typeface="Arial" panose="020B0604020202020204" pitchFamily="34" charset="0"/>
            </a:pPr>
            <a:r>
              <a:rPr lang="zh-CN" altLang="en-US" sz="2100" b="1" dirty="0">
                <a:latin typeface="黑体" panose="02010609060101010101" pitchFamily="49" charset="-122"/>
              </a:rPr>
              <a:t>（</a:t>
            </a:r>
            <a:r>
              <a:rPr lang="en-US" altLang="zh-CN" sz="2100" b="1" dirty="0">
                <a:latin typeface="黑体" panose="02010609060101010101" pitchFamily="49" charset="-122"/>
              </a:rPr>
              <a:t>3</a:t>
            </a:r>
            <a:r>
              <a:rPr lang="zh-CN" altLang="en-US" sz="2100" b="1" dirty="0">
                <a:latin typeface="黑体" panose="02010609060101010101" pitchFamily="49" charset="-122"/>
              </a:rPr>
              <a:t>）当底边长从</a:t>
            </a:r>
            <a:r>
              <a:rPr lang="en-US" altLang="zh-CN" sz="2100" b="1" dirty="0">
                <a:latin typeface="黑体" panose="02010609060101010101" pitchFamily="49" charset="-122"/>
              </a:rPr>
              <a:t>12</a:t>
            </a:r>
            <a:r>
              <a:rPr lang="zh-CN" altLang="en-US" sz="2100" b="1" dirty="0">
                <a:latin typeface="黑体" panose="02010609060101010101" pitchFamily="49" charset="-122"/>
              </a:rPr>
              <a:t>厘米变化到</a:t>
            </a:r>
            <a:r>
              <a:rPr lang="en-US" altLang="zh-CN" sz="2100" b="1" dirty="0">
                <a:latin typeface="黑体" panose="02010609060101010101" pitchFamily="49" charset="-122"/>
              </a:rPr>
              <a:t>3</a:t>
            </a:r>
            <a:r>
              <a:rPr lang="zh-CN" altLang="en-US" sz="2100" b="1" dirty="0">
                <a:latin typeface="黑体" panose="02010609060101010101" pitchFamily="49" charset="-122"/>
              </a:rPr>
              <a:t>厘米时，三角形的面积从</a:t>
            </a:r>
            <a:r>
              <a:rPr lang="en-US" altLang="zh-CN" sz="2100" b="1" dirty="0">
                <a:latin typeface="黑体" panose="02010609060101010101" pitchFamily="49" charset="-122"/>
              </a:rPr>
              <a:t>______</a:t>
            </a:r>
            <a:r>
              <a:rPr lang="zh-CN" altLang="en-US" sz="2100" b="1" dirty="0">
                <a:latin typeface="黑体" panose="02010609060101010101" pitchFamily="49" charset="-122"/>
              </a:rPr>
              <a:t>厘米</a:t>
            </a:r>
            <a:r>
              <a:rPr lang="en-US" altLang="zh-CN" sz="2100" b="1" baseline="30000" dirty="0">
                <a:latin typeface="黑体" panose="02010609060101010101" pitchFamily="49" charset="-122"/>
              </a:rPr>
              <a:t>2</a:t>
            </a:r>
            <a:r>
              <a:rPr lang="zh-CN" altLang="en-US" sz="2100" b="1" dirty="0">
                <a:latin typeface="黑体" panose="02010609060101010101" pitchFamily="49" charset="-122"/>
              </a:rPr>
              <a:t>变化到</a:t>
            </a:r>
            <a:r>
              <a:rPr lang="en-US" altLang="zh-CN" sz="2100" b="1" dirty="0">
                <a:latin typeface="黑体" panose="02010609060101010101" pitchFamily="49" charset="-122"/>
              </a:rPr>
              <a:t>_______</a:t>
            </a:r>
            <a:r>
              <a:rPr lang="zh-CN" altLang="en-US" sz="2100" b="1" dirty="0">
                <a:latin typeface="黑体" panose="02010609060101010101" pitchFamily="49" charset="-122"/>
              </a:rPr>
              <a:t>厘米</a:t>
            </a:r>
            <a:r>
              <a:rPr lang="en-US" altLang="zh-CN" sz="2100" b="1" baseline="30000" dirty="0">
                <a:latin typeface="黑体" panose="02010609060101010101" pitchFamily="49" charset="-122"/>
              </a:rPr>
              <a:t>2</a:t>
            </a:r>
          </a:p>
        </p:txBody>
      </p:sp>
      <p:sp>
        <p:nvSpPr>
          <p:cNvPr id="11277" name="Rectangle 34"/>
          <p:cNvSpPr/>
          <p:nvPr/>
        </p:nvSpPr>
        <p:spPr>
          <a:xfrm>
            <a:off x="1679232" y="3473291"/>
            <a:ext cx="55126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sz="2100" b="1" dirty="0">
                <a:solidFill>
                  <a:srgbClr val="FF0000"/>
                </a:solidFill>
                <a:latin typeface="黑体" panose="02010609060101010101" pitchFamily="49" charset="-122"/>
              </a:rPr>
              <a:t>36</a:t>
            </a:r>
          </a:p>
        </p:txBody>
      </p:sp>
      <p:sp>
        <p:nvSpPr>
          <p:cNvPr id="11278" name="Rectangle 35"/>
          <p:cNvSpPr/>
          <p:nvPr/>
        </p:nvSpPr>
        <p:spPr>
          <a:xfrm>
            <a:off x="4069531" y="3473291"/>
            <a:ext cx="308372"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dirty="0">
                <a:solidFill>
                  <a:srgbClr val="FF0000"/>
                </a:solidFill>
                <a:latin typeface="黑体" panose="02010609060101010101" pitchFamily="49" charset="-122"/>
              </a:rPr>
              <a:t>9</a:t>
            </a:r>
          </a:p>
        </p:txBody>
      </p:sp>
      <p:sp>
        <p:nvSpPr>
          <p:cNvPr id="1037" name="Text Box 37"/>
          <p:cNvSpPr txBox="1"/>
          <p:nvPr/>
        </p:nvSpPr>
        <p:spPr>
          <a:xfrm>
            <a:off x="2229300" y="2133124"/>
            <a:ext cx="894160"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y=3x</a:t>
            </a:r>
          </a:p>
        </p:txBody>
      </p:sp>
      <p:sp>
        <p:nvSpPr>
          <p:cNvPr id="11281" name="矩形 21"/>
          <p:cNvSpPr/>
          <p:nvPr/>
        </p:nvSpPr>
        <p:spPr>
          <a:xfrm>
            <a:off x="993431" y="3972402"/>
            <a:ext cx="3429000" cy="1037749"/>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latin typeface="Arial" panose="020B0604020202020204" pitchFamily="34" charset="0"/>
              </a:rPr>
              <a:t>解：</a:t>
            </a:r>
            <a:r>
              <a:rPr lang="zh-CN" altLang="en-US" sz="2100" dirty="0">
                <a:solidFill>
                  <a:srgbClr val="FF0000"/>
                </a:solidFill>
                <a:latin typeface="Arial" panose="020B0604020202020204" pitchFamily="34" charset="0"/>
              </a:rPr>
              <a:t>在</a:t>
            </a:r>
            <a:r>
              <a:rPr lang="en-US" altLang="zh-CN" sz="2100" b="1" dirty="0">
                <a:solidFill>
                  <a:srgbClr val="FF0000"/>
                </a:solidFill>
                <a:latin typeface="Arial" panose="020B0604020202020204" pitchFamily="34" charset="0"/>
                <a:ea typeface="宋体" panose="02010600030101010101" pitchFamily="2" charset="-122"/>
              </a:rPr>
              <a:t>y=3x</a:t>
            </a:r>
            <a:r>
              <a:rPr lang="zh-CN" altLang="en-US" sz="2100" b="1" dirty="0">
                <a:solidFill>
                  <a:srgbClr val="FF0000"/>
                </a:solidFill>
                <a:latin typeface="Arial" panose="020B0604020202020204" pitchFamily="34" charset="0"/>
                <a:ea typeface="宋体" panose="02010600030101010101" pitchFamily="2" charset="-122"/>
              </a:rPr>
              <a:t>中   </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zh-CN" altLang="en-US" sz="2100" b="1" dirty="0">
                <a:solidFill>
                  <a:srgbClr val="FF0000"/>
                </a:solidFill>
                <a:latin typeface="Arial" panose="020B0604020202020204" pitchFamily="34" charset="0"/>
                <a:ea typeface="宋体" panose="02010600030101010101" pitchFamily="2" charset="-122"/>
              </a:rPr>
              <a:t>        当</a:t>
            </a:r>
            <a:r>
              <a:rPr lang="en-US" altLang="zh-CN" sz="2100" b="1" dirty="0">
                <a:solidFill>
                  <a:srgbClr val="FF0000"/>
                </a:solidFill>
                <a:latin typeface="Arial" panose="020B0604020202020204" pitchFamily="34" charset="0"/>
                <a:ea typeface="宋体" panose="02010600030101010101" pitchFamily="2" charset="-122"/>
              </a:rPr>
              <a:t>X=12</a:t>
            </a:r>
            <a:r>
              <a:rPr lang="zh-CN" altLang="en-US" sz="2100" b="1" dirty="0">
                <a:solidFill>
                  <a:srgbClr val="FF0000"/>
                </a:solidFill>
                <a:latin typeface="Arial" panose="020B0604020202020204" pitchFamily="34" charset="0"/>
                <a:ea typeface="宋体" panose="02010600030101010101" pitchFamily="2" charset="-122"/>
              </a:rPr>
              <a:t>时</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         y =3×12=36</a:t>
            </a:r>
            <a:endParaRPr lang="zh-CN" altLang="en-US" sz="2100" dirty="0">
              <a:solidFill>
                <a:srgbClr val="FF0000"/>
              </a:solidFill>
              <a:latin typeface="Arial" panose="020B0604020202020204" pitchFamily="34" charset="0"/>
            </a:endParaRPr>
          </a:p>
        </p:txBody>
      </p:sp>
      <p:sp>
        <p:nvSpPr>
          <p:cNvPr id="11282" name="矩形 22"/>
          <p:cNvSpPr/>
          <p:nvPr/>
        </p:nvSpPr>
        <p:spPr>
          <a:xfrm>
            <a:off x="3965231" y="3972402"/>
            <a:ext cx="3429000" cy="1037749"/>
          </a:xfrm>
          <a:prstGeom prst="rect">
            <a:avLst/>
          </a:prstGeom>
          <a:noFill/>
          <a:ln w="9525">
            <a:noFill/>
          </a:ln>
        </p:spPr>
        <p:txBody>
          <a:bodyPr lIns="68580" tIns="34290" rIns="68580" bIns="34290">
            <a:spAutoFit/>
          </a:bodyPr>
          <a:lstStyle/>
          <a:p>
            <a:pPr eaLnBrk="1" hangingPunct="1">
              <a:buFont typeface="Arial" panose="020B0604020202020204" pitchFamily="34" charset="0"/>
            </a:pPr>
            <a:endParaRPr lang="en-US" altLang="zh-CN" sz="2100" b="1" dirty="0">
              <a:latin typeface="Arial" panose="020B0604020202020204" pitchFamily="34" charset="0"/>
              <a:ea typeface="宋体" panose="02010600030101010101" pitchFamily="2" charset="-122"/>
            </a:endParaRPr>
          </a:p>
          <a:p>
            <a:pPr eaLnBrk="1" hangingPunct="1">
              <a:buFont typeface="Arial" panose="020B0604020202020204" pitchFamily="34" charset="0"/>
            </a:pPr>
            <a:r>
              <a:rPr lang="zh-CN" altLang="en-US" sz="2100" b="1" dirty="0">
                <a:solidFill>
                  <a:srgbClr val="FF0000"/>
                </a:solidFill>
                <a:latin typeface="Arial" panose="020B0604020202020204" pitchFamily="34" charset="0"/>
                <a:ea typeface="宋体" panose="02010600030101010101" pitchFamily="2" charset="-122"/>
              </a:rPr>
              <a:t>当</a:t>
            </a:r>
            <a:r>
              <a:rPr lang="en-US" altLang="zh-CN" sz="2100" b="1" dirty="0">
                <a:solidFill>
                  <a:srgbClr val="FF0000"/>
                </a:solidFill>
                <a:latin typeface="Arial" panose="020B0604020202020204" pitchFamily="34" charset="0"/>
                <a:ea typeface="宋体" panose="02010600030101010101" pitchFamily="2" charset="-122"/>
              </a:rPr>
              <a:t>X=3</a:t>
            </a:r>
            <a:r>
              <a:rPr lang="zh-CN" altLang="en-US" sz="2100" b="1" dirty="0">
                <a:solidFill>
                  <a:srgbClr val="FF0000"/>
                </a:solidFill>
                <a:latin typeface="Arial" panose="020B0604020202020204" pitchFamily="34" charset="0"/>
                <a:ea typeface="宋体" panose="02010600030101010101" pitchFamily="2" charset="-122"/>
              </a:rPr>
              <a:t>时</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 y=3×3=9</a:t>
            </a:r>
            <a:endParaRPr lang="zh-CN" altLang="en-US" sz="2100" dirty="0">
              <a:solidFill>
                <a:srgbClr val="FF0000"/>
              </a:solidFill>
              <a:latin typeface="Arial" panose="020B0604020202020204" pitchFamily="34" charset="0"/>
            </a:endParaRPr>
          </a:p>
        </p:txBody>
      </p:sp>
      <p:sp>
        <p:nvSpPr>
          <p:cNvPr id="1040" name="TextBox 18"/>
          <p:cNvSpPr txBox="1"/>
          <p:nvPr/>
        </p:nvSpPr>
        <p:spPr>
          <a:xfrm>
            <a:off x="6058350" y="1771650"/>
            <a:ext cx="685800" cy="284693"/>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b="1" dirty="0">
                <a:solidFill>
                  <a:srgbClr val="FFFF00"/>
                </a:solidFill>
                <a:latin typeface="Arial" panose="020B0604020202020204" pitchFamily="34" charset="0"/>
              </a:rPr>
              <a:t>6cm</a:t>
            </a:r>
            <a:endParaRPr lang="zh-CN" altLang="en-US" b="1" dirty="0">
              <a:solidFill>
                <a:srgbClr val="FFFF00"/>
              </a:solidFill>
              <a:latin typeface="Arial" panose="020B0604020202020204" pitchFamily="34" charset="0"/>
            </a:endParaRPr>
          </a:p>
        </p:txBody>
      </p:sp>
      <p:sp>
        <p:nvSpPr>
          <p:cNvPr id="1041" name="TextBox 19"/>
          <p:cNvSpPr txBox="1"/>
          <p:nvPr/>
        </p:nvSpPr>
        <p:spPr>
          <a:xfrm>
            <a:off x="1029150" y="2524601"/>
            <a:ext cx="3829050" cy="299085"/>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sz="1500" b="1" dirty="0">
                <a:solidFill>
                  <a:srgbClr val="FF0000"/>
                </a:solidFill>
                <a:latin typeface="Arial" panose="020B0604020202020204" pitchFamily="34" charset="0"/>
              </a:rPr>
              <a:t>X</a:t>
            </a:r>
            <a:r>
              <a:rPr lang="zh-CN" altLang="en-US" sz="1500" b="1" dirty="0">
                <a:solidFill>
                  <a:srgbClr val="FF0000"/>
                </a:solidFill>
                <a:latin typeface="Arial" panose="020B0604020202020204" pitchFamily="34" charset="0"/>
              </a:rPr>
              <a:t>是底边</a:t>
            </a:r>
            <a:r>
              <a:rPr lang="en-US" altLang="zh-CN" sz="1500" b="1" dirty="0">
                <a:solidFill>
                  <a:srgbClr val="FF0000"/>
                </a:solidFill>
                <a:latin typeface="Arial" panose="020B0604020202020204" pitchFamily="34" charset="0"/>
              </a:rPr>
              <a:t>BC</a:t>
            </a:r>
            <a:r>
              <a:rPr lang="zh-CN" altLang="en-US" sz="1500" b="1" dirty="0">
                <a:solidFill>
                  <a:srgbClr val="FF0000"/>
                </a:solidFill>
                <a:latin typeface="Arial" panose="020B0604020202020204" pitchFamily="34" charset="0"/>
              </a:rPr>
              <a:t>的长，</a:t>
            </a:r>
            <a:r>
              <a:rPr lang="en-US" altLang="zh-CN" sz="1500" b="1" dirty="0">
                <a:solidFill>
                  <a:srgbClr val="FF0000"/>
                </a:solidFill>
                <a:latin typeface="Arial" panose="020B0604020202020204" pitchFamily="34" charset="0"/>
              </a:rPr>
              <a:t>y</a:t>
            </a:r>
            <a:r>
              <a:rPr lang="zh-CN" altLang="en-US" sz="1500" b="1" dirty="0">
                <a:solidFill>
                  <a:srgbClr val="FF0000"/>
                </a:solidFill>
                <a:latin typeface="Arial" panose="020B0604020202020204" pitchFamily="34" charset="0"/>
              </a:rPr>
              <a:t>是</a:t>
            </a:r>
            <a:r>
              <a:rPr lang="zh-CN" altLang="en-US" sz="1500" b="1" dirty="0">
                <a:solidFill>
                  <a:srgbClr val="FF0000"/>
                </a:solidFill>
                <a:latin typeface="黑体" panose="02010609060101010101" pitchFamily="49" charset="-122"/>
              </a:rPr>
              <a:t>⊿</a:t>
            </a:r>
            <a:r>
              <a:rPr lang="en-US" altLang="zh-CN" sz="1500" b="1" dirty="0">
                <a:solidFill>
                  <a:srgbClr val="FF0000"/>
                </a:solidFill>
                <a:latin typeface="黑体" panose="02010609060101010101" pitchFamily="49" charset="-122"/>
              </a:rPr>
              <a:t>ABC</a:t>
            </a:r>
            <a:r>
              <a:rPr lang="zh-CN" altLang="en-US" sz="1500" b="1" dirty="0">
                <a:solidFill>
                  <a:srgbClr val="FF0000"/>
                </a:solidFill>
                <a:latin typeface="Arial" panose="020B0604020202020204" pitchFamily="34" charset="0"/>
              </a:rPr>
              <a:t>的面积</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281"/>
                                        </p:tgtEl>
                                        <p:attrNameLst>
                                          <p:attrName>style.visibility</p:attrName>
                                        </p:attrNameLst>
                                      </p:cBhvr>
                                      <p:to>
                                        <p:strVal val="visible"/>
                                      </p:to>
                                    </p:set>
                                    <p:animEffect transition="in" filter="blinds(horizontal)">
                                      <p:cBhvr>
                                        <p:cTn id="15" dur="500"/>
                                        <p:tgtEl>
                                          <p:spTgt spid="1128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282"/>
                                        </p:tgtEl>
                                        <p:attrNameLst>
                                          <p:attrName>style.visibility</p:attrName>
                                        </p:attrNameLst>
                                      </p:cBhvr>
                                      <p:to>
                                        <p:strVal val="visible"/>
                                      </p:to>
                                    </p:set>
                                    <p:animEffect transition="in" filter="blinds(horizontal)">
                                      <p:cBhvr>
                                        <p:cTn id="18"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p:bldP spid="11278" grpId="0"/>
      <p:bldP spid="11281" grpId="0"/>
      <p:bldP spid="1128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3"/>
          <p:cNvSpPr txBox="1"/>
          <p:nvPr/>
        </p:nvSpPr>
        <p:spPr>
          <a:xfrm>
            <a:off x="1087755" y="651034"/>
            <a:ext cx="6748939" cy="954405"/>
          </a:xfrm>
          <a:prstGeom prst="rect">
            <a:avLst/>
          </a:prstGeom>
          <a:noFill/>
          <a:ln w="9525">
            <a:noFill/>
          </a:ln>
        </p:spPr>
        <p:txBody>
          <a:bodyPr wrap="square" lIns="68580" tIns="34290" rIns="68580" bIns="34290">
            <a:spAutoFit/>
          </a:bodyPr>
          <a:lstStyle/>
          <a:p>
            <a:pPr eaLnBrk="1" hangingPunct="1">
              <a:lnSpc>
                <a:spcPct val="120000"/>
              </a:lnSpc>
              <a:spcBef>
                <a:spcPct val="50000"/>
              </a:spcBef>
              <a:buFont typeface="Arial" panose="020B0604020202020204" pitchFamily="34" charset="0"/>
            </a:pPr>
            <a:r>
              <a:rPr lang="en-US" altLang="zh-CN" sz="2700" b="1" i="1" dirty="0">
                <a:solidFill>
                  <a:srgbClr val="FF0000"/>
                </a:solidFill>
                <a:latin typeface="Times New Roman" panose="02020603050405020304" pitchFamily="18" charset="0"/>
              </a:rPr>
              <a:t>y</a:t>
            </a:r>
            <a:r>
              <a:rPr lang="en-US" altLang="zh-CN" sz="2700" b="1" dirty="0">
                <a:solidFill>
                  <a:srgbClr val="FF0000"/>
                </a:solidFill>
                <a:latin typeface="Times New Roman" panose="02020603050405020304" pitchFamily="18" charset="0"/>
              </a:rPr>
              <a:t>=3</a:t>
            </a:r>
            <a:r>
              <a:rPr lang="en-US" altLang="zh-CN" sz="2700" b="1" i="1" dirty="0">
                <a:solidFill>
                  <a:srgbClr val="FF0000"/>
                </a:solidFill>
                <a:latin typeface="Times New Roman" panose="02020603050405020304" pitchFamily="18" charset="0"/>
              </a:rPr>
              <a:t>x</a:t>
            </a:r>
            <a:r>
              <a:rPr lang="zh-CN" altLang="en-US" sz="2100" b="1" dirty="0">
                <a:latin typeface="Times New Roman" panose="02020603050405020304" pitchFamily="18" charset="0"/>
              </a:rPr>
              <a:t>表示了</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和</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之间  的关系，它是变量</a:t>
            </a:r>
            <a:r>
              <a:rPr lang="en-US" altLang="zh-CN" sz="2100" b="1" dirty="0">
                <a:latin typeface="Times New Roman" panose="02020603050405020304" pitchFamily="18" charset="0"/>
              </a:rPr>
              <a:t>_____</a:t>
            </a:r>
            <a:r>
              <a:rPr lang="zh-CN" altLang="en-US" sz="2100" b="1" i="1" u="sng" dirty="0">
                <a:latin typeface="Times New Roman" panose="02020603050405020304" pitchFamily="18" charset="0"/>
              </a:rPr>
              <a:t> </a:t>
            </a:r>
            <a:r>
              <a:rPr lang="zh-CN" altLang="en-US" sz="2100" b="1" dirty="0">
                <a:latin typeface="Times New Roman" panose="02020603050405020304" pitchFamily="18" charset="0"/>
              </a:rPr>
              <a:t>随</a:t>
            </a:r>
            <a:r>
              <a:rPr lang="en-US" altLang="zh-CN" sz="2100" b="1" u="sng" dirty="0">
                <a:latin typeface="Times New Roman" panose="02020603050405020304" pitchFamily="18" charset="0"/>
              </a:rPr>
              <a:t>____</a:t>
            </a:r>
            <a:r>
              <a:rPr lang="zh-CN" altLang="en-US" sz="2100" b="1" dirty="0">
                <a:latin typeface="Times New Roman" panose="02020603050405020304" pitchFamily="18" charset="0"/>
              </a:rPr>
              <a:t>变化的关系式</a:t>
            </a:r>
            <a:r>
              <a:rPr lang="en-US" altLang="zh-CN" sz="2100" b="1" dirty="0">
                <a:latin typeface="Times New Roman" panose="02020603050405020304" pitchFamily="18" charset="0"/>
              </a:rPr>
              <a:t>.</a:t>
            </a:r>
          </a:p>
        </p:txBody>
      </p:sp>
      <p:sp>
        <p:nvSpPr>
          <p:cNvPr id="12291" name="Text Box 4"/>
          <p:cNvSpPr txBox="1"/>
          <p:nvPr/>
        </p:nvSpPr>
        <p:spPr>
          <a:xfrm>
            <a:off x="2662212" y="791528"/>
            <a:ext cx="2160985"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zh-CN" altLang="en-US" sz="1800" b="1" dirty="0">
                <a:solidFill>
                  <a:srgbClr val="FF0000"/>
                </a:solidFill>
                <a:latin typeface="Times New Roman" panose="02020603050405020304" pitchFamily="18" charset="0"/>
              </a:rPr>
              <a:t>三角形的面积 </a:t>
            </a:r>
            <a:r>
              <a:rPr lang="en-US" altLang="zh-CN" sz="1800" b="1" i="1" dirty="0">
                <a:solidFill>
                  <a:srgbClr val="FF0000"/>
                </a:solidFill>
                <a:latin typeface="Times New Roman" panose="02020603050405020304" pitchFamily="18" charset="0"/>
              </a:rPr>
              <a:t>y </a:t>
            </a:r>
            <a:r>
              <a:rPr lang="zh-CN" altLang="en-US" sz="1800" b="1" u="sng" dirty="0">
                <a:latin typeface="Times New Roman" panose="02020603050405020304" pitchFamily="18" charset="0"/>
              </a:rPr>
              <a:t>　</a:t>
            </a:r>
            <a:endParaRPr lang="zh-CN" altLang="en-US" sz="1800" b="1" i="1" u="sng" dirty="0">
              <a:solidFill>
                <a:srgbClr val="CC0000"/>
              </a:solidFill>
              <a:latin typeface="Times New Roman" panose="02020603050405020304" pitchFamily="18" charset="0"/>
            </a:endParaRPr>
          </a:p>
        </p:txBody>
      </p:sp>
      <p:sp>
        <p:nvSpPr>
          <p:cNvPr id="12292" name="Rectangle 5"/>
          <p:cNvSpPr/>
          <p:nvPr/>
        </p:nvSpPr>
        <p:spPr>
          <a:xfrm>
            <a:off x="4737233" y="802958"/>
            <a:ext cx="1079897"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zh-CN" altLang="en-US" sz="1800" b="1" dirty="0">
                <a:solidFill>
                  <a:srgbClr val="FF0000"/>
                </a:solidFill>
                <a:latin typeface="Times New Roman" panose="02020603050405020304" pitchFamily="18" charset="0"/>
              </a:rPr>
              <a:t>底边</a:t>
            </a:r>
            <a:r>
              <a:rPr lang="en-US" altLang="zh-CN" sz="1800" b="1" i="1" dirty="0">
                <a:solidFill>
                  <a:srgbClr val="FF0000"/>
                </a:solidFill>
                <a:latin typeface="Times New Roman" panose="02020603050405020304" pitchFamily="18" charset="0"/>
                <a:ea typeface="宋体" panose="02010600030101010101" pitchFamily="2" charset="-122"/>
              </a:rPr>
              <a:t>x</a:t>
            </a:r>
          </a:p>
        </p:txBody>
      </p:sp>
      <p:sp>
        <p:nvSpPr>
          <p:cNvPr id="12293" name="Rectangle 9"/>
          <p:cNvSpPr/>
          <p:nvPr/>
        </p:nvSpPr>
        <p:spPr>
          <a:xfrm>
            <a:off x="3955707" y="1543050"/>
            <a:ext cx="1102519" cy="576263"/>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3300" b="1" dirty="0">
                <a:solidFill>
                  <a:srgbClr val="FF0000"/>
                </a:solidFill>
                <a:latin typeface="Times New Roman" panose="02020603050405020304" pitchFamily="18" charset="0"/>
                <a:ea typeface="宋体" panose="02010600030101010101" pitchFamily="2" charset="-122"/>
              </a:rPr>
              <a:t>3</a:t>
            </a:r>
            <a:r>
              <a:rPr lang="en-US" altLang="zh-CN" sz="3300" b="1" i="1" dirty="0">
                <a:solidFill>
                  <a:srgbClr val="FF0000"/>
                </a:solidFill>
                <a:latin typeface="Times New Roman" panose="02020603050405020304" pitchFamily="18" charset="0"/>
                <a:ea typeface="宋体" panose="02010600030101010101" pitchFamily="2" charset="-122"/>
              </a:rPr>
              <a:t>x</a:t>
            </a:r>
          </a:p>
        </p:txBody>
      </p:sp>
      <p:sp>
        <p:nvSpPr>
          <p:cNvPr id="12294" name="Text Box 10"/>
          <p:cNvSpPr txBox="1"/>
          <p:nvPr/>
        </p:nvSpPr>
        <p:spPr>
          <a:xfrm>
            <a:off x="3330629" y="2622947"/>
            <a:ext cx="3294459" cy="391478"/>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zh-CN" altLang="en-US" sz="2100" b="1" dirty="0">
                <a:latin typeface="Arial" panose="020B0604020202020204" pitchFamily="34" charset="0"/>
                <a:ea typeface="宋体" panose="02010600030101010101" pitchFamily="2" charset="-122"/>
              </a:rPr>
              <a:t>含自变量代数式</a:t>
            </a:r>
          </a:p>
        </p:txBody>
      </p:sp>
      <p:sp>
        <p:nvSpPr>
          <p:cNvPr id="12295" name="Text Box 11"/>
          <p:cNvSpPr txBox="1"/>
          <p:nvPr/>
        </p:nvSpPr>
        <p:spPr>
          <a:xfrm>
            <a:off x="2466235" y="2625328"/>
            <a:ext cx="1510903" cy="391478"/>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zh-CN" altLang="en-US" sz="2100" b="1" dirty="0">
                <a:latin typeface="Arial" panose="020B0604020202020204" pitchFamily="34" charset="0"/>
                <a:ea typeface="宋体" panose="02010600030101010101" pitchFamily="2" charset="-122"/>
              </a:rPr>
              <a:t>因变量</a:t>
            </a:r>
          </a:p>
        </p:txBody>
      </p:sp>
      <p:sp>
        <p:nvSpPr>
          <p:cNvPr id="12296" name="Line 12"/>
          <p:cNvSpPr/>
          <p:nvPr/>
        </p:nvSpPr>
        <p:spPr>
          <a:xfrm>
            <a:off x="4579594" y="2139554"/>
            <a:ext cx="0" cy="540544"/>
          </a:xfrm>
          <a:prstGeom prst="line">
            <a:avLst/>
          </a:prstGeom>
          <a:ln w="76200" cap="flat" cmpd="sng">
            <a:solidFill>
              <a:schemeClr val="tx1"/>
            </a:solidFill>
            <a:prstDash val="solid"/>
            <a:headEnd type="none" w="med" len="med"/>
            <a:tailEnd type="triangle" w="med" len="med"/>
          </a:ln>
        </p:spPr>
        <p:txBody>
          <a:bodyPr/>
          <a:lstStyle/>
          <a:p>
            <a:endParaRPr lang="zh-CN" altLang="en-US"/>
          </a:p>
        </p:txBody>
      </p:sp>
      <p:sp>
        <p:nvSpPr>
          <p:cNvPr id="12297" name="Line 13"/>
          <p:cNvSpPr/>
          <p:nvPr/>
        </p:nvSpPr>
        <p:spPr>
          <a:xfrm>
            <a:off x="3277050" y="2139554"/>
            <a:ext cx="0" cy="485775"/>
          </a:xfrm>
          <a:prstGeom prst="line">
            <a:avLst/>
          </a:prstGeom>
          <a:ln w="76200" cap="flat" cmpd="sng">
            <a:solidFill>
              <a:schemeClr val="tx1"/>
            </a:solidFill>
            <a:prstDash val="solid"/>
            <a:headEnd type="none" w="med" len="med"/>
            <a:tailEnd type="triangle" w="med" len="med"/>
          </a:ln>
        </p:spPr>
        <p:txBody>
          <a:bodyPr/>
          <a:lstStyle/>
          <a:p>
            <a:endParaRPr lang="zh-CN" altLang="en-US"/>
          </a:p>
        </p:txBody>
      </p:sp>
      <p:sp>
        <p:nvSpPr>
          <p:cNvPr id="12298" name="AutoShape 14"/>
          <p:cNvSpPr/>
          <p:nvPr/>
        </p:nvSpPr>
        <p:spPr>
          <a:xfrm>
            <a:off x="1143450" y="2571750"/>
            <a:ext cx="1322785" cy="432197"/>
          </a:xfrm>
          <a:prstGeom prst="wedgeRoundRectCallout">
            <a:avLst>
              <a:gd name="adj1" fmla="val 110935"/>
              <a:gd name="adj2" fmla="val -199861"/>
              <a:gd name="adj3" fmla="val 16667"/>
            </a:avLst>
          </a:prstGeom>
          <a:solidFill>
            <a:schemeClr val="accent1"/>
          </a:solidFill>
          <a:ln w="9525">
            <a:noFill/>
          </a:ln>
        </p:spPr>
        <p:txBody>
          <a:bodyPr lIns="68580" tIns="34290" rIns="68580" bIns="34290"/>
          <a:lstStyle/>
          <a:p>
            <a:pPr algn="ctr" eaLnBrk="1" hangingPunct="1">
              <a:buFont typeface="Arial" panose="020B0604020202020204" pitchFamily="34" charset="0"/>
            </a:pPr>
            <a:r>
              <a:rPr lang="zh-CN" altLang="en-US" sz="2400" b="1" dirty="0">
                <a:solidFill>
                  <a:schemeClr val="bg1"/>
                </a:solidFill>
                <a:latin typeface="Arial" panose="020B0604020202020204" pitchFamily="34" charset="0"/>
                <a:ea typeface="宋体" panose="02010600030101010101" pitchFamily="2" charset="-122"/>
              </a:rPr>
              <a:t>系数为</a:t>
            </a:r>
            <a:r>
              <a:rPr lang="en-US" altLang="zh-CN" sz="2400" b="1" dirty="0">
                <a:solidFill>
                  <a:schemeClr val="bg1"/>
                </a:solidFill>
                <a:latin typeface="Arial" panose="020B0604020202020204" pitchFamily="34" charset="0"/>
                <a:ea typeface="宋体" panose="02010600030101010101" pitchFamily="2" charset="-122"/>
              </a:rPr>
              <a:t>1</a:t>
            </a:r>
          </a:p>
          <a:p>
            <a:pPr algn="ctr" eaLnBrk="1" hangingPunct="1">
              <a:buFont typeface="Arial" panose="020B0604020202020204" pitchFamily="34" charset="0"/>
            </a:pPr>
            <a:endParaRPr lang="en-US" altLang="zh-CN" sz="2400" b="1" dirty="0">
              <a:solidFill>
                <a:schemeClr val="bg1"/>
              </a:solidFill>
              <a:latin typeface="Arial" panose="020B0604020202020204" pitchFamily="34" charset="0"/>
              <a:ea typeface="宋体" panose="02010600030101010101" pitchFamily="2" charset="-122"/>
            </a:endParaRPr>
          </a:p>
        </p:txBody>
      </p:sp>
      <p:sp>
        <p:nvSpPr>
          <p:cNvPr id="12299" name="Text Box 15"/>
          <p:cNvSpPr txBox="1"/>
          <p:nvPr/>
        </p:nvSpPr>
        <p:spPr>
          <a:xfrm>
            <a:off x="3085003" y="1105376"/>
            <a:ext cx="272415" cy="437674"/>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i="1" dirty="0">
                <a:solidFill>
                  <a:srgbClr val="FF0000"/>
                </a:solidFill>
                <a:latin typeface="Times New Roman" panose="02020603050405020304" pitchFamily="18" charset="0"/>
                <a:ea typeface="宋体" panose="02010600030101010101" pitchFamily="2" charset="-122"/>
              </a:rPr>
              <a:t>y</a:t>
            </a:r>
          </a:p>
        </p:txBody>
      </p:sp>
      <p:sp>
        <p:nvSpPr>
          <p:cNvPr id="12300" name="Text Box 16"/>
          <p:cNvSpPr txBox="1"/>
          <p:nvPr/>
        </p:nvSpPr>
        <p:spPr>
          <a:xfrm>
            <a:off x="2165959" y="1168242"/>
            <a:ext cx="289560" cy="437674"/>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i="1" dirty="0">
                <a:solidFill>
                  <a:srgbClr val="FF0000"/>
                </a:solidFill>
                <a:latin typeface="Times New Roman" panose="02020603050405020304" pitchFamily="18" charset="0"/>
                <a:ea typeface="宋体" panose="02010600030101010101" pitchFamily="2" charset="-122"/>
              </a:rPr>
              <a:t>x</a:t>
            </a:r>
          </a:p>
        </p:txBody>
      </p:sp>
      <p:sp>
        <p:nvSpPr>
          <p:cNvPr id="12301" name="Rectangle 17"/>
          <p:cNvSpPr/>
          <p:nvPr/>
        </p:nvSpPr>
        <p:spPr>
          <a:xfrm>
            <a:off x="3708057" y="1568053"/>
            <a:ext cx="360760" cy="576263"/>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3300" b="1" dirty="0">
                <a:solidFill>
                  <a:srgbClr val="FF0000"/>
                </a:solidFill>
                <a:latin typeface="Arial" panose="020B0604020202020204" pitchFamily="34" charset="0"/>
                <a:ea typeface="宋体" panose="02010600030101010101" pitchFamily="2" charset="-122"/>
              </a:rPr>
              <a:t>=</a:t>
            </a:r>
          </a:p>
        </p:txBody>
      </p:sp>
      <p:sp>
        <p:nvSpPr>
          <p:cNvPr id="12302" name="Rectangle 18"/>
          <p:cNvSpPr/>
          <p:nvPr/>
        </p:nvSpPr>
        <p:spPr>
          <a:xfrm>
            <a:off x="3168942" y="1508522"/>
            <a:ext cx="323374" cy="576263"/>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3300" b="1" i="1" dirty="0">
                <a:solidFill>
                  <a:srgbClr val="FF0000"/>
                </a:solidFill>
                <a:latin typeface="Times New Roman" panose="02020603050405020304" pitchFamily="18" charset="0"/>
                <a:ea typeface="宋体" panose="02010600030101010101" pitchFamily="2" charset="-122"/>
              </a:rPr>
              <a:t>y</a:t>
            </a:r>
          </a:p>
        </p:txBody>
      </p:sp>
      <p:sp>
        <p:nvSpPr>
          <p:cNvPr id="12303" name="AutoShape 21"/>
          <p:cNvSpPr/>
          <p:nvPr/>
        </p:nvSpPr>
        <p:spPr>
          <a:xfrm>
            <a:off x="1143450" y="3429000"/>
            <a:ext cx="4629150" cy="433388"/>
          </a:xfrm>
          <a:prstGeom prst="wedgeRoundRectCallout">
            <a:avLst>
              <a:gd name="adj1" fmla="val 8907"/>
              <a:gd name="adj2" fmla="val -147560"/>
              <a:gd name="adj3" fmla="val 16667"/>
            </a:avLst>
          </a:prstGeom>
          <a:solidFill>
            <a:schemeClr val="accent1"/>
          </a:solidFill>
          <a:ln w="9525">
            <a:noFill/>
          </a:ln>
        </p:spPr>
        <p:txBody>
          <a:bodyPr lIns="68580" tIns="34290" rIns="68580" bIns="34290"/>
          <a:lstStyle/>
          <a:p>
            <a:pPr algn="ctr" eaLnBrk="1" hangingPunct="1">
              <a:buFont typeface="Arial" panose="020B0604020202020204" pitchFamily="34" charset="0"/>
            </a:pPr>
            <a:r>
              <a:rPr lang="zh-CN" altLang="en-US" sz="2400" b="1" dirty="0">
                <a:solidFill>
                  <a:schemeClr val="bg1"/>
                </a:solidFill>
                <a:latin typeface="Arial" panose="020B0604020202020204" pitchFamily="34" charset="0"/>
                <a:ea typeface="宋体" panose="02010600030101010101" pitchFamily="2" charset="-122"/>
              </a:rPr>
              <a:t>因变量要单独写在等式的左边</a:t>
            </a:r>
          </a:p>
        </p:txBody>
      </p:sp>
      <p:grpSp>
        <p:nvGrpSpPr>
          <p:cNvPr id="2" name="Group 16"/>
          <p:cNvGrpSpPr/>
          <p:nvPr/>
        </p:nvGrpSpPr>
        <p:grpSpPr>
          <a:xfrm>
            <a:off x="6095021" y="1418273"/>
            <a:ext cx="2114550" cy="2473274"/>
            <a:chOff x="0" y="0"/>
            <a:chExt cx="2418" cy="2369"/>
          </a:xfrm>
        </p:grpSpPr>
        <p:sp>
          <p:nvSpPr>
            <p:cNvPr id="11289" name="Text Box 5"/>
            <p:cNvSpPr txBox="1"/>
            <p:nvPr/>
          </p:nvSpPr>
          <p:spPr>
            <a:xfrm>
              <a:off x="401" y="800"/>
              <a:ext cx="2017" cy="398"/>
            </a:xfrm>
            <a:prstGeom prst="rect">
              <a:avLst/>
            </a:prstGeom>
            <a:noFill/>
            <a:ln w="9525">
              <a:noFill/>
            </a:ln>
          </p:spPr>
          <p:txBody>
            <a:bodyPr>
              <a:spAutoFit/>
            </a:bodyPr>
            <a:lstStyle/>
            <a:p>
              <a:pPr eaLnBrk="1" hangingPunct="1">
                <a:spcBef>
                  <a:spcPct val="50000"/>
                </a:spcBef>
                <a:buFont typeface="Arial" panose="020B0604020202020204" pitchFamily="34" charset="0"/>
              </a:pPr>
              <a:endParaRPr lang="zh-CN" altLang="en-US" sz="2100" b="1" dirty="0">
                <a:latin typeface="黑体" panose="02010609060101010101" pitchFamily="49" charset="-122"/>
              </a:endParaRPr>
            </a:p>
          </p:txBody>
        </p:sp>
        <p:sp>
          <p:nvSpPr>
            <p:cNvPr id="11290" name="Line 6"/>
            <p:cNvSpPr/>
            <p:nvPr/>
          </p:nvSpPr>
          <p:spPr>
            <a:xfrm>
              <a:off x="387" y="279"/>
              <a:ext cx="310" cy="410"/>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1" name="Line 7"/>
            <p:cNvSpPr/>
            <p:nvPr/>
          </p:nvSpPr>
          <p:spPr>
            <a:xfrm flipV="1">
              <a:off x="1314" y="654"/>
              <a:ext cx="810" cy="1"/>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2" name="Line 8"/>
            <p:cNvSpPr/>
            <p:nvPr/>
          </p:nvSpPr>
          <p:spPr>
            <a:xfrm flipV="1">
              <a:off x="1318" y="209"/>
              <a:ext cx="403" cy="468"/>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3" name="Line 9"/>
            <p:cNvSpPr/>
            <p:nvPr/>
          </p:nvSpPr>
          <p:spPr>
            <a:xfrm flipH="1" flipV="1">
              <a:off x="310" y="162"/>
              <a:ext cx="77" cy="117"/>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4" name="Line 10"/>
            <p:cNvSpPr/>
            <p:nvPr/>
          </p:nvSpPr>
          <p:spPr>
            <a:xfrm flipH="1" flipV="1">
              <a:off x="46" y="701"/>
              <a:ext cx="692" cy="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5" name="Line 11"/>
            <p:cNvSpPr/>
            <p:nvPr/>
          </p:nvSpPr>
          <p:spPr>
            <a:xfrm flipH="1">
              <a:off x="18" y="703"/>
              <a:ext cx="0" cy="91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6" name="Line 12"/>
            <p:cNvSpPr/>
            <p:nvPr/>
          </p:nvSpPr>
          <p:spPr>
            <a:xfrm flipH="1">
              <a:off x="2082" y="655"/>
              <a:ext cx="0" cy="91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7" name="Line 13"/>
            <p:cNvSpPr/>
            <p:nvPr/>
          </p:nvSpPr>
          <p:spPr>
            <a:xfrm>
              <a:off x="0" y="1603"/>
              <a:ext cx="635" cy="1"/>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8" name="Line 14"/>
            <p:cNvSpPr/>
            <p:nvPr/>
          </p:nvSpPr>
          <p:spPr>
            <a:xfrm flipH="1" flipV="1">
              <a:off x="1410" y="1615"/>
              <a:ext cx="672" cy="0"/>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9" name="Line 15"/>
            <p:cNvSpPr/>
            <p:nvPr/>
          </p:nvSpPr>
          <p:spPr>
            <a:xfrm flipH="1">
              <a:off x="341" y="1603"/>
              <a:ext cx="294" cy="527"/>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300" name="Line 16"/>
            <p:cNvSpPr/>
            <p:nvPr/>
          </p:nvSpPr>
          <p:spPr>
            <a:xfrm>
              <a:off x="1395" y="1614"/>
              <a:ext cx="357" cy="504"/>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301" name="Text Box 17"/>
            <p:cNvSpPr txBox="1"/>
            <p:nvPr/>
          </p:nvSpPr>
          <p:spPr>
            <a:xfrm>
              <a:off x="392" y="0"/>
              <a:ext cx="1242" cy="70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自变量</a:t>
              </a:r>
              <a:r>
                <a:rPr lang="en-US" altLang="zh-CN" sz="2100" b="1" dirty="0">
                  <a:latin typeface="黑体" panose="02010609060101010101" pitchFamily="49" charset="-122"/>
                </a:rPr>
                <a:t>x</a:t>
              </a:r>
            </a:p>
          </p:txBody>
        </p:sp>
        <p:sp>
          <p:nvSpPr>
            <p:cNvPr id="11302" name="Text Box 18"/>
            <p:cNvSpPr txBox="1"/>
            <p:nvPr/>
          </p:nvSpPr>
          <p:spPr>
            <a:xfrm>
              <a:off x="546" y="846"/>
              <a:ext cx="1488" cy="70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关系式</a:t>
              </a:r>
              <a:r>
                <a:rPr lang="en-US" altLang="zh-CN" sz="2100" b="1" dirty="0">
                  <a:latin typeface="黑体" panose="02010609060101010101" pitchFamily="49" charset="-122"/>
                </a:rPr>
                <a:t>y=3x</a:t>
              </a:r>
            </a:p>
          </p:txBody>
        </p:sp>
        <p:sp>
          <p:nvSpPr>
            <p:cNvPr id="11303" name="Text Box 19"/>
            <p:cNvSpPr txBox="1"/>
            <p:nvPr/>
          </p:nvSpPr>
          <p:spPr>
            <a:xfrm>
              <a:off x="690" y="1855"/>
              <a:ext cx="768" cy="398"/>
            </a:xfrm>
            <a:prstGeom prst="rect">
              <a:avLst/>
            </a:prstGeom>
            <a:noFill/>
            <a:ln w="9525">
              <a:noFill/>
            </a:ln>
          </p:spPr>
          <p:txBody>
            <a:bodyPr>
              <a:spAutoFit/>
            </a:bodyPr>
            <a:lstStyle/>
            <a:p>
              <a:pPr eaLnBrk="1" hangingPunct="1">
                <a:spcBef>
                  <a:spcPct val="50000"/>
                </a:spcBef>
                <a:buFont typeface="Arial" panose="020B0604020202020204" pitchFamily="34" charset="0"/>
              </a:pPr>
              <a:endParaRPr lang="zh-CN" altLang="en-US" sz="2100" b="1" dirty="0">
                <a:latin typeface="黑体" panose="02010609060101010101" pitchFamily="49" charset="-122"/>
              </a:endParaRPr>
            </a:p>
          </p:txBody>
        </p:sp>
        <p:sp>
          <p:nvSpPr>
            <p:cNvPr id="11304" name="Text Box 20"/>
            <p:cNvSpPr txBox="1"/>
            <p:nvPr/>
          </p:nvSpPr>
          <p:spPr>
            <a:xfrm>
              <a:off x="457" y="1971"/>
              <a:ext cx="1498" cy="39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因变量</a:t>
              </a:r>
              <a:r>
                <a:rPr lang="en-US" altLang="zh-CN" sz="2100" b="1" dirty="0">
                  <a:latin typeface="黑体" panose="02010609060101010101" pitchFamily="49" charset="-122"/>
                </a:rPr>
                <a:t>y</a:t>
              </a:r>
            </a:p>
          </p:txBody>
        </p:sp>
      </p:grpSp>
      <p:sp>
        <p:nvSpPr>
          <p:cNvPr id="12321" name="AutoShape 15"/>
          <p:cNvSpPr/>
          <p:nvPr/>
        </p:nvSpPr>
        <p:spPr>
          <a:xfrm>
            <a:off x="6780821" y="1818323"/>
            <a:ext cx="323850" cy="485775"/>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lIns="68580" tIns="34290" rIns="68580" bIns="34290" anchor="ct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2" name="AutoShape 15"/>
          <p:cNvSpPr/>
          <p:nvPr/>
        </p:nvSpPr>
        <p:spPr>
          <a:xfrm>
            <a:off x="6837971" y="2961323"/>
            <a:ext cx="323850" cy="485775"/>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lIns="68580" tIns="34290" rIns="68580" bIns="34290" anchor="ct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3" name="矩形 42"/>
          <p:cNvSpPr/>
          <p:nvPr/>
        </p:nvSpPr>
        <p:spPr>
          <a:xfrm>
            <a:off x="1105377" y="3957638"/>
            <a:ext cx="4915376" cy="317659"/>
          </a:xfrm>
          <a:prstGeom prst="rect">
            <a:avLst/>
          </a:prstGeom>
          <a:noFill/>
          <a:ln w="9525">
            <a:noFill/>
          </a:ln>
        </p:spPr>
        <p:txBody>
          <a:bodyPr wrap="square" lIns="68580" tIns="34290" rIns="68580" bIns="34290">
            <a:spAutoFit/>
          </a:bodyPr>
          <a:lstStyle/>
          <a:p>
            <a:pPr eaLnBrk="1" hangingPunct="1">
              <a:lnSpc>
                <a:spcPct val="90000"/>
              </a:lnSpc>
              <a:buFont typeface="Arial" panose="020B0604020202020204" pitchFamily="34" charset="0"/>
            </a:pPr>
            <a:r>
              <a:rPr lang="zh-CN" altLang="en-US" sz="1800" b="1" dirty="0">
                <a:solidFill>
                  <a:srgbClr val="FF0000"/>
                </a:solidFill>
                <a:latin typeface="黑体" panose="02010609060101010101" pitchFamily="49" charset="-122"/>
              </a:rPr>
              <a:t>关系式</a:t>
            </a:r>
            <a:r>
              <a:rPr lang="zh-CN" altLang="en-US" sz="1800" b="1" dirty="0">
                <a:latin typeface="黑体" panose="02010609060101010101" pitchFamily="49" charset="-122"/>
              </a:rPr>
              <a:t>是我们表示变量之间关系的另一种方法</a:t>
            </a:r>
            <a:r>
              <a:rPr lang="en-US" altLang="zh-CN" sz="1800" b="1" dirty="0">
                <a:latin typeface="黑体" panose="02010609060101010101" pitchFamily="49" charset="-122"/>
              </a:rPr>
              <a:t>.</a:t>
            </a:r>
            <a:endParaRPr lang="zh-CN" altLang="en-US" sz="1800" b="1" dirty="0">
              <a:solidFill>
                <a:srgbClr val="C00000"/>
              </a:solidFill>
              <a:latin typeface="黑体" panose="02010609060101010101" pitchFamily="49" charset="-122"/>
            </a:endParaRPr>
          </a:p>
        </p:txBody>
      </p:sp>
      <p:sp>
        <p:nvSpPr>
          <p:cNvPr id="11284" name="WordArt 36"/>
          <p:cNvSpPr>
            <a:spLocks noTextEdit="1"/>
          </p:cNvSpPr>
          <p:nvPr/>
        </p:nvSpPr>
        <p:spPr>
          <a:xfrm>
            <a:off x="1714950" y="171450"/>
            <a:ext cx="1600200" cy="457200"/>
          </a:xfrm>
          <a:prstGeom prst="rect">
            <a:avLst/>
          </a:prstGeom>
        </p:spPr>
        <p:txBody>
          <a:bodyPr wrap="none" lIns="68580" tIns="34290" rIns="68580" bIns="34290" fromWordArt="1">
            <a:prstTxWarp prst="textPlain">
              <a:avLst>
                <a:gd name="adj" fmla="val 50000"/>
              </a:avLst>
            </a:prstTxWarp>
            <a:normAutofit lnSpcReduction="10000"/>
          </a:bodyPr>
          <a:lstStyle/>
          <a:p>
            <a:pPr algn="ctr"/>
            <a:endParaRPr lang="zh-CN" altLang="en-US" sz="2700" b="1">
              <a:ln w="9525" cap="flat" cmpd="sng">
                <a:solidFill>
                  <a:srgbClr val="000000"/>
                </a:solidFill>
                <a:prstDash val="solid"/>
                <a:headEnd type="none" w="med" len="med"/>
                <a:tailEnd type="none" w="med" len="med"/>
              </a:ln>
              <a:gradFill rotWithShape="1">
                <a:gsLst>
                  <a:gs pos="0">
                    <a:srgbClr val="A603AB">
                      <a:alpha val="100000"/>
                    </a:srgbClr>
                  </a:gs>
                  <a:gs pos="21001">
                    <a:srgbClr val="0819FB">
                      <a:alpha val="100000"/>
                    </a:srgbClr>
                  </a:gs>
                  <a:gs pos="35001">
                    <a:srgbClr val="1A8D48">
                      <a:alpha val="100000"/>
                    </a:srgbClr>
                  </a:gs>
                  <a:gs pos="52000">
                    <a:srgbClr val="FFFF00">
                      <a:alpha val="100000"/>
                    </a:srgbClr>
                  </a:gs>
                  <a:gs pos="73000">
                    <a:srgbClr val="EE3F17">
                      <a:alpha val="100000"/>
                    </a:srgbClr>
                  </a:gs>
                  <a:gs pos="88000">
                    <a:srgbClr val="E81766">
                      <a:alpha val="100000"/>
                    </a:srgbClr>
                  </a:gs>
                  <a:gs pos="100000">
                    <a:srgbClr val="A603AB">
                      <a:alpha val="100000"/>
                    </a:srgbClr>
                  </a:gs>
                </a:gsLst>
                <a:lin ang="0" scaled="1"/>
                <a:tileRect/>
              </a:gradFill>
              <a:latin typeface="黑体" panose="02010609060101010101" pitchFamily="49" charset="-122"/>
              <a:ea typeface="黑体" panose="02010609060101010101" pitchFamily="49" charset="-122"/>
            </a:endParaRPr>
          </a:p>
        </p:txBody>
      </p:sp>
      <p:sp>
        <p:nvSpPr>
          <p:cNvPr id="9237" name="Rectangle 2"/>
          <p:cNvSpPr>
            <a:spLocks noChangeArrowheads="1"/>
          </p:cNvSpPr>
          <p:nvPr/>
        </p:nvSpPr>
        <p:spPr bwMode="auto">
          <a:xfrm>
            <a:off x="1372050" y="0"/>
            <a:ext cx="1828800" cy="457200"/>
          </a:xfrm>
          <a:prstGeom prst="rect">
            <a:avLst/>
          </a:prstGeom>
          <a:noFill/>
          <a:ln w="9525">
            <a:noFill/>
            <a:miter lim="800000"/>
          </a:ln>
          <a:effectLst>
            <a:outerShdw dist="35921" dir="2700000" algn="ctr" rotWithShape="0">
              <a:schemeClr val="bg2"/>
            </a:outerShdw>
          </a:effectLst>
        </p:spPr>
        <p:txBody>
          <a:bodyPr lIns="68580" tIns="34290" rIns="68580" bIns="34290" anchor="b"/>
          <a:lstStyle/>
          <a:p>
            <a:pPr algn="ctr" fontAlgn="base">
              <a:spcBef>
                <a:spcPct val="0"/>
              </a:spcBef>
              <a:spcAft>
                <a:spcPct val="0"/>
              </a:spcAft>
              <a:defRPr/>
            </a:pPr>
            <a:endParaRPr lang="zh-CN" altLang="en-US" sz="3000" b="1">
              <a:solidFill>
                <a:srgbClr val="FFFFFF"/>
              </a:solidFill>
              <a:latin typeface="Arial" panose="020B0604020202020204" pitchFamily="34" charset="0"/>
              <a:ea typeface="黑体" panose="02010609060101010101" pitchFamily="49" charset="-122"/>
            </a:endParaRPr>
          </a:p>
        </p:txBody>
      </p:sp>
      <p:sp>
        <p:nvSpPr>
          <p:cNvPr id="11287" name="TextBox 38"/>
          <p:cNvSpPr txBox="1"/>
          <p:nvPr/>
        </p:nvSpPr>
        <p:spPr>
          <a:xfrm>
            <a:off x="2915100" y="3028950"/>
            <a:ext cx="2171700" cy="284693"/>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8" name="TextBox 39"/>
          <p:cNvSpPr txBox="1"/>
          <p:nvPr/>
        </p:nvSpPr>
        <p:spPr>
          <a:xfrm>
            <a:off x="1105350" y="4331494"/>
            <a:ext cx="5372100" cy="714851"/>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b="1" dirty="0">
                <a:latin typeface="宋体" panose="02010600030101010101" pitchFamily="2" charset="-122"/>
                <a:ea typeface="宋体" panose="02010600030101010101" pitchFamily="2" charset="-122"/>
              </a:rPr>
              <a:t>利用关系式我们可以根据</a:t>
            </a:r>
            <a:r>
              <a:rPr lang="zh-CN" altLang="en-US" sz="2100" b="1" dirty="0">
                <a:solidFill>
                  <a:srgbClr val="FF0000"/>
                </a:solidFill>
                <a:latin typeface="宋体" panose="02010600030101010101" pitchFamily="2" charset="-122"/>
                <a:ea typeface="宋体" panose="02010600030101010101" pitchFamily="2" charset="-122"/>
              </a:rPr>
              <a:t>任何一个自变量值求出相应的因变量的值</a:t>
            </a:r>
            <a:r>
              <a:rPr lang="en-US" altLang="zh-CN" sz="2100" b="1" dirty="0">
                <a:solidFill>
                  <a:srgbClr val="FF0000"/>
                </a:solidFill>
                <a:latin typeface="宋体" panose="02010600030101010101" pitchFamily="2" charset="-122"/>
                <a:ea typeface="宋体" panose="02010600030101010101" pitchFamily="2" charset="-122"/>
              </a:rPr>
              <a:t>.</a:t>
            </a:r>
            <a:endParaRPr lang="zh-CN" altLang="en-US" sz="2100" dirty="0">
              <a:solidFill>
                <a:srgbClr val="FF0000"/>
              </a:solidFill>
              <a:latin typeface="宋体" panose="02010600030101010101" pitchFamily="2" charset="-122"/>
              <a:ea typeface="宋体" panose="02010600030101010101" pitchFamily="2" charset="-122"/>
            </a:endParaRPr>
          </a:p>
        </p:txBody>
      </p:sp>
      <p:grpSp>
        <p:nvGrpSpPr>
          <p:cNvPr id="8" name="组合 7"/>
          <p:cNvGrpSpPr/>
          <p:nvPr/>
        </p:nvGrpSpPr>
        <p:grpSpPr>
          <a:xfrm>
            <a:off x="121660" y="-18632"/>
            <a:ext cx="2316458" cy="647224"/>
            <a:chOff x="3327445" y="196489"/>
            <a:chExt cx="3088610" cy="1003300"/>
          </a:xfrm>
        </p:grpSpPr>
        <p:pic>
          <p:nvPicPr>
            <p:cNvPr id="9" name="图片 8" descr="标题2"/>
            <p:cNvPicPr>
              <a:picLocks noChangeAspect="1"/>
            </p:cNvPicPr>
            <p:nvPr/>
          </p:nvPicPr>
          <p:blipFill>
            <a:blip r:embed="rId4"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知识讲解</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wipe(left)">
                                      <p:cBhvr>
                                        <p:cTn id="12" dur="500"/>
                                        <p:tgtEl>
                                          <p:spTgt spid="1229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0"/>
                                        </p:tgtEl>
                                        <p:attrNameLst>
                                          <p:attrName>style.visibility</p:attrName>
                                        </p:attrNameLst>
                                      </p:cBhvr>
                                      <p:to>
                                        <p:strVal val="visible"/>
                                      </p:to>
                                    </p:set>
                                  </p:childTnLst>
                                </p:cTn>
                              </p:par>
                              <p:par>
                                <p:cTn id="21" presetID="22" presetClass="entr" presetSubtype="8" fill="hold" grpId="0" nodeType="withEffect">
                                  <p:stCondLst>
                                    <p:cond delay="0"/>
                                  </p:stCondLst>
                                  <p:childTnLst>
                                    <p:set>
                                      <p:cBhvr>
                                        <p:cTn id="22" dur="1" fill="hold">
                                          <p:stCondLst>
                                            <p:cond delay="0"/>
                                          </p:stCondLst>
                                        </p:cTn>
                                        <p:tgtEl>
                                          <p:spTgt spid="12302"/>
                                        </p:tgtEl>
                                        <p:attrNameLst>
                                          <p:attrName>style.visibility</p:attrName>
                                        </p:attrNameLst>
                                      </p:cBhvr>
                                      <p:to>
                                        <p:strVal val="visible"/>
                                      </p:to>
                                    </p:set>
                                    <p:animEffect transition="in" filter="wipe(left)">
                                      <p:cBhvr>
                                        <p:cTn id="23" dur="500"/>
                                        <p:tgtEl>
                                          <p:spTgt spid="1230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293"/>
                                        </p:tgtEl>
                                        <p:attrNameLst>
                                          <p:attrName>style.visibility</p:attrName>
                                        </p:attrNameLst>
                                      </p:cBhvr>
                                      <p:to>
                                        <p:strVal val="visible"/>
                                      </p:to>
                                    </p:set>
                                    <p:animEffect transition="in" filter="wipe(left)">
                                      <p:cBhvr>
                                        <p:cTn id="26" dur="500"/>
                                        <p:tgtEl>
                                          <p:spTgt spid="1229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301"/>
                                        </p:tgtEl>
                                        <p:attrNameLst>
                                          <p:attrName>style.visibility</p:attrName>
                                        </p:attrNameLst>
                                      </p:cBhvr>
                                      <p:to>
                                        <p:strVal val="visible"/>
                                      </p:to>
                                    </p:set>
                                    <p:animEffect transition="in" filter="wipe(left)">
                                      <p:cBhvr>
                                        <p:cTn id="29" dur="500"/>
                                        <p:tgtEl>
                                          <p:spTgt spid="1230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2323"/>
                                        </p:tgtEl>
                                        <p:attrNameLst>
                                          <p:attrName>style.visibility</p:attrName>
                                        </p:attrNameLst>
                                      </p:cBhvr>
                                      <p:to>
                                        <p:strVal val="visible"/>
                                      </p:to>
                                    </p:set>
                                    <p:animEffect transition="in" filter="blinds(horizontal)">
                                      <p:cBhvr>
                                        <p:cTn id="34" dur="500"/>
                                        <p:tgtEl>
                                          <p:spTgt spid="123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2297"/>
                                        </p:tgtEl>
                                        <p:attrNameLst>
                                          <p:attrName>style.visibility</p:attrName>
                                        </p:attrNameLst>
                                      </p:cBhvr>
                                      <p:to>
                                        <p:strVal val="visible"/>
                                      </p:to>
                                    </p:set>
                                    <p:animEffect transition="in" filter="wipe(up)">
                                      <p:cBhvr>
                                        <p:cTn id="39" dur="500"/>
                                        <p:tgtEl>
                                          <p:spTgt spid="12297"/>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2295"/>
                                        </p:tgtEl>
                                        <p:attrNameLst>
                                          <p:attrName>style.visibility</p:attrName>
                                        </p:attrNameLst>
                                      </p:cBhvr>
                                      <p:to>
                                        <p:strVal val="visible"/>
                                      </p:to>
                                    </p:set>
                                    <p:animEffect transition="in" filter="wipe(left)">
                                      <p:cBhvr>
                                        <p:cTn id="43" dur="500"/>
                                        <p:tgtEl>
                                          <p:spTgt spid="1229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298"/>
                                        </p:tgtEl>
                                        <p:attrNameLst>
                                          <p:attrName>style.visibility</p:attrName>
                                        </p:attrNameLst>
                                      </p:cBhvr>
                                      <p:to>
                                        <p:strVal val="visible"/>
                                      </p:to>
                                    </p:set>
                                    <p:animEffect transition="in" filter="wipe(left)">
                                      <p:cBhvr>
                                        <p:cTn id="48" dur="500"/>
                                        <p:tgtEl>
                                          <p:spTgt spid="1229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2303"/>
                                        </p:tgtEl>
                                        <p:attrNameLst>
                                          <p:attrName>style.visibility</p:attrName>
                                        </p:attrNameLst>
                                      </p:cBhvr>
                                      <p:to>
                                        <p:strVal val="visible"/>
                                      </p:to>
                                    </p:set>
                                    <p:animEffect transition="in" filter="wipe(left)">
                                      <p:cBhvr>
                                        <p:cTn id="53" dur="500"/>
                                        <p:tgtEl>
                                          <p:spTgt spid="1230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2296"/>
                                        </p:tgtEl>
                                        <p:attrNameLst>
                                          <p:attrName>style.visibility</p:attrName>
                                        </p:attrNameLst>
                                      </p:cBhvr>
                                      <p:to>
                                        <p:strVal val="visible"/>
                                      </p:to>
                                    </p:set>
                                    <p:animEffect transition="in" filter="wipe(up)">
                                      <p:cBhvr>
                                        <p:cTn id="58" dur="500"/>
                                        <p:tgtEl>
                                          <p:spTgt spid="12296"/>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2294"/>
                                        </p:tgtEl>
                                        <p:attrNameLst>
                                          <p:attrName>style.visibility</p:attrName>
                                        </p:attrNameLst>
                                      </p:cBhvr>
                                      <p:to>
                                        <p:strVal val="visible"/>
                                      </p:to>
                                    </p:set>
                                    <p:animEffect transition="in" filter="wipe(left)">
                                      <p:cBhvr>
                                        <p:cTn id="62" dur="500"/>
                                        <p:tgtEl>
                                          <p:spTgt spid="12294"/>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diamond(in)">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12321"/>
                                        </p:tgtEl>
                                        <p:attrNameLst>
                                          <p:attrName>style.visibility</p:attrName>
                                        </p:attrNameLst>
                                      </p:cBhvr>
                                      <p:to>
                                        <p:strVal val="visible"/>
                                      </p:to>
                                    </p:set>
                                    <p:animEffect transition="in" filter="strips(downRight)">
                                      <p:cBhvr>
                                        <p:cTn id="72" dur="500"/>
                                        <p:tgtEl>
                                          <p:spTgt spid="12321"/>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12322"/>
                                        </p:tgtEl>
                                        <p:attrNameLst>
                                          <p:attrName>style.visibility</p:attrName>
                                        </p:attrNameLst>
                                      </p:cBhvr>
                                      <p:to>
                                        <p:strVal val="visible"/>
                                      </p:to>
                                    </p:set>
                                    <p:animEffect transition="in" filter="strips(downRight)">
                                      <p:cBhvr>
                                        <p:cTn id="77" dur="500"/>
                                        <p:tgtEl>
                                          <p:spTgt spid="123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2328"/>
                                        </p:tgtEl>
                                        <p:attrNameLst>
                                          <p:attrName>style.visibility</p:attrName>
                                        </p:attrNameLst>
                                      </p:cBhvr>
                                      <p:to>
                                        <p:strVal val="visible"/>
                                      </p:to>
                                    </p:set>
                                    <p:animEffect transition="in" filter="blinds(horizontal)">
                                      <p:cBhvr>
                                        <p:cTn id="82" dur="500"/>
                                        <p:tgtEl>
                                          <p:spTgt spid="12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P spid="12293" grpId="0"/>
      <p:bldP spid="12294" grpId="0"/>
      <p:bldP spid="12295" grpId="0"/>
      <p:bldP spid="12298" grpId="0" bldLvl="0" animBg="1"/>
      <p:bldP spid="12299" grpId="0"/>
      <p:bldP spid="12300" grpId="0"/>
      <p:bldP spid="12301" grpId="0"/>
      <p:bldP spid="12302" grpId="0"/>
      <p:bldP spid="12303" grpId="0" bldLvl="0" animBg="1"/>
      <p:bldP spid="12321" grpId="0" bldLvl="0" animBg="1"/>
      <p:bldP spid="12322" grpId="0" bldLvl="0" animBg="1"/>
      <p:bldP spid="12323" grpId="0"/>
      <p:bldP spid="1232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Box 4"/>
          <p:cNvSpPr txBox="1"/>
          <p:nvPr/>
        </p:nvSpPr>
        <p:spPr>
          <a:xfrm>
            <a:off x="1886400" y="400050"/>
            <a:ext cx="6000750" cy="483870"/>
          </a:xfrm>
          <a:prstGeom prst="rect">
            <a:avLst/>
          </a:prstGeom>
          <a:noFill/>
          <a:ln w="9525">
            <a:noFill/>
          </a:ln>
        </p:spPr>
        <p:txBody>
          <a:bodyPr lIns="68580" tIns="34290" rIns="68580" bIns="34290">
            <a:spAutoFit/>
          </a:bodyPr>
          <a:lstStyle/>
          <a:p>
            <a:r>
              <a:rPr lang="zh-CN" altLang="en-US" sz="2700" b="1" dirty="0">
                <a:latin typeface="Adobe 楷体 Std R"/>
                <a:ea typeface="Adobe 楷体 Std R"/>
              </a:rPr>
              <a:t>如何用关系式表示变量间的关系？</a:t>
            </a:r>
          </a:p>
        </p:txBody>
      </p:sp>
      <p:sp>
        <p:nvSpPr>
          <p:cNvPr id="6" name="TextBox 5"/>
          <p:cNvSpPr txBox="1"/>
          <p:nvPr/>
        </p:nvSpPr>
        <p:spPr>
          <a:xfrm>
            <a:off x="3447302" y="1285866"/>
            <a:ext cx="128588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分析情境</a:t>
            </a:r>
          </a:p>
        </p:txBody>
      </p:sp>
      <p:sp>
        <p:nvSpPr>
          <p:cNvPr id="7" name="TextBox 6"/>
          <p:cNvSpPr txBox="1"/>
          <p:nvPr/>
        </p:nvSpPr>
        <p:spPr>
          <a:xfrm>
            <a:off x="2697203" y="2089543"/>
            <a:ext cx="2893239"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找出自变量、因变量</a:t>
            </a:r>
          </a:p>
        </p:txBody>
      </p:sp>
      <p:sp>
        <p:nvSpPr>
          <p:cNvPr id="8" name="TextBox 7"/>
          <p:cNvSpPr txBox="1"/>
          <p:nvPr/>
        </p:nvSpPr>
        <p:spPr>
          <a:xfrm>
            <a:off x="2375732" y="3161113"/>
            <a:ext cx="128588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有关公式</a:t>
            </a:r>
          </a:p>
        </p:txBody>
      </p:sp>
      <p:sp>
        <p:nvSpPr>
          <p:cNvPr id="10" name="TextBox 9"/>
          <p:cNvSpPr txBox="1"/>
          <p:nvPr/>
        </p:nvSpPr>
        <p:spPr>
          <a:xfrm>
            <a:off x="3608037" y="4179105"/>
            <a:ext cx="166093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写出关系式</a:t>
            </a:r>
          </a:p>
        </p:txBody>
      </p:sp>
      <p:sp>
        <p:nvSpPr>
          <p:cNvPr id="13" name="右箭头 12"/>
          <p:cNvSpPr/>
          <p:nvPr/>
        </p:nvSpPr>
        <p:spPr>
          <a:xfrm rot="5400000">
            <a:off x="3867601" y="1812131"/>
            <a:ext cx="373856" cy="178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5" name="右箭头 14"/>
          <p:cNvSpPr/>
          <p:nvPr/>
        </p:nvSpPr>
        <p:spPr>
          <a:xfrm rot="6890324">
            <a:off x="3166917" y="2765227"/>
            <a:ext cx="589360"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7" name="右箭头 16"/>
          <p:cNvSpPr/>
          <p:nvPr/>
        </p:nvSpPr>
        <p:spPr>
          <a:xfrm rot="2348487">
            <a:off x="3268716" y="3799285"/>
            <a:ext cx="785813" cy="154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2306" name="灯片编号占位符 18"/>
          <p:cNvSpPr txBox="1">
            <a:spLocks noGrp="1"/>
          </p:cNvSpPr>
          <p:nvPr>
            <p:ph type="sldNum" sz="quarter" idx="4294967295"/>
          </p:nvPr>
        </p:nvSpPr>
        <p:spPr>
          <a:xfrm>
            <a:off x="7086601" y="4767263"/>
            <a:ext cx="2057876" cy="273844"/>
          </a:xfrm>
          <a:prstGeom prst="rect">
            <a:avLst/>
          </a:prstGeom>
          <a:noFill/>
          <a:ln w="9525">
            <a:noFill/>
          </a:ln>
        </p:spPr>
        <p:txBody>
          <a:bodyPr>
            <a:normAutofit lnSpcReduction="10000"/>
          </a:bodyPr>
          <a:lstStyle>
            <a:lvl1pPr marL="0" lvl="0" indent="0" algn="l" defTabSz="685800" rtl="0" eaLnBrk="0" fontAlgn="base" latinLnBrk="0" hangingPunct="0">
              <a:lnSpc>
                <a:spcPct val="100000"/>
              </a:lnSpc>
              <a:spcBef>
                <a:spcPct val="0"/>
              </a:spcBef>
              <a:spcAft>
                <a:spcPct val="0"/>
              </a:spcAft>
              <a:buNone/>
              <a:defRPr sz="1400" b="0" i="0" u="none" kern="1200" baseline="0">
                <a:solidFill>
                  <a:schemeClr val="tx1"/>
                </a:solidFill>
                <a:latin typeface="Arial" panose="020B0604020202020204" pitchFamily="34" charset="0"/>
                <a:ea typeface="黑体" panose="02010609060101010101" pitchFamily="49" charset="-122"/>
              </a:defRPr>
            </a:lvl1pPr>
            <a:lvl2pPr marL="342900" lvl="1"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2pPr>
            <a:lvl3pPr marL="685800" lvl="2"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3pPr>
            <a:lvl4pPr marL="1028700" lvl="3"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4pPr>
            <a:lvl5pPr marL="1371600" lvl="4"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5pPr>
          </a:lstStyle>
          <a:p>
            <a:pPr lvl="0"/>
            <a:fld id="{9A0DB2DC-4C9A-4742-B13C-FB6460FD3503}" type="slidenum">
              <a:rPr lang="zh-CN" altLang="en-US" dirty="0"/>
              <a:t>7</a:t>
            </a:fld>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childTnLst>
                          </p:cTn>
                        </p:par>
                        <p:par>
                          <p:cTn id="31" fill="hold">
                            <p:stCondLst>
                              <p:cond delay="500"/>
                            </p:stCondLst>
                            <p:childTnLst>
                              <p:par>
                                <p:cTn id="32" presetID="3" presetClass="entr" presetSubtype="1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5" grpId="0" bldLvl="0" animBg="1"/>
      <p:bldP spid="1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ext Box 9"/>
          <p:cNvSpPr txBox="1">
            <a:spLocks noChangeArrowheads="1"/>
          </p:cNvSpPr>
          <p:nvPr/>
        </p:nvSpPr>
        <p:spPr bwMode="auto">
          <a:xfrm>
            <a:off x="1439704" y="1006317"/>
            <a:ext cx="6113145" cy="1037749"/>
          </a:xfrm>
          <a:prstGeom prst="rect">
            <a:avLst/>
          </a:prstGeom>
          <a:noFill/>
          <a:ln w="9525">
            <a:noFill/>
            <a:miter lim="800000"/>
          </a:ln>
        </p:spPr>
        <p:txBody>
          <a:bodyPr wrap="square" lIns="68580" tIns="34290" rIns="68580" bIns="34290">
            <a:spAutoFit/>
          </a:bodyPr>
          <a:lstStyle/>
          <a:p>
            <a:pPr algn="just">
              <a:lnSpc>
                <a:spcPct val="150000"/>
              </a:lnSpc>
            </a:pPr>
            <a:r>
              <a:rPr lang="en-US" altLang="zh-CN" sz="2100" b="1" dirty="0">
                <a:latin typeface="Times New Roman" panose="02020603050405020304" pitchFamily="18" charset="0"/>
              </a:rPr>
              <a:t>1</a:t>
            </a:r>
            <a:r>
              <a:rPr lang="zh-CN" altLang="en-US" sz="2100" b="1" dirty="0">
                <a:latin typeface="Times New Roman" panose="02020603050405020304" pitchFamily="18" charset="0"/>
              </a:rPr>
              <a:t>、 如图</a:t>
            </a:r>
            <a:r>
              <a:rPr lang="en-US" altLang="zh-CN" sz="2100" b="1" dirty="0">
                <a:latin typeface="Times New Roman" panose="02020603050405020304" pitchFamily="18" charset="0"/>
              </a:rPr>
              <a:t>3-3</a:t>
            </a:r>
            <a:r>
              <a:rPr lang="zh-CN" altLang="en-US" sz="2100" b="1" dirty="0">
                <a:latin typeface="Times New Roman" panose="02020603050405020304" pitchFamily="18" charset="0"/>
              </a:rPr>
              <a:t>，圆锥的高是</a:t>
            </a:r>
            <a:r>
              <a:rPr lang="en-US" altLang="zh-CN" sz="2100" b="1" dirty="0">
                <a:latin typeface="Times New Roman" panose="02020603050405020304" pitchFamily="18" charset="0"/>
              </a:rPr>
              <a:t>4cm</a:t>
            </a:r>
            <a:r>
              <a:rPr lang="zh-CN" altLang="en-US" sz="2100" b="1" dirty="0">
                <a:latin typeface="Times New Roman" panose="02020603050405020304" pitchFamily="18" charset="0"/>
              </a:rPr>
              <a:t>，当圆锥的底面半径由小到大变化时，圆锥的体积也随之发生了变化．</a:t>
            </a:r>
          </a:p>
        </p:txBody>
      </p:sp>
      <p:grpSp>
        <p:nvGrpSpPr>
          <p:cNvPr id="4" name="Group 17"/>
          <p:cNvGrpSpPr/>
          <p:nvPr/>
        </p:nvGrpSpPr>
        <p:grpSpPr bwMode="auto">
          <a:xfrm>
            <a:off x="2357677" y="2950369"/>
            <a:ext cx="2917031" cy="1295400"/>
            <a:chOff x="8244" y="9396"/>
            <a:chExt cx="1848" cy="1719"/>
          </a:xfrm>
        </p:grpSpPr>
        <p:grpSp>
          <p:nvGrpSpPr>
            <p:cNvPr id="31749" name="Group 18"/>
            <p:cNvGrpSpPr/>
            <p:nvPr/>
          </p:nvGrpSpPr>
          <p:grpSpPr bwMode="auto">
            <a:xfrm>
              <a:off x="8830" y="9399"/>
              <a:ext cx="1262" cy="1716"/>
              <a:chOff x="8830" y="9399"/>
              <a:chExt cx="1262" cy="1716"/>
            </a:xfrm>
          </p:grpSpPr>
          <p:grpSp>
            <p:nvGrpSpPr>
              <p:cNvPr id="31755" name="Group 19"/>
              <p:cNvGrpSpPr/>
              <p:nvPr/>
            </p:nvGrpSpPr>
            <p:grpSpPr bwMode="auto">
              <a:xfrm>
                <a:off x="8830" y="9399"/>
                <a:ext cx="1262" cy="1716"/>
                <a:chOff x="8830" y="9399"/>
                <a:chExt cx="1262" cy="1716"/>
              </a:xfrm>
            </p:grpSpPr>
            <p:sp>
              <p:nvSpPr>
                <p:cNvPr id="31760" name="Freeform 20"/>
                <p:cNvSpPr/>
                <p:nvPr/>
              </p:nvSpPr>
              <p:spPr bwMode="auto">
                <a:xfrm>
                  <a:off x="8832" y="9399"/>
                  <a:ext cx="612" cy="1428"/>
                </a:xfrm>
                <a:custGeom>
                  <a:avLst/>
                  <a:gdLst>
                    <a:gd name="T0" fmla="*/ 612 w 612"/>
                    <a:gd name="T1" fmla="*/ 0 h 1428"/>
                    <a:gd name="T2" fmla="*/ 0 w 612"/>
                    <a:gd name="T3" fmla="*/ 1428 h 1428"/>
                    <a:gd name="T4" fmla="*/ 0 60000 65536"/>
                    <a:gd name="T5" fmla="*/ 0 60000 65536"/>
                    <a:gd name="T6" fmla="*/ 0 w 612"/>
                    <a:gd name="T7" fmla="*/ 0 h 1428"/>
                    <a:gd name="T8" fmla="*/ 612 w 612"/>
                    <a:gd name="T9" fmla="*/ 1428 h 1428"/>
                  </a:gdLst>
                  <a:ahLst/>
                  <a:cxnLst>
                    <a:cxn ang="T4">
                      <a:pos x="T0" y="T1"/>
                    </a:cxn>
                    <a:cxn ang="T5">
                      <a:pos x="T2" y="T3"/>
                    </a:cxn>
                  </a:cxnLst>
                  <a:rect l="T6" t="T7" r="T8" b="T9"/>
                  <a:pathLst>
                    <a:path w="612" h="1428">
                      <a:moveTo>
                        <a:pt x="612" y="0"/>
                      </a:moveTo>
                      <a:lnTo>
                        <a:pt x="0" y="1428"/>
                      </a:lnTo>
                    </a:path>
                  </a:pathLst>
                </a:custGeom>
                <a:noFill/>
                <a:ln w="9525" cap="flat" cmpd="sng">
                  <a:solidFill>
                    <a:srgbClr val="000000"/>
                  </a:solidFill>
                  <a:prstDash val="solid"/>
                  <a:round/>
                  <a:headEnd type="none" w="med" len="med"/>
                  <a:tailEnd type="none" w="med" len="med"/>
                </a:ln>
              </p:spPr>
              <p:txBody>
                <a:bodyPr/>
                <a:lstStyle/>
                <a:p>
                  <a:endParaRPr lang="zh-CN" altLang="en-US"/>
                </a:p>
              </p:txBody>
            </p:sp>
            <p:sp>
              <p:nvSpPr>
                <p:cNvPr id="31761" name="Oval 21"/>
                <p:cNvSpPr>
                  <a:spLocks noChangeArrowheads="1"/>
                </p:cNvSpPr>
                <p:nvPr/>
              </p:nvSpPr>
              <p:spPr bwMode="auto">
                <a:xfrm>
                  <a:off x="8832" y="10587"/>
                  <a:ext cx="1260" cy="528"/>
                </a:xfrm>
                <a:prstGeom prst="ellipse">
                  <a:avLst/>
                </a:prstGeom>
                <a:noFill/>
                <a:ln w="19050" cap="rnd">
                  <a:solidFill>
                    <a:srgbClr val="000000"/>
                  </a:solidFill>
                  <a:prstDash val="sysDot"/>
                  <a:round/>
                </a:ln>
              </p:spPr>
              <p:txBody>
                <a:bodyPr/>
                <a:lstStyle/>
                <a:p>
                  <a:endParaRPr lang="zh-CN" altLang="en-US"/>
                </a:p>
              </p:txBody>
            </p:sp>
            <p:sp>
              <p:nvSpPr>
                <p:cNvPr id="31762" name="Arc 22"/>
                <p:cNvSpPr/>
                <p:nvPr/>
              </p:nvSpPr>
              <p:spPr bwMode="auto">
                <a:xfrm rot="10783540">
                  <a:off x="8830" y="10802"/>
                  <a:ext cx="1260" cy="313"/>
                </a:xfrm>
                <a:custGeom>
                  <a:avLst/>
                  <a:gdLst>
                    <a:gd name="T0" fmla="*/ 6 w 43200"/>
                    <a:gd name="T1" fmla="*/ 313 h 24593"/>
                    <a:gd name="T2" fmla="*/ 1260 w 43200"/>
                    <a:gd name="T3" fmla="*/ 275 h 24593"/>
                    <a:gd name="T4" fmla="*/ 630 w 43200"/>
                    <a:gd name="T5" fmla="*/ 275 h 24593"/>
                    <a:gd name="T6" fmla="*/ 0 60000 65536"/>
                    <a:gd name="T7" fmla="*/ 0 60000 65536"/>
                    <a:gd name="T8" fmla="*/ 0 60000 65536"/>
                    <a:gd name="T9" fmla="*/ 0 w 43200"/>
                    <a:gd name="T10" fmla="*/ 0 h 24593"/>
                    <a:gd name="T11" fmla="*/ 43200 w 43200"/>
                    <a:gd name="T12" fmla="*/ 24593 h 24593"/>
                  </a:gdLst>
                  <a:ahLst/>
                  <a:cxnLst>
                    <a:cxn ang="T6">
                      <a:pos x="T0" y="T1"/>
                    </a:cxn>
                    <a:cxn ang="T7">
                      <a:pos x="T2" y="T3"/>
                    </a:cxn>
                    <a:cxn ang="T8">
                      <a:pos x="T4" y="T5"/>
                    </a:cxn>
                  </a:cxnLst>
                  <a:rect l="T9" t="T10" r="T11" b="T12"/>
                  <a:pathLst>
                    <a:path w="43200" h="24593" fill="none" extrusionOk="0">
                      <a:moveTo>
                        <a:pt x="208" y="24592"/>
                      </a:moveTo>
                      <a:cubicBezTo>
                        <a:pt x="69" y="23601"/>
                        <a:pt x="0" y="22601"/>
                        <a:pt x="0" y="21600"/>
                      </a:cubicBezTo>
                      <a:cubicBezTo>
                        <a:pt x="0" y="9670"/>
                        <a:pt x="9670" y="0"/>
                        <a:pt x="21600" y="0"/>
                      </a:cubicBezTo>
                      <a:cubicBezTo>
                        <a:pt x="33529" y="-1"/>
                        <a:pt x="43199" y="9670"/>
                        <a:pt x="43200" y="21599"/>
                      </a:cubicBezTo>
                    </a:path>
                    <a:path w="43200" h="24593" stroke="0" extrusionOk="0">
                      <a:moveTo>
                        <a:pt x="208" y="24592"/>
                      </a:moveTo>
                      <a:cubicBezTo>
                        <a:pt x="69" y="23601"/>
                        <a:pt x="0" y="22601"/>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round/>
                </a:ln>
              </p:spPr>
              <p:txBody>
                <a:bodyPr/>
                <a:lstStyle/>
                <a:p>
                  <a:endParaRPr lang="zh-CN" altLang="en-US"/>
                </a:p>
              </p:txBody>
            </p:sp>
            <p:sp>
              <p:nvSpPr>
                <p:cNvPr id="31763" name="Freeform 23"/>
                <p:cNvSpPr/>
                <p:nvPr/>
              </p:nvSpPr>
              <p:spPr bwMode="auto">
                <a:xfrm>
                  <a:off x="9456" y="9411"/>
                  <a:ext cx="624" cy="1392"/>
                </a:xfrm>
                <a:custGeom>
                  <a:avLst/>
                  <a:gdLst>
                    <a:gd name="T0" fmla="*/ 0 w 624"/>
                    <a:gd name="T1" fmla="*/ 0 h 1392"/>
                    <a:gd name="T2" fmla="*/ 624 w 624"/>
                    <a:gd name="T3" fmla="*/ 1392 h 1392"/>
                    <a:gd name="T4" fmla="*/ 0 60000 65536"/>
                    <a:gd name="T5" fmla="*/ 0 60000 65536"/>
                    <a:gd name="T6" fmla="*/ 0 w 624"/>
                    <a:gd name="T7" fmla="*/ 0 h 1392"/>
                    <a:gd name="T8" fmla="*/ 624 w 624"/>
                    <a:gd name="T9" fmla="*/ 1392 h 1392"/>
                  </a:gdLst>
                  <a:ahLst/>
                  <a:cxnLst>
                    <a:cxn ang="T4">
                      <a:pos x="T0" y="T1"/>
                    </a:cxn>
                    <a:cxn ang="T5">
                      <a:pos x="T2" y="T3"/>
                    </a:cxn>
                  </a:cxnLst>
                  <a:rect l="T6" t="T7" r="T8" b="T9"/>
                  <a:pathLst>
                    <a:path w="624" h="1392">
                      <a:moveTo>
                        <a:pt x="0" y="0"/>
                      </a:moveTo>
                      <a:lnTo>
                        <a:pt x="624" y="1392"/>
                      </a:lnTo>
                    </a:path>
                  </a:pathLst>
                </a:custGeom>
                <a:noFill/>
                <a:ln w="9525" cap="flat" cmpd="sng">
                  <a:solidFill>
                    <a:srgbClr val="000000"/>
                  </a:solidFill>
                  <a:prstDash val="solid"/>
                  <a:round/>
                  <a:headEnd type="none" w="med" len="med"/>
                  <a:tailEnd type="none" w="med" len="med"/>
                </a:ln>
              </p:spPr>
              <p:txBody>
                <a:bodyPr/>
                <a:lstStyle/>
                <a:p>
                  <a:endParaRPr lang="zh-CN" altLang="en-US"/>
                </a:p>
              </p:txBody>
            </p:sp>
            <p:sp>
              <p:nvSpPr>
                <p:cNvPr id="31764" name="Oval 24"/>
                <p:cNvSpPr>
                  <a:spLocks noChangeArrowheads="1"/>
                </p:cNvSpPr>
                <p:nvPr/>
              </p:nvSpPr>
              <p:spPr bwMode="auto">
                <a:xfrm>
                  <a:off x="9012" y="10668"/>
                  <a:ext cx="900" cy="360"/>
                </a:xfrm>
                <a:prstGeom prst="ellipse">
                  <a:avLst/>
                </a:prstGeom>
                <a:noFill/>
                <a:ln w="12700" cap="rnd">
                  <a:solidFill>
                    <a:srgbClr val="000000"/>
                  </a:solidFill>
                  <a:prstDash val="sysDot"/>
                  <a:round/>
                </a:ln>
              </p:spPr>
              <p:txBody>
                <a:bodyPr/>
                <a:lstStyle/>
                <a:p>
                  <a:endParaRPr lang="zh-CN" altLang="en-US"/>
                </a:p>
              </p:txBody>
            </p:sp>
            <p:sp>
              <p:nvSpPr>
                <p:cNvPr id="31765" name="Oval 25"/>
                <p:cNvSpPr>
                  <a:spLocks noChangeArrowheads="1"/>
                </p:cNvSpPr>
                <p:nvPr/>
              </p:nvSpPr>
              <p:spPr bwMode="auto">
                <a:xfrm>
                  <a:off x="9165" y="10755"/>
                  <a:ext cx="601" cy="198"/>
                </a:xfrm>
                <a:prstGeom prst="ellipse">
                  <a:avLst/>
                </a:prstGeom>
                <a:noFill/>
                <a:ln w="12700" cap="rnd">
                  <a:solidFill>
                    <a:srgbClr val="000000"/>
                  </a:solidFill>
                  <a:prstDash val="sysDot"/>
                  <a:round/>
                </a:ln>
              </p:spPr>
              <p:txBody>
                <a:bodyPr/>
                <a:lstStyle/>
                <a:p>
                  <a:endParaRPr lang="zh-CN" altLang="en-US"/>
                </a:p>
              </p:txBody>
            </p:sp>
          </p:grpSp>
          <p:sp>
            <p:nvSpPr>
              <p:cNvPr id="31756" name="Freeform 26"/>
              <p:cNvSpPr/>
              <p:nvPr/>
            </p:nvSpPr>
            <p:spPr bwMode="auto">
              <a:xfrm>
                <a:off x="9012" y="9408"/>
                <a:ext cx="444" cy="1440"/>
              </a:xfrm>
              <a:custGeom>
                <a:avLst/>
                <a:gdLst>
                  <a:gd name="T0" fmla="*/ 444 w 444"/>
                  <a:gd name="T1" fmla="*/ 0 h 1440"/>
                  <a:gd name="T2" fmla="*/ 0 w 444"/>
                  <a:gd name="T3" fmla="*/ 1440 h 1440"/>
                  <a:gd name="T4" fmla="*/ 0 60000 65536"/>
                  <a:gd name="T5" fmla="*/ 0 60000 65536"/>
                  <a:gd name="T6" fmla="*/ 0 w 444"/>
                  <a:gd name="T7" fmla="*/ 0 h 1440"/>
                  <a:gd name="T8" fmla="*/ 444 w 444"/>
                  <a:gd name="T9" fmla="*/ 1440 h 1440"/>
                </a:gdLst>
                <a:ahLst/>
                <a:cxnLst>
                  <a:cxn ang="T4">
                    <a:pos x="T0" y="T1"/>
                  </a:cxn>
                  <a:cxn ang="T5">
                    <a:pos x="T2" y="T3"/>
                  </a:cxn>
                </a:cxnLst>
                <a:rect l="T6" t="T7" r="T8" b="T9"/>
                <a:pathLst>
                  <a:path w="444" h="1440">
                    <a:moveTo>
                      <a:pt x="444" y="0"/>
                    </a:moveTo>
                    <a:lnTo>
                      <a:pt x="0" y="1440"/>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7" name="Freeform 27"/>
              <p:cNvSpPr/>
              <p:nvPr/>
            </p:nvSpPr>
            <p:spPr bwMode="auto">
              <a:xfrm>
                <a:off x="9168" y="9432"/>
                <a:ext cx="288" cy="1404"/>
              </a:xfrm>
              <a:custGeom>
                <a:avLst/>
                <a:gdLst>
                  <a:gd name="T0" fmla="*/ 288 w 288"/>
                  <a:gd name="T1" fmla="*/ 0 h 1404"/>
                  <a:gd name="T2" fmla="*/ 0 w 288"/>
                  <a:gd name="T3" fmla="*/ 1404 h 1404"/>
                  <a:gd name="T4" fmla="*/ 0 60000 65536"/>
                  <a:gd name="T5" fmla="*/ 0 60000 65536"/>
                  <a:gd name="T6" fmla="*/ 0 w 288"/>
                  <a:gd name="T7" fmla="*/ 0 h 1404"/>
                  <a:gd name="T8" fmla="*/ 288 w 288"/>
                  <a:gd name="T9" fmla="*/ 1404 h 1404"/>
                </a:gdLst>
                <a:ahLst/>
                <a:cxnLst>
                  <a:cxn ang="T4">
                    <a:pos x="T0" y="T1"/>
                  </a:cxn>
                  <a:cxn ang="T5">
                    <a:pos x="T2" y="T3"/>
                  </a:cxn>
                </a:cxnLst>
                <a:rect l="T6" t="T7" r="T8" b="T9"/>
                <a:pathLst>
                  <a:path w="288" h="1404">
                    <a:moveTo>
                      <a:pt x="288" y="0"/>
                    </a:moveTo>
                    <a:lnTo>
                      <a:pt x="0" y="1404"/>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8" name="Freeform 28"/>
              <p:cNvSpPr/>
              <p:nvPr/>
            </p:nvSpPr>
            <p:spPr bwMode="auto">
              <a:xfrm>
                <a:off x="9468" y="9432"/>
                <a:ext cx="312" cy="1404"/>
              </a:xfrm>
              <a:custGeom>
                <a:avLst/>
                <a:gdLst>
                  <a:gd name="T0" fmla="*/ 0 w 312"/>
                  <a:gd name="T1" fmla="*/ 0 h 1404"/>
                  <a:gd name="T2" fmla="*/ 312 w 312"/>
                  <a:gd name="T3" fmla="*/ 1404 h 1404"/>
                  <a:gd name="T4" fmla="*/ 0 60000 65536"/>
                  <a:gd name="T5" fmla="*/ 0 60000 65536"/>
                  <a:gd name="T6" fmla="*/ 0 w 312"/>
                  <a:gd name="T7" fmla="*/ 0 h 1404"/>
                  <a:gd name="T8" fmla="*/ 312 w 312"/>
                  <a:gd name="T9" fmla="*/ 1404 h 1404"/>
                </a:gdLst>
                <a:ahLst/>
                <a:cxnLst>
                  <a:cxn ang="T4">
                    <a:pos x="T0" y="T1"/>
                  </a:cxn>
                  <a:cxn ang="T5">
                    <a:pos x="T2" y="T3"/>
                  </a:cxn>
                </a:cxnLst>
                <a:rect l="T6" t="T7" r="T8" b="T9"/>
                <a:pathLst>
                  <a:path w="312" h="1404">
                    <a:moveTo>
                      <a:pt x="0" y="0"/>
                    </a:moveTo>
                    <a:lnTo>
                      <a:pt x="312" y="1404"/>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9" name="Freeform 29"/>
              <p:cNvSpPr/>
              <p:nvPr/>
            </p:nvSpPr>
            <p:spPr bwMode="auto">
              <a:xfrm>
                <a:off x="9456" y="9432"/>
                <a:ext cx="468" cy="1392"/>
              </a:xfrm>
              <a:custGeom>
                <a:avLst/>
                <a:gdLst>
                  <a:gd name="T0" fmla="*/ 0 w 468"/>
                  <a:gd name="T1" fmla="*/ 0 h 1392"/>
                  <a:gd name="T2" fmla="*/ 468 w 468"/>
                  <a:gd name="T3" fmla="*/ 1392 h 1392"/>
                  <a:gd name="T4" fmla="*/ 0 60000 65536"/>
                  <a:gd name="T5" fmla="*/ 0 60000 65536"/>
                  <a:gd name="T6" fmla="*/ 0 w 468"/>
                  <a:gd name="T7" fmla="*/ 0 h 1392"/>
                  <a:gd name="T8" fmla="*/ 468 w 468"/>
                  <a:gd name="T9" fmla="*/ 1392 h 1392"/>
                </a:gdLst>
                <a:ahLst/>
                <a:cxnLst>
                  <a:cxn ang="T4">
                    <a:pos x="T0" y="T1"/>
                  </a:cxn>
                  <a:cxn ang="T5">
                    <a:pos x="T2" y="T3"/>
                  </a:cxn>
                </a:cxnLst>
                <a:rect l="T6" t="T7" r="T8" b="T9"/>
                <a:pathLst>
                  <a:path w="468" h="1392">
                    <a:moveTo>
                      <a:pt x="0" y="0"/>
                    </a:moveTo>
                    <a:lnTo>
                      <a:pt x="468" y="1392"/>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grpSp>
        <p:sp>
          <p:nvSpPr>
            <p:cNvPr id="31750" name="Freeform 30"/>
            <p:cNvSpPr/>
            <p:nvPr/>
          </p:nvSpPr>
          <p:spPr bwMode="auto">
            <a:xfrm>
              <a:off x="8268" y="9396"/>
              <a:ext cx="1272" cy="1"/>
            </a:xfrm>
            <a:custGeom>
              <a:avLst/>
              <a:gdLst>
                <a:gd name="T0" fmla="*/ 1272 w 1272"/>
                <a:gd name="T1" fmla="*/ 0 h 1"/>
                <a:gd name="T2" fmla="*/ 0 w 1272"/>
                <a:gd name="T3" fmla="*/ 0 h 1"/>
                <a:gd name="T4" fmla="*/ 0 60000 65536"/>
                <a:gd name="T5" fmla="*/ 0 60000 65536"/>
                <a:gd name="T6" fmla="*/ 0 w 1272"/>
                <a:gd name="T7" fmla="*/ 0 h 1"/>
                <a:gd name="T8" fmla="*/ 1272 w 1272"/>
                <a:gd name="T9" fmla="*/ 1 h 1"/>
              </a:gdLst>
              <a:ahLst/>
              <a:cxnLst>
                <a:cxn ang="T4">
                  <a:pos x="T0" y="T1"/>
                </a:cxn>
                <a:cxn ang="T5">
                  <a:pos x="T2" y="T3"/>
                </a:cxn>
              </a:cxnLst>
              <a:rect l="T6" t="T7" r="T8" b="T9"/>
              <a:pathLst>
                <a:path w="1272" h="1">
                  <a:moveTo>
                    <a:pt x="1272" y="0"/>
                  </a:moveTo>
                  <a:lnTo>
                    <a:pt x="0" y="0"/>
                  </a:lnTo>
                </a:path>
              </a:pathLst>
            </a:custGeom>
            <a:noFill/>
            <a:ln w="9525" cap="rnd" cmpd="sng">
              <a:solidFill>
                <a:srgbClr val="000000"/>
              </a:solidFill>
              <a:prstDash val="sysDot"/>
              <a:round/>
              <a:headEnd type="none" w="med" len="med"/>
              <a:tailEnd type="none" w="med" len="med"/>
            </a:ln>
          </p:spPr>
          <p:txBody>
            <a:bodyPr/>
            <a:lstStyle/>
            <a:p>
              <a:endParaRPr lang="zh-CN" altLang="en-US"/>
            </a:p>
          </p:txBody>
        </p:sp>
        <p:sp>
          <p:nvSpPr>
            <p:cNvPr id="31751" name="Freeform 31"/>
            <p:cNvSpPr/>
            <p:nvPr/>
          </p:nvSpPr>
          <p:spPr bwMode="auto">
            <a:xfrm>
              <a:off x="8328" y="10836"/>
              <a:ext cx="492" cy="1"/>
            </a:xfrm>
            <a:custGeom>
              <a:avLst/>
              <a:gdLst>
                <a:gd name="T0" fmla="*/ 492 w 492"/>
                <a:gd name="T1" fmla="*/ 0 h 1"/>
                <a:gd name="T2" fmla="*/ 0 w 492"/>
                <a:gd name="T3" fmla="*/ 0 h 1"/>
                <a:gd name="T4" fmla="*/ 0 60000 65536"/>
                <a:gd name="T5" fmla="*/ 0 60000 65536"/>
                <a:gd name="T6" fmla="*/ 0 w 492"/>
                <a:gd name="T7" fmla="*/ 0 h 1"/>
                <a:gd name="T8" fmla="*/ 492 w 492"/>
                <a:gd name="T9" fmla="*/ 1 h 1"/>
              </a:gdLst>
              <a:ahLst/>
              <a:cxnLst>
                <a:cxn ang="T4">
                  <a:pos x="T0" y="T1"/>
                </a:cxn>
                <a:cxn ang="T5">
                  <a:pos x="T2" y="T3"/>
                </a:cxn>
              </a:cxnLst>
              <a:rect l="T6" t="T7" r="T8" b="T9"/>
              <a:pathLst>
                <a:path w="492" h="1">
                  <a:moveTo>
                    <a:pt x="492" y="0"/>
                  </a:moveTo>
                  <a:lnTo>
                    <a:pt x="0" y="0"/>
                  </a:lnTo>
                </a:path>
              </a:pathLst>
            </a:custGeom>
            <a:noFill/>
            <a:ln w="9525" cap="rnd" cmpd="sng">
              <a:solidFill>
                <a:srgbClr val="000000"/>
              </a:solidFill>
              <a:prstDash val="sysDot"/>
              <a:round/>
              <a:headEnd type="none" w="med" len="med"/>
              <a:tailEnd type="none" w="med" len="med"/>
            </a:ln>
          </p:spPr>
          <p:txBody>
            <a:bodyPr/>
            <a:lstStyle/>
            <a:p>
              <a:endParaRPr lang="zh-CN" altLang="en-US"/>
            </a:p>
          </p:txBody>
        </p:sp>
        <p:sp>
          <p:nvSpPr>
            <p:cNvPr id="31752" name="Line 32"/>
            <p:cNvSpPr>
              <a:spLocks noChangeShapeType="1"/>
            </p:cNvSpPr>
            <p:nvPr/>
          </p:nvSpPr>
          <p:spPr bwMode="auto">
            <a:xfrm>
              <a:off x="8544" y="9396"/>
              <a:ext cx="0" cy="468"/>
            </a:xfrm>
            <a:prstGeom prst="line">
              <a:avLst/>
            </a:prstGeom>
            <a:noFill/>
            <a:ln w="9525">
              <a:solidFill>
                <a:srgbClr val="000000"/>
              </a:solidFill>
              <a:round/>
              <a:headEnd type="arrow" w="sm" len="sm"/>
            </a:ln>
          </p:spPr>
          <p:txBody>
            <a:bodyPr/>
            <a:lstStyle/>
            <a:p>
              <a:endParaRPr lang="zh-CN" altLang="en-US"/>
            </a:p>
          </p:txBody>
        </p:sp>
        <p:sp>
          <p:nvSpPr>
            <p:cNvPr id="31753" name="Line 33"/>
            <p:cNvSpPr>
              <a:spLocks noChangeShapeType="1"/>
            </p:cNvSpPr>
            <p:nvPr/>
          </p:nvSpPr>
          <p:spPr bwMode="auto">
            <a:xfrm>
              <a:off x="8556" y="10383"/>
              <a:ext cx="0" cy="468"/>
            </a:xfrm>
            <a:prstGeom prst="line">
              <a:avLst/>
            </a:prstGeom>
            <a:noFill/>
            <a:ln w="9525">
              <a:solidFill>
                <a:srgbClr val="000000"/>
              </a:solidFill>
              <a:round/>
              <a:tailEnd type="arrow" w="sm" len="sm"/>
            </a:ln>
          </p:spPr>
          <p:txBody>
            <a:bodyPr/>
            <a:lstStyle/>
            <a:p>
              <a:endParaRPr lang="zh-CN" altLang="en-US"/>
            </a:p>
          </p:txBody>
        </p:sp>
        <p:sp>
          <p:nvSpPr>
            <p:cNvPr id="31754" name="Text Box 34"/>
            <p:cNvSpPr txBox="1">
              <a:spLocks noChangeArrowheads="1"/>
            </p:cNvSpPr>
            <p:nvPr/>
          </p:nvSpPr>
          <p:spPr bwMode="auto">
            <a:xfrm>
              <a:off x="8244" y="9864"/>
              <a:ext cx="720" cy="468"/>
            </a:xfrm>
            <a:prstGeom prst="rect">
              <a:avLst/>
            </a:prstGeom>
            <a:noFill/>
            <a:ln w="9525" cap="rnd">
              <a:noFill/>
              <a:prstDash val="sysDot"/>
              <a:miter lim="800000"/>
            </a:ln>
          </p:spPr>
          <p:txBody>
            <a:bodyPr/>
            <a:lstStyle/>
            <a:p>
              <a:pPr algn="just"/>
              <a:r>
                <a:rPr lang="en-US" altLang="zh-CN" sz="800">
                  <a:latin typeface="Times New Roman" panose="02020603050405020304" pitchFamily="18" charset="0"/>
                </a:rPr>
                <a:t>      </a:t>
              </a:r>
            </a:p>
            <a:p>
              <a:pPr algn="just"/>
              <a:r>
                <a:rPr lang="en-US" altLang="zh-CN" sz="800">
                  <a:latin typeface="Times New Roman" panose="02020603050405020304" pitchFamily="18" charset="0"/>
                </a:rPr>
                <a:t>  </a:t>
              </a:r>
              <a:r>
                <a:rPr lang="en-US" altLang="zh-CN" sz="2100" b="1">
                  <a:latin typeface="Times New Roman" panose="02020603050405020304" pitchFamily="18" charset="0"/>
                </a:rPr>
                <a:t>4cm</a:t>
              </a:r>
              <a:endParaRPr lang="en-US" altLang="zh-CN" sz="2100" b="1">
                <a:latin typeface="Verdana" panose="020B0604030504040204"/>
                <a:ea typeface="华文楷体" panose="02010600040101010101" charset="-122"/>
                <a:cs typeface="华文楷体" panose="02010600040101010101" charset="-122"/>
              </a:endParaRPr>
            </a:p>
          </p:txBody>
        </p:sp>
      </p:grpSp>
      <p:sp>
        <p:nvSpPr>
          <p:cNvPr id="31748" name="矩形 23"/>
          <p:cNvSpPr>
            <a:spLocks noChangeArrowheads="1"/>
          </p:cNvSpPr>
          <p:nvPr/>
        </p:nvSpPr>
        <p:spPr bwMode="auto">
          <a:xfrm>
            <a:off x="3600688" y="4462462"/>
            <a:ext cx="766877" cy="392415"/>
          </a:xfrm>
          <a:prstGeom prst="rect">
            <a:avLst/>
          </a:prstGeom>
          <a:noFill/>
          <a:ln w="9525">
            <a:noFill/>
            <a:miter lim="800000"/>
          </a:ln>
        </p:spPr>
        <p:txBody>
          <a:bodyPr wrap="none" lIns="68580" tIns="34290" rIns="68580" bIns="34290">
            <a:spAutoFit/>
          </a:bodyPr>
          <a:lstStyle/>
          <a:p>
            <a:r>
              <a:rPr lang="zh-CN" altLang="en-US" sz="2100" b="1">
                <a:latin typeface="Times New Roman" panose="02020603050405020304" pitchFamily="18" charset="0"/>
              </a:rPr>
              <a:t>图</a:t>
            </a:r>
            <a:r>
              <a:rPr lang="en-US" sz="2100" b="1">
                <a:latin typeface="Times New Roman" panose="02020603050405020304" pitchFamily="18" charset="0"/>
              </a:rPr>
              <a:t>3</a:t>
            </a:r>
            <a:r>
              <a:rPr lang="en-US" altLang="zh-CN" sz="2100" b="1">
                <a:latin typeface="Times New Roman" panose="02020603050405020304" pitchFamily="18" charset="0"/>
              </a:rPr>
              <a:t>-3</a:t>
            </a:r>
            <a:endParaRPr lang="zh-CN" altLang="en-US" sz="2100" b="1">
              <a:latin typeface="Times New Roman" panose="02020603050405020304" pitchFamily="18" charset="0"/>
            </a:endParaRPr>
          </a:p>
        </p:txBody>
      </p:sp>
      <p:grpSp>
        <p:nvGrpSpPr>
          <p:cNvPr id="8" name="组合 7"/>
          <p:cNvGrpSpPr/>
          <p:nvPr/>
        </p:nvGrpSpPr>
        <p:grpSpPr>
          <a:xfrm>
            <a:off x="399314" y="345699"/>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随堂训练</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748"/>
                                        </p:tgtEl>
                                        <p:attrNameLst>
                                          <p:attrName>style.visibility</p:attrName>
                                        </p:attrNameLst>
                                      </p:cBhvr>
                                      <p:to>
                                        <p:strVal val="visible"/>
                                      </p:to>
                                    </p:set>
                                    <p:animEffect transition="in" filter="blinds(horizontal)">
                                      <p:cBhvr>
                                        <p:cTn id="10"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21" name="Text Box 9"/>
          <p:cNvSpPr txBox="1">
            <a:spLocks noChangeArrowheads="1"/>
          </p:cNvSpPr>
          <p:nvPr/>
        </p:nvSpPr>
        <p:spPr bwMode="auto">
          <a:xfrm>
            <a:off x="1439703" y="844153"/>
            <a:ext cx="6867050" cy="2977739"/>
          </a:xfrm>
          <a:prstGeom prst="rect">
            <a:avLst/>
          </a:prstGeom>
          <a:noFill/>
          <a:ln w="9525">
            <a:noFill/>
            <a:miter lim="800000"/>
          </a:ln>
        </p:spPr>
        <p:txBody>
          <a:bodyPr wrap="square" lIns="68580" tIns="34290" rIns="68580" bIns="34290">
            <a:spAutoFit/>
          </a:bodyPr>
          <a:lstStyle/>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）在这个变化过程中，自变量、因变量各是</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什么？</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2</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）如果圆锥底面半径为</a:t>
            </a:r>
            <a:r>
              <a:rPr lang="en-US" altLang="zh-CN" sz="2100" b="1" i="1" dirty="0">
                <a:latin typeface="思源黑体 CN Regular" panose="020B0500000000000000" charset="-122"/>
                <a:ea typeface="思源黑体 CN Regular" panose="020B0500000000000000" charset="-122"/>
                <a:cs typeface="思源黑体 CN Regular" panose="020B0500000000000000" charset="-122"/>
              </a:rPr>
              <a:t>r</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 ，那么圆锥</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的体积 </a:t>
            </a:r>
            <a:r>
              <a:rPr lang="en-US" altLang="zh-CN" sz="2100" b="1" i="1" dirty="0">
                <a:latin typeface="思源黑体 CN Regular" panose="020B0500000000000000" charset="-122"/>
                <a:ea typeface="思源黑体 CN Regular" panose="020B0500000000000000" charset="-122"/>
                <a:cs typeface="思源黑体 CN Regular" panose="020B0500000000000000" charset="-122"/>
              </a:rPr>
              <a:t>V</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）与</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r</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的关系式为 </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3</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）当底面半径由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 cm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变化到</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10 cm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时，圆锥</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的体积由</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变化到 </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p>
        </p:txBody>
      </p:sp>
      <p:graphicFrame>
        <p:nvGraphicFramePr>
          <p:cNvPr id="5121" name="Object 2"/>
          <p:cNvGraphicFramePr>
            <a:graphicFrameLocks noChangeAspect="1"/>
          </p:cNvGraphicFramePr>
          <p:nvPr/>
        </p:nvGraphicFramePr>
        <p:xfrm>
          <a:off x="5598558" y="2139554"/>
          <a:ext cx="888206" cy="647700"/>
        </p:xfrm>
        <a:graphic>
          <a:graphicData uri="http://schemas.openxmlformats.org/presentationml/2006/ole">
            <mc:AlternateContent xmlns:mc="http://schemas.openxmlformats.org/markup-compatibility/2006">
              <mc:Choice xmlns:v="urn:schemas-microsoft-com:vml" Requires="v">
                <p:oleObj spid="_x0000_s1052" name="Equation" r:id="rId4" imgW="15240000" imgH="9753600" progId="Equation.DSMT4">
                  <p:embed/>
                </p:oleObj>
              </mc:Choice>
              <mc:Fallback>
                <p:oleObj name="Equation" r:id="rId4" imgW="15240000" imgH="9753600" progId="Equation.DSMT4">
                  <p:embed/>
                  <p:pic>
                    <p:nvPicPr>
                      <p:cNvPr id="0" name="图片 1024"/>
                      <p:cNvPicPr>
                        <a:picLocks noChangeAspect="1"/>
                      </p:cNvPicPr>
                      <p:nvPr/>
                    </p:nvPicPr>
                    <p:blipFill>
                      <a:blip r:embed="rId5"/>
                      <a:stretch>
                        <a:fillRect/>
                      </a:stretch>
                    </p:blipFill>
                    <p:spPr>
                      <a:xfrm>
                        <a:off x="5598558" y="2139554"/>
                        <a:ext cx="888206" cy="647700"/>
                      </a:xfrm>
                      <a:prstGeom prst="rect">
                        <a:avLst/>
                      </a:prstGeom>
                      <a:noFill/>
                      <a:ln w="9525">
                        <a:noFill/>
                      </a:ln>
                    </p:spPr>
                  </p:pic>
                </p:oleObj>
              </mc:Fallback>
            </mc:AlternateContent>
          </a:graphicData>
        </a:graphic>
      </p:graphicFrame>
      <p:graphicFrame>
        <p:nvGraphicFramePr>
          <p:cNvPr id="5122" name="Object 3"/>
          <p:cNvGraphicFramePr>
            <a:graphicFrameLocks noChangeAspect="1"/>
          </p:cNvGraphicFramePr>
          <p:nvPr/>
        </p:nvGraphicFramePr>
        <p:xfrm>
          <a:off x="2849404" y="3165872"/>
          <a:ext cx="336947" cy="647700"/>
        </p:xfrm>
        <a:graphic>
          <a:graphicData uri="http://schemas.openxmlformats.org/presentationml/2006/ole">
            <mc:AlternateContent xmlns:mc="http://schemas.openxmlformats.org/markup-compatibility/2006">
              <mc:Choice xmlns:v="urn:schemas-microsoft-com:vml" Requires="v">
                <p:oleObj spid="_x0000_s1053" name="Equation" r:id="rId6" imgW="5791200" imgH="9753600" progId="Equation.DSMT4">
                  <p:embed/>
                </p:oleObj>
              </mc:Choice>
              <mc:Fallback>
                <p:oleObj name="Equation" r:id="rId6" imgW="5791200" imgH="9753600" progId="Equation.DSMT4">
                  <p:embed/>
                  <p:pic>
                    <p:nvPicPr>
                      <p:cNvPr id="0" name="图片 1025"/>
                      <p:cNvPicPr>
                        <a:picLocks noChangeAspect="1"/>
                      </p:cNvPicPr>
                      <p:nvPr/>
                    </p:nvPicPr>
                    <p:blipFill>
                      <a:blip r:embed="rId7"/>
                      <a:stretch>
                        <a:fillRect/>
                      </a:stretch>
                    </p:blipFill>
                    <p:spPr>
                      <a:xfrm>
                        <a:off x="2849404" y="3165872"/>
                        <a:ext cx="336947" cy="647700"/>
                      </a:xfrm>
                      <a:prstGeom prst="rect">
                        <a:avLst/>
                      </a:prstGeom>
                      <a:noFill/>
                      <a:ln w="9525">
                        <a:noFill/>
                      </a:ln>
                    </p:spPr>
                  </p:pic>
                </p:oleObj>
              </mc:Fallback>
            </mc:AlternateContent>
          </a:graphicData>
        </a:graphic>
      </p:graphicFrame>
      <p:graphicFrame>
        <p:nvGraphicFramePr>
          <p:cNvPr id="5123" name="Object 4"/>
          <p:cNvGraphicFramePr>
            <a:graphicFrameLocks noChangeAspect="1"/>
          </p:cNvGraphicFramePr>
          <p:nvPr/>
        </p:nvGraphicFramePr>
        <p:xfrm>
          <a:off x="5528073" y="3174192"/>
          <a:ext cx="550069" cy="647700"/>
        </p:xfrm>
        <a:graphic>
          <a:graphicData uri="http://schemas.openxmlformats.org/presentationml/2006/ole">
            <mc:AlternateContent xmlns:mc="http://schemas.openxmlformats.org/markup-compatibility/2006">
              <mc:Choice xmlns:v="urn:schemas-microsoft-com:vml" Requires="v">
                <p:oleObj spid="_x0000_s1054" name="Equation" r:id="rId8" imgW="9448800" imgH="9753600" progId="Equation.DSMT4">
                  <p:embed/>
                </p:oleObj>
              </mc:Choice>
              <mc:Fallback>
                <p:oleObj name="Equation" r:id="rId8" imgW="9448800" imgH="9753600" progId="Equation.DSMT4">
                  <p:embed/>
                  <p:pic>
                    <p:nvPicPr>
                      <p:cNvPr id="0" name="图片 1026"/>
                      <p:cNvPicPr>
                        <a:picLocks noChangeAspect="1"/>
                      </p:cNvPicPr>
                      <p:nvPr/>
                    </p:nvPicPr>
                    <p:blipFill>
                      <a:blip r:embed="rId9"/>
                      <a:stretch>
                        <a:fillRect/>
                      </a:stretch>
                    </p:blipFill>
                    <p:spPr>
                      <a:xfrm>
                        <a:off x="5528073" y="3174192"/>
                        <a:ext cx="550069" cy="647700"/>
                      </a:xfrm>
                      <a:prstGeom prst="rect">
                        <a:avLst/>
                      </a:prstGeom>
                      <a:noFill/>
                      <a:ln w="9525">
                        <a:noFill/>
                      </a:ln>
                    </p:spPr>
                  </p:pic>
                </p:oleObj>
              </mc:Fallback>
            </mc:AlternateContent>
          </a:graphicData>
        </a:graphic>
      </p:graphicFrame>
      <p:sp>
        <p:nvSpPr>
          <p:cNvPr id="8" name="Rectangle 33"/>
          <p:cNvSpPr>
            <a:spLocks noChangeArrowheads="1"/>
          </p:cNvSpPr>
          <p:nvPr/>
        </p:nvSpPr>
        <p:spPr bwMode="auto">
          <a:xfrm>
            <a:off x="2304097" y="1329929"/>
            <a:ext cx="6156722" cy="552926"/>
          </a:xfrm>
          <a:prstGeom prst="rect">
            <a:avLst/>
          </a:prstGeom>
          <a:noFill/>
          <a:ln w="9525">
            <a:noFill/>
            <a:miter lim="800000"/>
          </a:ln>
        </p:spPr>
        <p:txBody>
          <a:bodyPr lIns="68580" tIns="34290" rIns="68580" bIns="34290">
            <a:spAutoFit/>
          </a:bodyPr>
          <a:lstStyle/>
          <a:p>
            <a:pPr algn="just">
              <a:lnSpc>
                <a:spcPct val="150000"/>
              </a:lnSpc>
            </a:pPr>
            <a:r>
              <a:rPr lang="zh-CN" altLang="en-US" sz="2100" b="1">
                <a:solidFill>
                  <a:srgbClr val="FF0000"/>
                </a:solidFill>
                <a:latin typeface="Times New Roman" panose="02020603050405020304" pitchFamily="18" charset="0"/>
              </a:rPr>
              <a:t>自变量</a:t>
            </a:r>
            <a:r>
              <a:rPr lang="en-US" altLang="zh-CN" sz="2100" b="1">
                <a:solidFill>
                  <a:srgbClr val="FF0000"/>
                </a:solidFill>
                <a:latin typeface="Times New Roman" panose="02020603050405020304" pitchFamily="18" charset="0"/>
              </a:rPr>
              <a:t>:</a:t>
            </a:r>
            <a:r>
              <a:rPr lang="zh-CN" altLang="en-US" sz="2100" b="1">
                <a:solidFill>
                  <a:srgbClr val="FF0000"/>
                </a:solidFill>
                <a:latin typeface="Times New Roman" panose="02020603050405020304" pitchFamily="18" charset="0"/>
              </a:rPr>
              <a:t>圆锥底面半径</a:t>
            </a:r>
            <a:r>
              <a:rPr lang="en-US" altLang="zh-CN" sz="2100" b="1">
                <a:solidFill>
                  <a:srgbClr val="FF0000"/>
                </a:solidFill>
                <a:latin typeface="Times New Roman" panose="02020603050405020304" pitchFamily="18" charset="0"/>
              </a:rPr>
              <a:t>, </a:t>
            </a:r>
            <a:r>
              <a:rPr lang="zh-CN" altLang="en-US" sz="2100" b="1">
                <a:solidFill>
                  <a:srgbClr val="FF0000"/>
                </a:solidFill>
                <a:latin typeface="Times New Roman" panose="02020603050405020304" pitchFamily="18" charset="0"/>
              </a:rPr>
              <a:t>因变量</a:t>
            </a:r>
            <a:r>
              <a:rPr lang="en-US" altLang="zh-CN" sz="2100" b="1">
                <a:solidFill>
                  <a:srgbClr val="FF0000"/>
                </a:solidFill>
                <a:latin typeface="Times New Roman" panose="02020603050405020304" pitchFamily="18" charset="0"/>
              </a:rPr>
              <a:t>:</a:t>
            </a:r>
            <a:r>
              <a:rPr lang="zh-CN" altLang="en-US" sz="2100" b="1">
                <a:solidFill>
                  <a:srgbClr val="FF0000"/>
                </a:solidFill>
                <a:latin typeface="Times New Roman" panose="02020603050405020304" pitchFamily="18" charset="0"/>
              </a:rPr>
              <a:t>圆锥的体积 </a:t>
            </a:r>
            <a:endParaRPr kumimoji="1" lang="zh-CN" altLang="en-US" sz="2100" b="1" i="1">
              <a:solidFill>
                <a:srgbClr val="FF0000"/>
              </a:solidFill>
              <a:latin typeface="Times New Roman" panose="02020603050405020304" pitchFamily="18"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1"/>
                                        </p:tgtEl>
                                        <p:attrNameLst>
                                          <p:attrName>style.visibility</p:attrName>
                                        </p:attrNameLst>
                                      </p:cBhvr>
                                      <p:to>
                                        <p:strVal val="visible"/>
                                      </p:to>
                                    </p:set>
                                    <p:anim calcmode="lin" valueType="num">
                                      <p:cBhvr additive="base">
                                        <p:cTn id="13" dur="500" fill="hold"/>
                                        <p:tgtEl>
                                          <p:spTgt spid="5121"/>
                                        </p:tgtEl>
                                        <p:attrNameLst>
                                          <p:attrName>ppt_x</p:attrName>
                                        </p:attrNameLst>
                                      </p:cBhvr>
                                      <p:tavLst>
                                        <p:tav tm="0">
                                          <p:val>
                                            <p:strVal val="#ppt_x"/>
                                          </p:val>
                                        </p:tav>
                                        <p:tav tm="100000">
                                          <p:val>
                                            <p:strVal val="#ppt_x"/>
                                          </p:val>
                                        </p:tav>
                                      </p:tavLst>
                                    </p:anim>
                                    <p:anim calcmode="lin" valueType="num">
                                      <p:cBhvr additive="base">
                                        <p:cTn id="14" dur="500" fill="hold"/>
                                        <p:tgtEl>
                                          <p:spTgt spid="51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additive="base">
                                        <p:cTn id="19" dur="500" fill="hold"/>
                                        <p:tgtEl>
                                          <p:spTgt spid="5122"/>
                                        </p:tgtEl>
                                        <p:attrNameLst>
                                          <p:attrName>ppt_x</p:attrName>
                                        </p:attrNameLst>
                                      </p:cBhvr>
                                      <p:tavLst>
                                        <p:tav tm="0">
                                          <p:val>
                                            <p:strVal val="#ppt_x"/>
                                          </p:val>
                                        </p:tav>
                                        <p:tav tm="100000">
                                          <p:val>
                                            <p:strVal val="#ppt_x"/>
                                          </p:val>
                                        </p:tav>
                                      </p:tavLst>
                                    </p:anim>
                                    <p:anim calcmode="lin" valueType="num">
                                      <p:cBhvr additive="base">
                                        <p:cTn id="2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gtEl>
                                        <p:attrNameLst>
                                          <p:attrName>style.visibility</p:attrName>
                                        </p:attrNameLst>
                                      </p:cBhvr>
                                      <p:to>
                                        <p:strVal val="visible"/>
                                      </p:to>
                                    </p:set>
                                    <p:anim calcmode="lin" valueType="num">
                                      <p:cBhvr additive="base">
                                        <p:cTn id="25" dur="500" fill="hold"/>
                                        <p:tgtEl>
                                          <p:spTgt spid="5123"/>
                                        </p:tgtEl>
                                        <p:attrNameLst>
                                          <p:attrName>ppt_x</p:attrName>
                                        </p:attrNameLst>
                                      </p:cBhvr>
                                      <p:tavLst>
                                        <p:tav tm="0">
                                          <p:val>
                                            <p:strVal val="#ppt_x"/>
                                          </p:val>
                                        </p:tav>
                                        <p:tav tm="100000">
                                          <p:val>
                                            <p:strVal val="#ppt_x"/>
                                          </p:val>
                                        </p:tav>
                                      </p:tavLst>
                                    </p:anim>
                                    <p:anim calcmode="lin" valueType="num">
                                      <p:cBhvr additive="base">
                                        <p:cTn id="26"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DOCER_TEMPLATE_OPEN_ONCE_MARK" val="1"/>
</p:tagLst>
</file>

<file path=ppt/tags/tag10.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1.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2.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3.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4.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5.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6.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21.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 name="KSO_WM_SLIDE_MODEL_TYPE" val="cover"/>
  <p:tag name="KSO_WM_SPECIAL_SOURCE" val="bdnull"/>
</p:tagLst>
</file>

<file path=ppt/tags/tag6.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heme/theme1.xml><?xml version="1.0" encoding="utf-8"?>
<a:theme xmlns:a="http://schemas.openxmlformats.org/drawingml/2006/main" name="WWW.2PPT.COM&#10;">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955</Words>
  <Application>Microsoft Office PowerPoint</Application>
  <PresentationFormat>全屏显示(16:9)</PresentationFormat>
  <Paragraphs>119</Paragraphs>
  <Slides>17</Slides>
  <Notes>3</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17</vt:i4>
      </vt:variant>
    </vt:vector>
  </HeadingPairs>
  <TitlesOfParts>
    <vt:vector size="34" baseType="lpstr">
      <vt:lpstr>Adobe 楷体 Std R</vt:lpstr>
      <vt:lpstr>等线</vt:lpstr>
      <vt:lpstr>黑体</vt:lpstr>
      <vt:lpstr>华文楷体</vt:lpstr>
      <vt:lpstr>思源黑体 CN Regular</vt:lpstr>
      <vt:lpstr>宋体</vt:lpstr>
      <vt:lpstr>微软雅黑</vt:lpstr>
      <vt:lpstr>Arial</vt:lpstr>
      <vt:lpstr>Calibri</vt:lpstr>
      <vt:lpstr>Courier New</vt:lpstr>
      <vt:lpstr>Times New Roman</vt:lpstr>
      <vt:lpstr>Verdana</vt:lpstr>
      <vt:lpstr>Wingdings</vt:lpstr>
      <vt:lpstr>Wingdings 2</vt:lpstr>
      <vt:lpstr>WWW.2PPT.COM
</vt:lpstr>
      <vt:lpstr>Bitmap Image</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2017-08-03T09:01:00Z</dcterms:created>
  <dcterms:modified xsi:type="dcterms:W3CDTF">2023-01-16T19:10:36Z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2F3D380F04A44303875C1CBDB7E292C8</vt:lpwstr>
  </property>
  <property fmtid="{A09F084E-AD41-489F-8076-AA5BE3082BCA}" pid="100">
    <vt:ui4>5</vt:ui4>
  </property>
  <property fmtid="{64440492-4C8B-11D1-8B70-080036B11A03}" pid="11">
    <vt:lpwstr>www.2ppt.com-爱PPT提供资源下载</vt:lpwstr>
  </property>
</Properties>
</file>