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2" r:id="rId2"/>
    <p:sldId id="264" r:id="rId3"/>
    <p:sldId id="263" r:id="rId4"/>
    <p:sldId id="261" r:id="rId5"/>
    <p:sldId id="360" r:id="rId6"/>
    <p:sldId id="275" r:id="rId7"/>
    <p:sldId id="356" r:id="rId8"/>
    <p:sldId id="286" r:id="rId9"/>
    <p:sldId id="293" r:id="rId10"/>
    <p:sldId id="350" r:id="rId11"/>
    <p:sldId id="357" r:id="rId12"/>
    <p:sldId id="358" r:id="rId13"/>
    <p:sldId id="361" r:id="rId14"/>
    <p:sldId id="288" r:id="rId15"/>
    <p:sldId id="290" r:id="rId16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30782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29612"/>
            <a:ext cx="9144000" cy="778234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4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确定位置（二）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88934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2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某城市中心广场的四周道路如图。以中心广场为观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测点，量一量，填一填。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P68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96523" y="1446503"/>
            <a:ext cx="5171895" cy="30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商店的位置是</a:t>
            </a:r>
            <a:r>
              <a:rPr lang="zh-CN" altLang="en-US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偏</a:t>
            </a:r>
            <a:r>
              <a:rPr lang="zh-CN" altLang="en-US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，距离中心广场</a:t>
            </a:r>
            <a:r>
              <a:rPr lang="zh-CN" altLang="en-US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 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km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。</a:t>
            </a:r>
            <a:endParaRPr lang="en-US" altLang="zh-CN" sz="2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学校的位置是</a:t>
            </a:r>
            <a:r>
              <a:rPr lang="zh-CN" altLang="en-US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偏</a:t>
            </a:r>
            <a:r>
              <a:rPr lang="zh-CN" altLang="en-US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，距离中心广场</a:t>
            </a:r>
            <a:r>
              <a:rPr lang="zh-CN" altLang="en-US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 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km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音乐厅的位置是</a:t>
            </a:r>
            <a:r>
              <a:rPr lang="zh-CN" altLang="en-US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偏</a:t>
            </a:r>
            <a:r>
              <a:rPr lang="zh-CN" altLang="en-US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距离中心广场</a:t>
            </a:r>
            <a:r>
              <a:rPr lang="zh-CN" altLang="en-US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 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km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187035" y="1492936"/>
            <a:ext cx="49918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西</a:t>
            </a:r>
          </a:p>
        </p:txBody>
      </p:sp>
      <p:pic>
        <p:nvPicPr>
          <p:cNvPr id="6" name="图片 15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6047826" y="1653648"/>
            <a:ext cx="2406539" cy="243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4334053" y="1492936"/>
            <a:ext cx="145589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北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60°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3187970" y="1986811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3187035" y="2471559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东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4348473" y="2445391"/>
            <a:ext cx="133075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南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30°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3282470" y="2976160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3520423" y="3443516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南</a:t>
            </a: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689231" y="3472422"/>
            <a:ext cx="151548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西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25°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3185815" y="3954782"/>
            <a:ext cx="49918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321916"/>
            <a:ext cx="3930645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以学校为观测点：</a:t>
            </a:r>
          </a:p>
        </p:txBody>
      </p:sp>
      <p:sp>
        <p:nvSpPr>
          <p:cNvPr id="2" name="矩形 1"/>
          <p:cNvSpPr/>
          <p:nvPr/>
        </p:nvSpPr>
        <p:spPr>
          <a:xfrm>
            <a:off x="696717" y="715924"/>
            <a:ext cx="4927146" cy="4071444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出版社在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)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偏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) (       )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的方向上，距离是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) 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m。</a:t>
            </a:r>
          </a:p>
          <a:p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书店在学校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)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偏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) (       )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方向上，距离是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) 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m。</a:t>
            </a:r>
          </a:p>
          <a:p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中心广场在学校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)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偏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) (       ) 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的方向上，距离是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) 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m。</a:t>
            </a:r>
          </a:p>
          <a:p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(4)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电信大楼在学校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)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偏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) (       ) 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的方向上，距离是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) 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m。</a:t>
            </a:r>
          </a:p>
          <a:p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(5)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学校在书店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)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偏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) (       )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的方向上，距离是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) 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3690" y="1023648"/>
            <a:ext cx="3178987" cy="283648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43336" y="750582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38956" y="746292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2800" y="1129683"/>
            <a:ext cx="82104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45°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21086" y="1126641"/>
            <a:ext cx="82104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75019" y="1519231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09242" y="1506989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45943" y="1519231"/>
            <a:ext cx="968786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20137" y="1892147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800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53232" y="2296329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01147" y="2300343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7279" y="2680200"/>
            <a:ext cx="892087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 °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91767" y="2680200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400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53232" y="3073627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771123" y="3069145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50252" y="3464884"/>
            <a:ext cx="948799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 °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05079" y="3458090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89519" y="3832417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32225" y="3838438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924254" y="3860074"/>
            <a:ext cx="968786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 °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20137" y="4247660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800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425" y="346903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看图填空。</a:t>
            </a:r>
          </a:p>
        </p:txBody>
      </p:sp>
      <p:sp>
        <p:nvSpPr>
          <p:cNvPr id="2" name="矩形 1"/>
          <p:cNvSpPr/>
          <p:nvPr/>
        </p:nvSpPr>
        <p:spPr>
          <a:xfrm>
            <a:off x="469324" y="2856383"/>
            <a:ext cx="8205353" cy="1731243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）小华从家出发向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     )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方向走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到小明家，然后小华和小明一起出发向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方向走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米到超市，最后向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     )</a:t>
            </a: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方向走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米到电影院观看电影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2495" y="831651"/>
            <a:ext cx="4982508" cy="20247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73749" y="2879466"/>
            <a:ext cx="1826919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南偏西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40°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3254" y="2879466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140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72227" y="3298218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89720" y="3722004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180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09642" y="3730456"/>
            <a:ext cx="2143073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北偏西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55°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89720" y="4132117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240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910" y="2549208"/>
            <a:ext cx="8429109" cy="1731243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（2）电影结束了，他们从电影院出发，向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    )</a:t>
            </a: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方向走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米到超市，再向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方向走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(    )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米到小明家，然后小华向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     )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方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向走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米到家。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3218" y="375886"/>
            <a:ext cx="4982508" cy="20247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63254" y="2596140"/>
            <a:ext cx="1826919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东偏南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35°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34358" y="2985907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240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42600" y="2985907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72732" y="3405305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180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54281" y="3402346"/>
            <a:ext cx="1826919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北偏东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40°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87183" y="3803322"/>
            <a:ext cx="664334" cy="47045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140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11655" y="1212912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0398" y="1789949"/>
            <a:ext cx="8248818" cy="156400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80000"/>
              </a:lnSpc>
              <a:buFont typeface="Wingdings" panose="05000000000000000000" pitchFamily="2" charset="2"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根据方向和距离确定物体的位置：①确定观测点和方向；②确定角度和距离。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113588"/>
            <a:ext cx="8138095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进一步了解确定物体位置的方法，能根据方向和距离确定物体的位置。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根据平面图确定图中任意两地的相对位置。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5" descr="图片4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5949" y="18467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4738084" y="1015382"/>
            <a:ext cx="3451579" cy="3112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857687" y="2932288"/>
            <a:ext cx="54922" cy="5476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864606" y="2284588"/>
            <a:ext cx="54923" cy="535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5467372" y="1669034"/>
            <a:ext cx="30390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rot="16200000">
            <a:off x="5425628" y="1623791"/>
            <a:ext cx="32385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6606672" y="1040385"/>
            <a:ext cx="105207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大本营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522866" y="2284588"/>
            <a:ext cx="105207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宝塔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5744998" y="1472581"/>
            <a:ext cx="519934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东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382508" y="1104679"/>
            <a:ext cx="408868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北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915459" y="2742979"/>
            <a:ext cx="105207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小清山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738084" y="3581179"/>
            <a:ext cx="105207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大鸣山</a:t>
            </a:r>
          </a:p>
        </p:txBody>
      </p:sp>
      <p:sp>
        <p:nvSpPr>
          <p:cNvPr id="19" name="椭圆 18"/>
          <p:cNvSpPr/>
          <p:nvPr/>
        </p:nvSpPr>
        <p:spPr>
          <a:xfrm>
            <a:off x="5209198" y="3581178"/>
            <a:ext cx="56143" cy="5357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713668" y="1224932"/>
            <a:ext cx="54922" cy="5476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6202" y="1213620"/>
            <a:ext cx="4310702" cy="256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  <a:sym typeface="Times New Roman" panose="02020603050405020304" pitchFamily="18" charset="0"/>
              </a:rPr>
              <a:t>    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乐乐去大鸣山游玩时迷失了方向，她想找到大本营的位置。观察右图，你能帮帮她吗？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5172542" y="1340817"/>
            <a:ext cx="3451579" cy="33054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pic>
        <p:nvPicPr>
          <p:cNvPr id="56" name="图片 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925960">
            <a:off x="3722456" y="2533797"/>
            <a:ext cx="2836446" cy="174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椭圆 38"/>
          <p:cNvSpPr/>
          <p:nvPr/>
        </p:nvSpPr>
        <p:spPr>
          <a:xfrm>
            <a:off x="8292145" y="3257724"/>
            <a:ext cx="54922" cy="5476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299064" y="2610024"/>
            <a:ext cx="54923" cy="535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5901830" y="1994470"/>
            <a:ext cx="30390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rot="16200000">
            <a:off x="5860086" y="1949226"/>
            <a:ext cx="32385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7041130" y="1365820"/>
            <a:ext cx="105207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大本营</a:t>
            </a: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5957324" y="2610023"/>
            <a:ext cx="105207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宝塔</a:t>
            </a:r>
          </a:p>
        </p:txBody>
      </p:sp>
      <p:sp>
        <p:nvSpPr>
          <p:cNvPr id="45" name="TextBox 16"/>
          <p:cNvSpPr txBox="1">
            <a:spLocks noChangeArrowheads="1"/>
          </p:cNvSpPr>
          <p:nvPr/>
        </p:nvSpPr>
        <p:spPr bwMode="auto">
          <a:xfrm>
            <a:off x="6179455" y="1798017"/>
            <a:ext cx="519934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东</a:t>
            </a:r>
          </a:p>
        </p:txBody>
      </p:sp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5816966" y="1430114"/>
            <a:ext cx="408868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北</a:t>
            </a:r>
          </a:p>
        </p:txBody>
      </p:sp>
      <p:sp>
        <p:nvSpPr>
          <p:cNvPr id="47" name="TextBox 12"/>
          <p:cNvSpPr txBox="1">
            <a:spLocks noChangeArrowheads="1"/>
          </p:cNvSpPr>
          <p:nvPr/>
        </p:nvSpPr>
        <p:spPr bwMode="auto">
          <a:xfrm>
            <a:off x="7349917" y="3068414"/>
            <a:ext cx="105207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小清山</a:t>
            </a:r>
          </a:p>
        </p:txBody>
      </p:sp>
      <p:sp>
        <p:nvSpPr>
          <p:cNvPr id="48" name="TextBox 19"/>
          <p:cNvSpPr txBox="1">
            <a:spLocks noChangeArrowheads="1"/>
          </p:cNvSpPr>
          <p:nvPr/>
        </p:nvSpPr>
        <p:spPr bwMode="auto">
          <a:xfrm>
            <a:off x="5172542" y="3906614"/>
            <a:ext cx="105207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大鸣山</a:t>
            </a:r>
          </a:p>
        </p:txBody>
      </p:sp>
      <p:cxnSp>
        <p:nvCxnSpPr>
          <p:cNvPr id="49" name="直接箭头连接符 48"/>
          <p:cNvCxnSpPr/>
          <p:nvPr/>
        </p:nvCxnSpPr>
        <p:spPr>
          <a:xfrm>
            <a:off x="5675388" y="3941142"/>
            <a:ext cx="2766877" cy="0"/>
          </a:xfrm>
          <a:prstGeom prst="straightConnector1">
            <a:avLst/>
          </a:prstGeom>
          <a:ln w="5715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V="1">
            <a:off x="5663183" y="1430114"/>
            <a:ext cx="0" cy="2494360"/>
          </a:xfrm>
          <a:prstGeom prst="straightConnector1">
            <a:avLst/>
          </a:prstGeom>
          <a:ln w="5715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48" idx="0"/>
            <a:endCxn id="53" idx="3"/>
          </p:cNvCxnSpPr>
          <p:nvPr/>
        </p:nvCxnSpPr>
        <p:spPr>
          <a:xfrm flipV="1">
            <a:off x="5698578" y="1597116"/>
            <a:ext cx="2457590" cy="230949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/>
          <p:nvPr/>
        </p:nvSpPr>
        <p:spPr>
          <a:xfrm>
            <a:off x="5643656" y="3906613"/>
            <a:ext cx="56143" cy="5357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148126" y="1550367"/>
            <a:ext cx="54922" cy="5476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54" name="弧形 53"/>
          <p:cNvSpPr/>
          <p:nvPr/>
        </p:nvSpPr>
        <p:spPr>
          <a:xfrm>
            <a:off x="5410539" y="3569667"/>
            <a:ext cx="499186" cy="242888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55" name="TextBox 21"/>
          <p:cNvSpPr txBox="1">
            <a:spLocks noChangeArrowheads="1"/>
          </p:cNvSpPr>
          <p:nvPr/>
        </p:nvSpPr>
        <p:spPr bwMode="auto">
          <a:xfrm>
            <a:off x="5681491" y="3156520"/>
            <a:ext cx="823839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b="1">
                <a:latin typeface="Times New Roman" panose="02020603050405020304" pitchFamily="18" charset="0"/>
                <a:sym typeface="Times New Roman" panose="02020603050405020304" pitchFamily="18" charset="0"/>
              </a:rPr>
              <a:t>45°</a:t>
            </a:r>
            <a:endParaRPr lang="zh-CN" altLang="en-US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根据平面图确定图中任意两地的相对位置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132632" y="1339194"/>
            <a:ext cx="4667592" cy="10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想一想，画一画，大本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营在大鸣山的什么位置？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20817" y="4253858"/>
            <a:ext cx="188357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latin typeface="Times New Roman" panose="02020603050405020304" pitchFamily="18" charset="0"/>
                <a:sym typeface="Times New Roman" panose="02020603050405020304" pitchFamily="18" charset="0"/>
              </a:rPr>
              <a:t>1cm</a:t>
            </a:r>
            <a:r>
              <a:rPr lang="zh-CN" altLang="en-US" sz="2100">
                <a:latin typeface="Times New Roman" panose="02020603050405020304" pitchFamily="18" charset="0"/>
                <a:sym typeface="Times New Roman" panose="02020603050405020304" pitchFamily="18" charset="0"/>
              </a:rPr>
              <a:t>表示</a:t>
            </a:r>
            <a:r>
              <a:rPr lang="en-US" altLang="zh-CN" sz="2100">
                <a:latin typeface="Times New Roman" panose="02020603050405020304" pitchFamily="18" charset="0"/>
                <a:sym typeface="Times New Roman" panose="02020603050405020304" pitchFamily="18" charset="0"/>
              </a:rPr>
              <a:t>100m</a:t>
            </a:r>
            <a:endParaRPr lang="zh-CN" altLang="en-US" sz="21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2" name="左大括号 31"/>
          <p:cNvSpPr/>
          <p:nvPr/>
        </p:nvSpPr>
        <p:spPr>
          <a:xfrm rot="13525645">
            <a:off x="6920505" y="1158055"/>
            <a:ext cx="323850" cy="3457285"/>
          </a:xfrm>
          <a:prstGeom prst="leftBrace">
            <a:avLst>
              <a:gd name="adj1" fmla="val 39726"/>
              <a:gd name="adj2" fmla="val 49393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33" name="TextBox 60"/>
          <p:cNvSpPr txBox="1">
            <a:spLocks noChangeArrowheads="1"/>
          </p:cNvSpPr>
          <p:nvPr/>
        </p:nvSpPr>
        <p:spPr bwMode="auto">
          <a:xfrm rot="19087200">
            <a:off x="6716037" y="3008035"/>
            <a:ext cx="138404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>
                <a:latin typeface="Times New Roman" panose="02020603050405020304" pitchFamily="18" charset="0"/>
                <a:sym typeface="Times New Roman" panose="02020603050405020304" pitchFamily="18" charset="0"/>
              </a:rPr>
              <a:t>5.6cm</a:t>
            </a:r>
            <a:endParaRPr lang="zh-CN" altLang="en-US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4" name="TextBox 61"/>
          <p:cNvSpPr txBox="1">
            <a:spLocks noChangeArrowheads="1"/>
          </p:cNvSpPr>
          <p:nvPr/>
        </p:nvSpPr>
        <p:spPr bwMode="auto">
          <a:xfrm>
            <a:off x="663997" y="2447124"/>
            <a:ext cx="4136227" cy="10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大本营在大鸣山的北偏东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45°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，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距离大鸣山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560m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36" name="TextBox 28"/>
          <p:cNvSpPr txBox="1">
            <a:spLocks noChangeArrowheads="1"/>
          </p:cNvSpPr>
          <p:nvPr/>
        </p:nvSpPr>
        <p:spPr bwMode="auto">
          <a:xfrm rot="19087200">
            <a:off x="6734345" y="2984223"/>
            <a:ext cx="138404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>
                <a:latin typeface="Times New Roman" panose="02020603050405020304" pitchFamily="18" charset="0"/>
                <a:sym typeface="Times New Roman" panose="02020603050405020304" pitchFamily="18" charset="0"/>
              </a:rPr>
              <a:t>560m</a:t>
            </a:r>
            <a:endParaRPr lang="zh-CN" altLang="en-US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7" name="圆角矩形 30"/>
          <p:cNvSpPr/>
          <p:nvPr/>
        </p:nvSpPr>
        <p:spPr>
          <a:xfrm>
            <a:off x="6133021" y="4277671"/>
            <a:ext cx="1871373" cy="3464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6DCA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6DCA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6DCA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6DCA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4" grpId="0"/>
      <p:bldP spid="47" grpId="0"/>
      <p:bldP spid="55" grpId="0"/>
      <p:bldP spid="32" grpId="0" animBg="1"/>
      <p:bldP spid="33" grpId="0"/>
      <p:bldP spid="33" grpId="1"/>
      <p:bldP spid="34" grpId="0"/>
      <p:bldP spid="36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44730" y="392834"/>
            <a:ext cx="8224027" cy="10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）下图是数学迷画的，你能看懂吗？说一说大本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营的位置。</a:t>
            </a:r>
          </a:p>
        </p:txBody>
      </p:sp>
      <p:pic>
        <p:nvPicPr>
          <p:cNvPr id="5" name="图片 34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2025385" y="1361718"/>
            <a:ext cx="5093230" cy="299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>
            <a:off x="3092771" y="3871894"/>
            <a:ext cx="82994" cy="809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100">
              <a:sym typeface="Times New Roman" panose="02020603050405020304"/>
            </a:endParaRP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2772686" y="3560442"/>
            <a:ext cx="33319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TextBox 37"/>
          <p:cNvSpPr txBox="1">
            <a:spLocks noChangeArrowheads="1"/>
          </p:cNvSpPr>
          <p:nvPr/>
        </p:nvSpPr>
        <p:spPr bwMode="auto">
          <a:xfrm>
            <a:off x="2787206" y="3221744"/>
            <a:ext cx="33197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00B0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zh-CN" altLang="en-US" sz="2100">
              <a:solidFill>
                <a:srgbClr val="00B05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3517505" y="3902291"/>
            <a:ext cx="33197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00B0F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zh-CN" altLang="en-US" sz="2100">
              <a:solidFill>
                <a:srgbClr val="00B0F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44208" y="3902291"/>
            <a:ext cx="33197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00B0F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100">
              <a:solidFill>
                <a:srgbClr val="00B0F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2799411" y="2660153"/>
            <a:ext cx="33197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00B0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100">
              <a:solidFill>
                <a:srgbClr val="00B05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4556743" y="3902291"/>
            <a:ext cx="33197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00B0F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100">
              <a:solidFill>
                <a:srgbClr val="00B0F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TextBox 42"/>
          <p:cNvSpPr txBox="1">
            <a:spLocks noChangeArrowheads="1"/>
          </p:cNvSpPr>
          <p:nvPr/>
        </p:nvSpPr>
        <p:spPr bwMode="auto">
          <a:xfrm>
            <a:off x="2800632" y="2221526"/>
            <a:ext cx="33197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00B0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100">
              <a:solidFill>
                <a:srgbClr val="00B05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2800632" y="1742051"/>
            <a:ext cx="33197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00B0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zh-CN" altLang="en-US" sz="2100">
              <a:solidFill>
                <a:srgbClr val="00B05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44"/>
          <p:cNvSpPr txBox="1">
            <a:spLocks noChangeArrowheads="1"/>
          </p:cNvSpPr>
          <p:nvPr/>
        </p:nvSpPr>
        <p:spPr bwMode="auto">
          <a:xfrm>
            <a:off x="5069279" y="3902291"/>
            <a:ext cx="33197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00B0F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zh-CN" altLang="en-US" sz="2100">
              <a:solidFill>
                <a:srgbClr val="00B0F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TextBox 45"/>
          <p:cNvSpPr txBox="1">
            <a:spLocks noChangeArrowheads="1"/>
          </p:cNvSpPr>
          <p:nvPr/>
        </p:nvSpPr>
        <p:spPr bwMode="auto">
          <a:xfrm>
            <a:off x="5291696" y="1930713"/>
            <a:ext cx="125486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(4</a:t>
            </a: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4)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46"/>
          <p:cNvSpPr txBox="1">
            <a:spLocks noChangeArrowheads="1"/>
          </p:cNvSpPr>
          <p:nvPr/>
        </p:nvSpPr>
        <p:spPr bwMode="auto">
          <a:xfrm>
            <a:off x="3634007" y="2895677"/>
            <a:ext cx="134163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(1</a:t>
            </a: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2)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>
            <a:off x="5235268" y="3091885"/>
            <a:ext cx="117164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(4</a:t>
            </a: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1)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137829" y="550289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07729" y="1113473"/>
            <a:ext cx="8129031" cy="318468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marL="565785" indent="-565785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根据方向和距离确定物体的位置：①确定观测点；②找准方向；③确定角度；④算清实际距离。</a:t>
            </a:r>
          </a:p>
          <a:p>
            <a:pPr marL="565785" indent="-565785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用数对表示物体位置的方法：数对中第一个数表示列，第二个数表示行，中间用逗号隔开，再用括号括起来。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16832" y="1357860"/>
            <a:ext cx="5314309" cy="231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(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1)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从奇思家到学校怎么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走？</a:t>
            </a:r>
            <a:endParaRPr lang="en-US" altLang="zh-CN" sz="26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>
              <a:lnSpc>
                <a:spcPct val="140000"/>
              </a:lnSpc>
              <a:defRPr/>
            </a:pPr>
            <a:endParaRPr lang="en-US" altLang="zh-CN" sz="26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>
              <a:lnSpc>
                <a:spcPct val="140000"/>
              </a:lnSpc>
              <a:defRPr/>
            </a:pPr>
            <a:endParaRPr lang="en-US" altLang="zh-CN" sz="26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(2)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用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两种方法表示出学校的位置。</a:t>
            </a:r>
          </a:p>
        </p:txBody>
      </p:sp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567" y="265510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1789" y="252413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6248" y="952977"/>
            <a:ext cx="7975736" cy="484748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en-US" altLang="zh-CN" sz="270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P68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45143" y="1059583"/>
            <a:ext cx="2923167" cy="206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51419" y="1962211"/>
            <a:ext cx="4306360" cy="95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从奇思家沿东偏北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45°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方向走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430m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到达学校。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51420" y="3570207"/>
            <a:ext cx="7506143" cy="95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marL="357505" indent="-3575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①学校在奇思家东偏北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45°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方向，距奇思家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430m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②学校在奇思家北偏东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45°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方向，距奇思家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430m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"/>
          <p:cNvSpPr txBox="1"/>
          <p:nvPr/>
        </p:nvSpPr>
        <p:spPr>
          <a:xfrm>
            <a:off x="364550" y="681540"/>
            <a:ext cx="5437316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solidFill>
                  <a:srgbClr val="E3078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zh-CN" altLang="en-US" sz="2700" b="1">
                <a:solidFill>
                  <a:srgbClr val="F599C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如右图所示，以学校为观测点，</a:t>
            </a:r>
            <a:endParaRPr lang="en-US" altLang="zh-CN" sz="27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说说公园的确切位置。</a:t>
            </a:r>
          </a:p>
        </p:txBody>
      </p:sp>
      <p:sp>
        <p:nvSpPr>
          <p:cNvPr id="16404" name="文本框 20"/>
          <p:cNvSpPr txBox="1"/>
          <p:nvPr/>
        </p:nvSpPr>
        <p:spPr>
          <a:xfrm>
            <a:off x="364549" y="2841780"/>
            <a:ext cx="8525625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spc="-229">
                <a:solidFill>
                  <a:srgbClr val="E3078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错因分析：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学校为观测点，度数应是东偏北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或北偏东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60°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33328" y="700476"/>
            <a:ext cx="2435893" cy="1930163"/>
          </a:xfrm>
          <a:prstGeom prst="rect">
            <a:avLst/>
          </a:prstGeom>
        </p:spPr>
      </p:pic>
      <p:sp>
        <p:nvSpPr>
          <p:cNvPr id="7" name="文本框 20"/>
          <p:cNvSpPr txBox="1"/>
          <p:nvPr/>
        </p:nvSpPr>
        <p:spPr>
          <a:xfrm>
            <a:off x="364549" y="1559793"/>
            <a:ext cx="5591481" cy="131574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spc="-229">
                <a:solidFill>
                  <a:srgbClr val="E3078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错误解答：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以学校为观测点，公园在学校北偏东30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方向上，距离学校600m。</a:t>
            </a:r>
          </a:p>
        </p:txBody>
      </p:sp>
      <p:sp>
        <p:nvSpPr>
          <p:cNvPr id="9" name="文本框 20"/>
          <p:cNvSpPr txBox="1"/>
          <p:nvPr/>
        </p:nvSpPr>
        <p:spPr>
          <a:xfrm>
            <a:off x="371125" y="3697171"/>
            <a:ext cx="8629772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en-US" altLang="zh-CN" sz="2700" spc="-229">
                <a:solidFill>
                  <a:srgbClr val="E3078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2700" spc="-229">
                <a:solidFill>
                  <a:srgbClr val="E3078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正确解答：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以学校为观测点，公园在学校东偏北 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方向上（或北偏东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60°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方向上），距离学校 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600m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8592" y="1331139"/>
            <a:ext cx="5720122" cy="277108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456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路公共汽车从火车站到商场的行驶路线是：向</a:t>
            </a:r>
            <a:r>
              <a:rPr lang="zh-CN" altLang="en-US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行驶</a:t>
            </a:r>
            <a:r>
              <a:rPr lang="en-US" altLang="zh-CN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_____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站到汽车站，再向</a:t>
            </a:r>
            <a:r>
              <a:rPr lang="en-US" altLang="zh-CN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偏</a:t>
            </a:r>
            <a:r>
              <a:rPr lang="zh-CN" altLang="en-US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行驶</a:t>
            </a:r>
            <a:r>
              <a:rPr lang="zh-CN" altLang="en-US" sz="2700" u="sng" dirty="0">
                <a:solidFill>
                  <a:srgbClr val="FF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     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站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到体育馆，再向</a:t>
            </a:r>
            <a:r>
              <a:rPr lang="en-US" altLang="zh-CN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行驶</a:t>
            </a:r>
            <a:r>
              <a:rPr lang="en-US" altLang="zh-CN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站到商场。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5083036" y="1531902"/>
            <a:ext cx="3668219" cy="279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563000" y="1888408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东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212134" y="1919609"/>
            <a:ext cx="49918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563000" y="2445677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北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572000" y="2435456"/>
            <a:ext cx="145659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东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45°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139606" y="2987084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834054" y="2995528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北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139606" y="3528649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9910" y="747510"/>
            <a:ext cx="6372084" cy="610496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P68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看图填空。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全屏显示(16:9)</PresentationFormat>
  <Paragraphs>133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2023-01-16T19:11:31Z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11787C07A1084676BE4BDDAB63CCC541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