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0"/>
  </p:notesMasterIdLst>
  <p:handoutMasterIdLst>
    <p:handoutMasterId r:id="rId71"/>
  </p:handoutMasterIdLst>
  <p:sldIdLst>
    <p:sldId id="297" r:id="rId2"/>
    <p:sldId id="336" r:id="rId3"/>
    <p:sldId id="337" r:id="rId4"/>
    <p:sldId id="353" r:id="rId5"/>
    <p:sldId id="358" r:id="rId6"/>
    <p:sldId id="305" r:id="rId7"/>
    <p:sldId id="307" r:id="rId8"/>
    <p:sldId id="338" r:id="rId9"/>
    <p:sldId id="339" r:id="rId10"/>
    <p:sldId id="340" r:id="rId11"/>
    <p:sldId id="341" r:id="rId12"/>
    <p:sldId id="303" r:id="rId13"/>
    <p:sldId id="302" r:id="rId14"/>
    <p:sldId id="300" r:id="rId15"/>
    <p:sldId id="355" r:id="rId16"/>
    <p:sldId id="356" r:id="rId17"/>
    <p:sldId id="357" r:id="rId18"/>
    <p:sldId id="260" r:id="rId19"/>
    <p:sldId id="261" r:id="rId20"/>
    <p:sldId id="262" r:id="rId21"/>
    <p:sldId id="263" r:id="rId22"/>
    <p:sldId id="309" r:id="rId23"/>
    <p:sldId id="264" r:id="rId24"/>
    <p:sldId id="310" r:id="rId25"/>
    <p:sldId id="265" r:id="rId26"/>
    <p:sldId id="266" r:id="rId27"/>
    <p:sldId id="311" r:id="rId28"/>
    <p:sldId id="276" r:id="rId29"/>
    <p:sldId id="277" r:id="rId30"/>
    <p:sldId id="278" r:id="rId31"/>
    <p:sldId id="279" r:id="rId32"/>
    <p:sldId id="280" r:id="rId33"/>
    <p:sldId id="316" r:id="rId34"/>
    <p:sldId id="292" r:id="rId35"/>
    <p:sldId id="290" r:id="rId36"/>
    <p:sldId id="293" r:id="rId37"/>
    <p:sldId id="294" r:id="rId38"/>
    <p:sldId id="291" r:id="rId39"/>
    <p:sldId id="289" r:id="rId40"/>
    <p:sldId id="317" r:id="rId41"/>
    <p:sldId id="318" r:id="rId42"/>
    <p:sldId id="319" r:id="rId43"/>
    <p:sldId id="343" r:id="rId44"/>
    <p:sldId id="342" r:id="rId45"/>
    <p:sldId id="320" r:id="rId46"/>
    <p:sldId id="346" r:id="rId47"/>
    <p:sldId id="344" r:id="rId48"/>
    <p:sldId id="345" r:id="rId49"/>
    <p:sldId id="321" r:id="rId50"/>
    <p:sldId id="322" r:id="rId51"/>
    <p:sldId id="323" r:id="rId52"/>
    <p:sldId id="324" r:id="rId53"/>
    <p:sldId id="325" r:id="rId54"/>
    <p:sldId id="326" r:id="rId55"/>
    <p:sldId id="327" r:id="rId56"/>
    <p:sldId id="328" r:id="rId57"/>
    <p:sldId id="329" r:id="rId58"/>
    <p:sldId id="330" r:id="rId59"/>
    <p:sldId id="331" r:id="rId60"/>
    <p:sldId id="347" r:id="rId61"/>
    <p:sldId id="332" r:id="rId62"/>
    <p:sldId id="333" r:id="rId63"/>
    <p:sldId id="349" r:id="rId64"/>
    <p:sldId id="350" r:id="rId65"/>
    <p:sldId id="352" r:id="rId66"/>
    <p:sldId id="351" r:id="rId67"/>
    <p:sldId id="334" r:id="rId68"/>
    <p:sldId id="335" r:id="rId6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99CC"/>
    <a:srgbClr val="0000FF"/>
    <a:srgbClr val="000066"/>
    <a:srgbClr val="003399"/>
    <a:srgbClr val="CC0000"/>
    <a:srgbClr val="D4663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notesTextViewPr>
    <p:cViewPr>
      <p:scale>
        <a:sx n="100" d="100"/>
        <a:sy n="100" d="100"/>
      </p:scale>
      <p:origin x="0" y="0"/>
    </p:cViewPr>
  </p:notesTextViewPr>
  <p:sorterViewPr>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9372E7-6C66-4330-8C66-759CBCBD3AA5}"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849FF0-8EEC-4E56-B56E-69D3BE7AD91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C849FF0-8EEC-4E56-B56E-69D3BE7AD91B}" type="slidenum">
              <a:rPr lang="zh-CN" altLang="en-US" smtClean="0"/>
              <a:t>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427254A7-DD43-478A-A62B-53989292CFB3}"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F22CD08-795E-4B5A-84FD-BFD1EEC71E36}"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C9176D6-AFE2-45F2-84B5-1576D7382FA8}"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E83B075-4DC1-4488-BDB7-4FF5BBADEBA1}"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D792111-6750-4E7C-8B7A-CF06FEBB979C}"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AD11CD5-E67E-4BB5-9B50-E1013169FE2F}"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A85FEA3-6BE8-46CD-AEE5-69A6697FED8B}"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75AC391-2C8D-489A-BE07-CB6AD1C35BA0}" type="slidenum">
              <a:rPr lang="zh-CN" altLang="en-US"/>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7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245225"/>
            <a:ext cx="2133600" cy="476250"/>
          </a:xfrm>
        </p:spPr>
        <p:txBody>
          <a:bodyPr/>
          <a:lstStyle>
            <a:lvl1pPr>
              <a:defRPr/>
            </a:lvl1pPr>
          </a:lstStyle>
          <a:p>
            <a:pPr>
              <a:defRPr/>
            </a:pPr>
            <a:endParaRPr lang="zh-CN" altLang="zh-CN"/>
          </a:p>
        </p:txBody>
      </p:sp>
      <p:sp>
        <p:nvSpPr>
          <p:cNvPr id="8" name="页脚占位符 7"/>
          <p:cNvSpPr>
            <a:spLocks noGrp="1"/>
          </p:cNvSpPr>
          <p:nvPr>
            <p:ph type="ftr" sz="quarter" idx="11"/>
          </p:nvPr>
        </p:nvSpPr>
        <p:spPr>
          <a:xfrm>
            <a:off x="3124200" y="6245225"/>
            <a:ext cx="2895600" cy="476250"/>
          </a:xfrm>
        </p:spPr>
        <p:txBody>
          <a:bodyPr/>
          <a:lstStyle>
            <a:lvl1pPr>
              <a:defRPr/>
            </a:lvl1pPr>
          </a:lstStyle>
          <a:p>
            <a:pPr>
              <a:defRPr/>
            </a:pPr>
            <a:endParaRPr lang="zh-CN" altLang="zh-CN"/>
          </a:p>
        </p:txBody>
      </p:sp>
      <p:sp>
        <p:nvSpPr>
          <p:cNvPr id="9" name="灯片编号占位符 8"/>
          <p:cNvSpPr>
            <a:spLocks noGrp="1"/>
          </p:cNvSpPr>
          <p:nvPr>
            <p:ph type="sldNum" sz="quarter" idx="12"/>
          </p:nvPr>
        </p:nvSpPr>
        <p:spPr>
          <a:xfrm>
            <a:off x="6553200" y="6245225"/>
            <a:ext cx="2133600" cy="476250"/>
          </a:xfrm>
        </p:spPr>
        <p:txBody>
          <a:bodyPr/>
          <a:lstStyle>
            <a:lvl1pPr>
              <a:defRPr/>
            </a:lvl1pPr>
          </a:lstStyle>
          <a:p>
            <a:pPr>
              <a:defRPr/>
            </a:pPr>
            <a:fld id="{F7AB9C30-4D25-43D6-A54E-60567570E109}" type="slidenum">
              <a:rPr lang="zh-CN" altLang="zh-CN"/>
              <a:t>‹#›</a:t>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pPr>
              <a:defRPr/>
            </a:pPr>
            <a:fld id="{427254A7-DD43-478A-A62B-53989292CFB3}"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F22CD08-795E-4B5A-84FD-BFD1EEC71E36}"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3628F1A-B26C-40BB-8A6F-DE319C52B4E0}"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5C5B312-77BA-4A80-B2C0-2EE061CE89A7}"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5A66FB8D-FDBB-4DD1-BB18-B19F2A334E67}"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5E1D80D-6BA4-4D1B-81A7-62FF9190C92B}"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2CC319D5-80E8-48BF-9BBC-937DFE869D8D}"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4899CD9-F36C-4538-8D17-B785033DCE4A}"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F8ECCAB7-120B-4A3A-9B3A-7082701A3C0D}" type="datetimeFigureOut">
              <a:rPr lang="zh-CN" altLang="en-US"/>
              <a:t>2023-01-17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23BA880-DD24-4562-8F99-69E8B742091D}"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5C7D5131-3F0C-42A5-A411-03C86489A04C}" type="datetimeFigureOut">
              <a:rPr lang="zh-CN" altLang="en-US"/>
              <a:t>2023-01-17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B2CC4035-CB15-43DD-91B9-9943CDBBD047}"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FE1A257-767D-4E37-81BE-E22041557C28}" type="datetimeFigureOut">
              <a:rPr lang="zh-CN" altLang="en-US"/>
              <a:t>2023-01-17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9FF921A6-0B9F-4B42-893A-7D9F0F150E1A}"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7607A88-3982-48AE-BDEC-1848F35B1591}"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7D68B6F-5E87-417E-884E-4049F631BD10}"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email"/>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96FA8D0-DE6E-4CE2-8BF4-946EF62610C1}" type="datetimeFigureOut">
              <a:rPr lang="zh-CN" altLang="en-US"/>
              <a:t>2023-01-17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5818C40F-E3A0-4851-A1DC-F91F7188CF12}"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file:///F:\&#21016;&#34067;&#20029;14-15&#26149;&#23395;&#25945;&#23398;&#20809;&#30424;\&#24352;&#32769;&#24072;\9%20&#24180;&#32423;&#22806;&#30740;&#26032;&#26631;&#20934;&#65288;&#19979;&#20876;&#65289;\Module%204\&#21516;&#27493;&#35838;&#20214;\Unit%202\U2.mp3" TargetMode="External"/><Relationship Id="rId1" Type="http://schemas.microsoft.com/office/2007/relationships/media" Target="file:///F:\&#21016;&#34067;&#20029;14-15&#26149;&#23395;&#25945;&#23398;&#20809;&#30424;\&#24352;&#32769;&#24072;\9%20&#24180;&#32423;&#22806;&#30740;&#26032;&#26631;&#20934;&#65288;&#19979;&#20876;&#65289;\Module%204\&#21516;&#27493;&#35838;&#20214;\Unit%202\U2.mp3" TargetMode="Externa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file:///F:\&#21016;&#34067;&#20029;14-15&#26149;&#23395;&#25945;&#23398;&#20809;&#30424;\&#24352;&#32769;&#24072;\9%20&#24180;&#32423;&#22806;&#30740;&#26032;&#26631;&#20934;&#65288;&#19979;&#20876;&#65289;zhang\Module%204\&#21516;&#27493;&#35838;&#20214;\Unit%202\U2.mp3" TargetMode="External"/><Relationship Id="rId1" Type="http://schemas.microsoft.com/office/2007/relationships/media" Target="file:///F:\&#21016;&#34067;&#20029;14-15&#26149;&#23395;&#25945;&#23398;&#20809;&#30424;\&#24352;&#32769;&#24072;\9%20&#24180;&#32423;&#22806;&#30740;&#26032;&#26631;&#20934;&#65288;&#19979;&#20876;&#65289;zhang\Module%204\&#21516;&#27493;&#35838;&#20214;\Unit%202\U2.mp3" TargetMode="Externa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8.xml"/><Relationship Id="rId5" Type="http://schemas.openxmlformats.org/officeDocument/2006/relationships/image" Target="../media/image38.jpe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amazon.com/s/ref=nb_sb_noss?url=search-alias%3Ddigital-text&amp;field-keywords=books+on+bears%2C+B007GRYE4I"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矩形 1"/>
          <p:cNvSpPr>
            <a:spLocks noChangeArrowheads="1"/>
          </p:cNvSpPr>
          <p:nvPr/>
        </p:nvSpPr>
        <p:spPr bwMode="auto">
          <a:xfrm>
            <a:off x="539552" y="2492896"/>
            <a:ext cx="81438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4800" b="1" dirty="0">
                <a:solidFill>
                  <a:schemeClr val="tx2">
                    <a:lumMod val="75000"/>
                  </a:schemeClr>
                </a:solidFill>
                <a:latin typeface="Times New Roman" panose="02020603050405020304" pitchFamily="18" charset="0"/>
                <a:cs typeface="Times New Roman" panose="02020603050405020304" pitchFamily="18" charset="0"/>
              </a:rPr>
              <a:t>Unit 2</a:t>
            </a:r>
          </a:p>
          <a:p>
            <a:pPr algn="ctr"/>
            <a:r>
              <a:rPr lang="en-US" altLang="zh-CN" sz="4800" b="1" dirty="0">
                <a:solidFill>
                  <a:schemeClr val="tx2">
                    <a:lumMod val="75000"/>
                  </a:schemeClr>
                </a:solidFill>
                <a:latin typeface="Times New Roman" panose="02020603050405020304" pitchFamily="18" charset="0"/>
                <a:cs typeface="Times New Roman" panose="02020603050405020304" pitchFamily="18" charset="0"/>
              </a:rPr>
              <a:t>We must keep the camp clean.</a:t>
            </a:r>
          </a:p>
        </p:txBody>
      </p:sp>
      <p:sp>
        <p:nvSpPr>
          <p:cNvPr id="3075" name="WordArt 5"/>
          <p:cNvSpPr>
            <a:spLocks noChangeArrowheads="1" noChangeShapeType="1" noTextEdit="1"/>
          </p:cNvSpPr>
          <p:nvPr/>
        </p:nvSpPr>
        <p:spPr bwMode="auto">
          <a:xfrm>
            <a:off x="1281724" y="1340768"/>
            <a:ext cx="6500812" cy="563513"/>
          </a:xfrm>
          <a:prstGeom prst="rect">
            <a:avLst/>
          </a:prstGeom>
        </p:spPr>
        <p:txBody>
          <a:bodyPr wrap="none" fromWordArt="1">
            <a:prstTxWarp prst="textPlain">
              <a:avLst>
                <a:gd name="adj" fmla="val 50000"/>
              </a:avLst>
            </a:prstTxWarp>
          </a:bodyPr>
          <a:lstStyle/>
          <a:p>
            <a:pPr algn="ctr"/>
            <a:r>
              <a:rPr lang="en-US" altLang="zh-CN" sz="3600" b="1" kern="10" dirty="0">
                <a:ln w="9525">
                  <a:noFill/>
                  <a:round/>
                </a:ln>
                <a:solidFill>
                  <a:schemeClr val="tx2">
                    <a:lumMod val="75000"/>
                  </a:schemeClr>
                </a:solidFill>
                <a:latin typeface="Arial Black" panose="020B0A04020102020204"/>
              </a:rPr>
              <a:t>Module </a:t>
            </a:r>
            <a:r>
              <a:rPr lang="en-US" altLang="zh-CN" sz="3600" b="1" kern="10" dirty="0" smtClean="0">
                <a:ln w="9525">
                  <a:noFill/>
                  <a:round/>
                </a:ln>
                <a:solidFill>
                  <a:schemeClr val="tx2">
                    <a:lumMod val="75000"/>
                  </a:schemeClr>
                </a:solidFill>
                <a:latin typeface="Arial Black" panose="020B0A04020102020204"/>
              </a:rPr>
              <a:t>4  Rules </a:t>
            </a:r>
            <a:r>
              <a:rPr lang="en-US" altLang="zh-CN" sz="3600" b="1" kern="10" dirty="0">
                <a:ln w="9525">
                  <a:noFill/>
                  <a:round/>
                </a:ln>
                <a:solidFill>
                  <a:schemeClr val="tx2">
                    <a:lumMod val="75000"/>
                  </a:schemeClr>
                </a:solidFill>
                <a:latin typeface="Arial Black" panose="020B0A04020102020204"/>
              </a:rPr>
              <a:t>and suggestions</a:t>
            </a:r>
            <a:endParaRPr lang="zh-CN" altLang="en-US" sz="3600" b="1" kern="10" dirty="0">
              <a:ln w="9525">
                <a:noFill/>
                <a:round/>
              </a:ln>
              <a:solidFill>
                <a:schemeClr val="tx2">
                  <a:lumMod val="75000"/>
                </a:schemeClr>
              </a:solidFill>
              <a:latin typeface="Arial Black" panose="020B0A04020102020204"/>
            </a:endParaRPr>
          </a:p>
        </p:txBody>
      </p:sp>
      <p:sp>
        <p:nvSpPr>
          <p:cNvPr id="5" name="矩形 4"/>
          <p:cNvSpPr/>
          <p:nvPr/>
        </p:nvSpPr>
        <p:spPr>
          <a:xfrm>
            <a:off x="2626000" y="5522565"/>
            <a:ext cx="3812262" cy="566309"/>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8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800" b="1" kern="0" dirty="0">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2"/>
          <p:cNvSpPr>
            <a:spLocks noChangeArrowheads="1"/>
          </p:cNvSpPr>
          <p:nvPr/>
        </p:nvSpPr>
        <p:spPr bwMode="auto">
          <a:xfrm>
            <a:off x="857250" y="2928938"/>
            <a:ext cx="22685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000FF"/>
                </a:solidFill>
                <a:latin typeface="Times New Roman" panose="02020603050405020304" pitchFamily="18" charset="0"/>
              </a:rPr>
              <a:t>giant panda</a:t>
            </a:r>
            <a:endParaRPr lang="zh-CN" altLang="en-US"/>
          </a:p>
        </p:txBody>
      </p:sp>
      <p:sp>
        <p:nvSpPr>
          <p:cNvPr id="10243" name="矩形 3"/>
          <p:cNvSpPr>
            <a:spLocks noChangeArrowheads="1"/>
          </p:cNvSpPr>
          <p:nvPr/>
        </p:nvSpPr>
        <p:spPr bwMode="auto">
          <a:xfrm>
            <a:off x="6286500" y="3643313"/>
            <a:ext cx="2195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000FF"/>
                </a:solidFill>
                <a:latin typeface="Times New Roman" panose="02020603050405020304" pitchFamily="18" charset="0"/>
              </a:rPr>
              <a:t>Polar bears</a:t>
            </a:r>
            <a:endParaRPr lang="zh-CN" altLang="en-US"/>
          </a:p>
        </p:txBody>
      </p:sp>
      <p:sp>
        <p:nvSpPr>
          <p:cNvPr id="10244" name="矩形 4"/>
          <p:cNvSpPr>
            <a:spLocks noChangeArrowheads="1"/>
          </p:cNvSpPr>
          <p:nvPr/>
        </p:nvSpPr>
        <p:spPr bwMode="auto">
          <a:xfrm>
            <a:off x="5000625" y="4929188"/>
            <a:ext cx="36433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solidFill>
                  <a:srgbClr val="0000FF"/>
                </a:solidFill>
                <a:latin typeface="Times New Roman" panose="02020603050405020304" pitchFamily="18" charset="0"/>
              </a:rPr>
              <a:t>      Sloth bear</a:t>
            </a:r>
          </a:p>
          <a:p>
            <a:r>
              <a:rPr lang="en-US" altLang="zh-CN" sz="3200" b="1"/>
              <a:t>(</a:t>
            </a:r>
            <a:r>
              <a:rPr lang="zh-CN" altLang="en-US" sz="3200" b="1"/>
              <a:t>懒熊</a:t>
            </a:r>
            <a:r>
              <a:rPr lang="en-US" altLang="zh-CN" sz="3200" b="1"/>
              <a:t>; </a:t>
            </a:r>
            <a:r>
              <a:rPr lang="zh-CN" altLang="en-US" sz="3200" b="1"/>
              <a:t>印度的一种长毛熊</a:t>
            </a:r>
            <a:r>
              <a:rPr lang="en-US" altLang="zh-CN" sz="3200" b="1"/>
              <a:t>)</a:t>
            </a:r>
            <a:r>
              <a:rPr lang="zh-CN" altLang="en-US" sz="3200" b="1"/>
              <a:t> </a:t>
            </a:r>
          </a:p>
        </p:txBody>
      </p:sp>
      <p:pic>
        <p:nvPicPr>
          <p:cNvPr id="10245" name="Picture 2" descr="http://upload.wikimedia.org/wikipedia/commons/thumb/6/6c/Sloth_Bear_Washington_DC.JPG/1024px-Sloth_Bear_Washington_DC.JPG"/>
          <p:cNvPicPr>
            <a:picLocks noChangeAspect="1" noChangeArrowheads="1"/>
          </p:cNvPicPr>
          <p:nvPr/>
        </p:nvPicPr>
        <p:blipFill>
          <a:blip r:embed="rId2" cstate="email"/>
          <a:srcRect/>
          <a:stretch>
            <a:fillRect/>
          </a:stretch>
        </p:blipFill>
        <p:spPr bwMode="auto">
          <a:xfrm>
            <a:off x="1285875" y="3714750"/>
            <a:ext cx="3571875"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4" descr="http://images.china.cn/attachement/jpg/site1007/20100421/00114320f5750d38defa38.jpg"/>
          <p:cNvPicPr>
            <a:picLocks noChangeAspect="1" noChangeArrowheads="1"/>
          </p:cNvPicPr>
          <p:nvPr/>
        </p:nvPicPr>
        <p:blipFill>
          <a:blip r:embed="rId3" cstate="email"/>
          <a:srcRect/>
          <a:stretch>
            <a:fillRect/>
          </a:stretch>
        </p:blipFill>
        <p:spPr bwMode="auto">
          <a:xfrm>
            <a:off x="214313" y="142875"/>
            <a:ext cx="3929062"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AutoShape 6" descr="http://img4.imgtn.bdimg.com/it/u=1507505184,1880076076&amp;fm=23&amp;gp=0.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10248" name="Picture 8" descr="http://www.chinadaily.com.cn/world/images/attachement/jpg/site1/20071109/0013729e4809089dd82902.jpg"/>
          <p:cNvPicPr>
            <a:picLocks noChangeAspect="1" noChangeArrowheads="1"/>
          </p:cNvPicPr>
          <p:nvPr/>
        </p:nvPicPr>
        <p:blipFill>
          <a:blip r:embed="rId4"/>
          <a:srcRect/>
          <a:stretch>
            <a:fillRect/>
          </a:stretch>
        </p:blipFill>
        <p:spPr bwMode="auto">
          <a:xfrm>
            <a:off x="5000625" y="571500"/>
            <a:ext cx="4143375"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1"/>
          <p:cNvSpPr>
            <a:spLocks noChangeArrowheads="1"/>
          </p:cNvSpPr>
          <p:nvPr/>
        </p:nvSpPr>
        <p:spPr bwMode="auto">
          <a:xfrm>
            <a:off x="857250" y="4357688"/>
            <a:ext cx="31146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200" b="1">
                <a:solidFill>
                  <a:srgbClr val="0000FF"/>
                </a:solidFill>
                <a:latin typeface="Times New Roman" panose="02020603050405020304" pitchFamily="18" charset="0"/>
              </a:rPr>
              <a:t>Spectacled bears</a:t>
            </a:r>
          </a:p>
          <a:p>
            <a:pPr algn="ctr"/>
            <a:r>
              <a:rPr lang="en-US" altLang="zh-CN" sz="3200" b="1"/>
              <a:t>(</a:t>
            </a:r>
            <a:r>
              <a:rPr lang="zh-CN" altLang="en-US" sz="3200" b="1"/>
              <a:t>眼镜熊</a:t>
            </a:r>
            <a:r>
              <a:rPr lang="en-US" altLang="zh-CN" sz="3200" b="1"/>
              <a:t>)</a:t>
            </a:r>
            <a:endParaRPr lang="zh-CN" altLang="en-US" sz="3200" b="1"/>
          </a:p>
        </p:txBody>
      </p:sp>
      <p:sp>
        <p:nvSpPr>
          <p:cNvPr id="11267" name="矩形 2"/>
          <p:cNvSpPr>
            <a:spLocks noChangeArrowheads="1"/>
          </p:cNvSpPr>
          <p:nvPr/>
        </p:nvSpPr>
        <p:spPr bwMode="auto">
          <a:xfrm>
            <a:off x="6143625" y="5500688"/>
            <a:ext cx="22145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solidFill>
                  <a:srgbClr val="0000FF"/>
                </a:solidFill>
                <a:latin typeface="Times New Roman" panose="02020603050405020304" pitchFamily="18" charset="0"/>
              </a:rPr>
              <a:t>Sun bears</a:t>
            </a:r>
          </a:p>
          <a:p>
            <a:pPr algn="ctr"/>
            <a:r>
              <a:rPr lang="en-US" altLang="zh-CN" sz="3200" b="1"/>
              <a:t>(</a:t>
            </a:r>
            <a:r>
              <a:rPr lang="zh-CN" altLang="en-US" sz="3200" b="1"/>
              <a:t>太阳熊</a:t>
            </a:r>
            <a:r>
              <a:rPr lang="en-US" altLang="zh-CN" sz="3200" b="1"/>
              <a:t>)</a:t>
            </a:r>
            <a:endParaRPr lang="zh-CN" altLang="en-US" sz="3200" b="1"/>
          </a:p>
        </p:txBody>
      </p:sp>
      <p:pic>
        <p:nvPicPr>
          <p:cNvPr id="11268" name="Picture 2" descr="C:\Documents and Settings\zhengli\桌面\QQ截图20141106144029.jpg"/>
          <p:cNvPicPr>
            <a:picLocks noChangeAspect="1" noChangeArrowheads="1"/>
          </p:cNvPicPr>
          <p:nvPr/>
        </p:nvPicPr>
        <p:blipFill>
          <a:blip r:embed="rId2" cstate="email"/>
          <a:srcRect/>
          <a:stretch>
            <a:fillRect/>
          </a:stretch>
        </p:blipFill>
        <p:spPr bwMode="auto">
          <a:xfrm>
            <a:off x="0" y="428625"/>
            <a:ext cx="5054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3" descr="C:\Documents and Settings\zhengli\桌面\QQ截图20141106144433.jpg"/>
          <p:cNvPicPr>
            <a:picLocks noChangeAspect="1" noChangeArrowheads="1"/>
          </p:cNvPicPr>
          <p:nvPr/>
        </p:nvPicPr>
        <p:blipFill>
          <a:blip r:embed="rId3"/>
          <a:srcRect/>
          <a:stretch>
            <a:fillRect/>
          </a:stretch>
        </p:blipFill>
        <p:spPr bwMode="auto">
          <a:xfrm>
            <a:off x="5429250" y="2000250"/>
            <a:ext cx="348615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ChangeArrowheads="1"/>
          </p:cNvSpPr>
          <p:nvPr/>
        </p:nvSpPr>
        <p:spPr bwMode="auto">
          <a:xfrm>
            <a:off x="1643063" y="5072063"/>
            <a:ext cx="9540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000099"/>
                </a:solidFill>
                <a:latin typeface="Times New Roman" panose="02020603050405020304" pitchFamily="18" charset="0"/>
              </a:rPr>
              <a:t>tent</a:t>
            </a:r>
          </a:p>
        </p:txBody>
      </p:sp>
      <p:sp>
        <p:nvSpPr>
          <p:cNvPr id="74757" name="Text Box 5"/>
          <p:cNvSpPr txBox="1">
            <a:spLocks noChangeArrowheads="1"/>
          </p:cNvSpPr>
          <p:nvPr/>
        </p:nvSpPr>
        <p:spPr bwMode="auto">
          <a:xfrm>
            <a:off x="5286375" y="5500688"/>
            <a:ext cx="2520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600" b="1">
                <a:solidFill>
                  <a:srgbClr val="000066"/>
                </a:solidFill>
                <a:latin typeface="Times New Roman" panose="02020603050405020304" pitchFamily="18" charset="0"/>
              </a:rPr>
              <a:t> </a:t>
            </a:r>
            <a:r>
              <a:rPr lang="en-US" altLang="zh-CN" sz="3600" b="1">
                <a:solidFill>
                  <a:srgbClr val="000066"/>
                </a:solidFill>
                <a:latin typeface="Times New Roman" panose="02020603050405020304" pitchFamily="18" charset="0"/>
              </a:rPr>
              <a:t>fall asleep</a:t>
            </a:r>
          </a:p>
        </p:txBody>
      </p:sp>
      <p:pic>
        <p:nvPicPr>
          <p:cNvPr id="12292" name="Picture 6" descr="2011117172333204"/>
          <p:cNvPicPr>
            <a:picLocks noChangeAspect="1" noChangeArrowheads="1"/>
          </p:cNvPicPr>
          <p:nvPr/>
        </p:nvPicPr>
        <p:blipFill>
          <a:blip r:embed="rId2" cstate="email"/>
          <a:srcRect/>
          <a:stretch>
            <a:fillRect/>
          </a:stretch>
        </p:blipFill>
        <p:spPr bwMode="auto">
          <a:xfrm>
            <a:off x="4429125" y="2428875"/>
            <a:ext cx="4497388"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3"/>
          <p:cNvSpPr>
            <a:spLocks noChangeArrowheads="1"/>
          </p:cNvSpPr>
          <p:nvPr/>
        </p:nvSpPr>
        <p:spPr bwMode="auto">
          <a:xfrm>
            <a:off x="2857500" y="571500"/>
            <a:ext cx="3941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latin typeface="Times New Roman" panose="02020603050405020304" pitchFamily="18" charset="0"/>
              </a:rPr>
              <a:t>Learn some words.</a:t>
            </a:r>
          </a:p>
        </p:txBody>
      </p:sp>
      <p:pic>
        <p:nvPicPr>
          <p:cNvPr id="12294" name="Picture 7" descr="http://img4.imgtn.bdimg.com/it/u=2700869451,4098185441&amp;fm=21&amp;gp=0.jpg"/>
          <p:cNvPicPr>
            <a:picLocks noChangeAspect="1" noChangeArrowheads="1"/>
          </p:cNvPicPr>
          <p:nvPr/>
        </p:nvPicPr>
        <p:blipFill>
          <a:blip r:embed="rId3" cstate="email"/>
          <a:srcRect/>
          <a:stretch>
            <a:fillRect/>
          </a:stretch>
        </p:blipFill>
        <p:spPr bwMode="auto">
          <a:xfrm>
            <a:off x="142875" y="1643063"/>
            <a:ext cx="428625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autoUpdateAnimBg="0"/>
      <p:bldP spid="7475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tick"/>
          <p:cNvPicPr>
            <a:picLocks noChangeAspect="1" noChangeArrowheads="1"/>
          </p:cNvPicPr>
          <p:nvPr/>
        </p:nvPicPr>
        <p:blipFill>
          <a:blip r:embed="rId2" cstate="email"/>
          <a:srcRect/>
          <a:stretch>
            <a:fillRect/>
          </a:stretch>
        </p:blipFill>
        <p:spPr bwMode="auto">
          <a:xfrm>
            <a:off x="179388" y="404813"/>
            <a:ext cx="460692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3"/>
          <p:cNvSpPr>
            <a:spLocks noChangeArrowheads="1"/>
          </p:cNvSpPr>
          <p:nvPr/>
        </p:nvSpPr>
        <p:spPr bwMode="auto">
          <a:xfrm>
            <a:off x="1476375" y="4076700"/>
            <a:ext cx="1098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000099"/>
                </a:solidFill>
                <a:latin typeface="Times New Roman" panose="02020603050405020304" pitchFamily="18" charset="0"/>
              </a:rPr>
              <a:t>stick</a:t>
            </a:r>
          </a:p>
        </p:txBody>
      </p:sp>
      <p:pic>
        <p:nvPicPr>
          <p:cNvPr id="13316" name="Picture 6" descr="Woods"/>
          <p:cNvPicPr>
            <a:picLocks noChangeAspect="1" noChangeArrowheads="1"/>
          </p:cNvPicPr>
          <p:nvPr/>
        </p:nvPicPr>
        <p:blipFill>
          <a:blip r:embed="rId3" cstate="email"/>
          <a:srcRect/>
          <a:stretch>
            <a:fillRect/>
          </a:stretch>
        </p:blipFill>
        <p:spPr bwMode="auto">
          <a:xfrm>
            <a:off x="4859338" y="2143125"/>
            <a:ext cx="4284662"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6191250" y="5670550"/>
            <a:ext cx="1403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000099"/>
                </a:solidFill>
                <a:latin typeface="Times New Roman" panose="02020603050405020304" pitchFamily="18" charset="0"/>
              </a:rPr>
              <a:t>woods</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Reach Out"/>
          <p:cNvPicPr>
            <a:picLocks noChangeAspect="1" noChangeArrowheads="1"/>
          </p:cNvPicPr>
          <p:nvPr/>
        </p:nvPicPr>
        <p:blipFill>
          <a:blip r:embed="rId2" cstate="email"/>
          <a:srcRect/>
          <a:stretch>
            <a:fillRect/>
          </a:stretch>
        </p:blipFill>
        <p:spPr bwMode="auto">
          <a:xfrm>
            <a:off x="323850" y="476250"/>
            <a:ext cx="4103688"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Rectangle 7"/>
          <p:cNvSpPr>
            <a:spLocks noChangeArrowheads="1"/>
          </p:cNvSpPr>
          <p:nvPr/>
        </p:nvSpPr>
        <p:spPr bwMode="auto">
          <a:xfrm>
            <a:off x="1214438" y="3643313"/>
            <a:ext cx="2025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000099"/>
                </a:solidFill>
                <a:latin typeface="Times New Roman" panose="02020603050405020304" pitchFamily="18" charset="0"/>
              </a:rPr>
              <a:t>reach out</a:t>
            </a:r>
          </a:p>
        </p:txBody>
      </p:sp>
      <p:pic>
        <p:nvPicPr>
          <p:cNvPr id="14340" name="Picture 8" descr="still"/>
          <p:cNvPicPr>
            <a:picLocks noChangeAspect="1" noChangeArrowheads="1"/>
          </p:cNvPicPr>
          <p:nvPr/>
        </p:nvPicPr>
        <p:blipFill>
          <a:blip r:embed="rId3" cstate="email"/>
          <a:srcRect/>
          <a:stretch>
            <a:fillRect/>
          </a:stretch>
        </p:blipFill>
        <p:spPr bwMode="auto">
          <a:xfrm>
            <a:off x="4786313" y="1500188"/>
            <a:ext cx="388937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5" name="Rectangle 9"/>
          <p:cNvSpPr>
            <a:spLocks noChangeArrowheads="1"/>
          </p:cNvSpPr>
          <p:nvPr/>
        </p:nvSpPr>
        <p:spPr bwMode="auto">
          <a:xfrm>
            <a:off x="6215063" y="5143500"/>
            <a:ext cx="89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000099"/>
                </a:solidFill>
                <a:latin typeface="Times New Roman" panose="02020603050405020304" pitchFamily="18" charset="0"/>
              </a:rPr>
              <a:t>still</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P spid="706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179388" y="330200"/>
            <a:ext cx="8942387"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5000"/>
              </a:lnSpc>
            </a:pPr>
            <a:r>
              <a:rPr lang="zh-CN" altLang="en-US" sz="2400"/>
              <a:t>     </a:t>
            </a:r>
            <a:r>
              <a:rPr lang="en-US" altLang="zh-CN" sz="2400"/>
              <a:t>On the first evening, the three of us were tired after walking</a:t>
            </a:r>
          </a:p>
          <a:p>
            <a:pPr>
              <a:lnSpc>
                <a:spcPct val="125000"/>
              </a:lnSpc>
            </a:pPr>
            <a:r>
              <a:rPr lang="en-US" altLang="zh-CN" sz="2400"/>
              <a:t> for about eight hours . We soon fell asleep.</a:t>
            </a:r>
          </a:p>
          <a:p>
            <a:pPr>
              <a:lnSpc>
                <a:spcPct val="125000"/>
              </a:lnSpc>
            </a:pPr>
            <a:r>
              <a:rPr lang="en-US" altLang="zh-CN" sz="2400"/>
              <a:t>    In the middle of the night, I heard a strange noise outside .But</a:t>
            </a:r>
          </a:p>
          <a:p>
            <a:pPr>
              <a:lnSpc>
                <a:spcPct val="125000"/>
              </a:lnSpc>
            </a:pPr>
            <a:r>
              <a:rPr lang="en-US" altLang="zh-CN" sz="2400"/>
              <a:t> when I looked out of the tent, there was nothing there.</a:t>
            </a:r>
          </a:p>
          <a:p>
            <a:pPr>
              <a:lnSpc>
                <a:spcPct val="125000"/>
              </a:lnSpc>
            </a:pPr>
            <a:r>
              <a:rPr lang="en-US" altLang="zh-CN" sz="2400"/>
              <a:t>     In the morning , I got up to make breakfast . The bag of food</a:t>
            </a:r>
          </a:p>
          <a:p>
            <a:pPr>
              <a:lnSpc>
                <a:spcPct val="125000"/>
              </a:lnSpc>
            </a:pPr>
            <a:r>
              <a:rPr lang="en-US" altLang="zh-CN" sz="2400"/>
              <a:t> was open.</a:t>
            </a:r>
          </a:p>
          <a:p>
            <a:pPr>
              <a:lnSpc>
                <a:spcPct val="125000"/>
              </a:lnSpc>
            </a:pPr>
            <a:r>
              <a:rPr lang="en-US" altLang="zh-CN" sz="2400"/>
              <a:t>   “ Bears,” said Joe, “ We should hang the food in a tree tonight.”</a:t>
            </a:r>
          </a:p>
          <a:p>
            <a:pPr>
              <a:lnSpc>
                <a:spcPct val="125000"/>
              </a:lnSpc>
            </a:pPr>
            <a:r>
              <a:rPr lang="en-US" altLang="zh-CN" sz="2400"/>
              <a:t>   Later that day , we stopped in a beautiful field by a stream. We</a:t>
            </a:r>
          </a:p>
          <a:p>
            <a:pPr>
              <a:lnSpc>
                <a:spcPct val="125000"/>
              </a:lnSpc>
            </a:pPr>
            <a:r>
              <a:rPr lang="en-US" altLang="zh-CN" sz="2400"/>
              <a:t> put up the tent and fell asleep.</a:t>
            </a:r>
          </a:p>
          <a:p>
            <a:pPr>
              <a:lnSpc>
                <a:spcPct val="125000"/>
              </a:lnSpc>
            </a:pPr>
            <a:r>
              <a:rPr lang="en-US" altLang="zh-CN" sz="2400"/>
              <a:t>    During the night , the bears came again. This time they took </a:t>
            </a:r>
          </a:p>
          <a:p>
            <a:pPr>
              <a:lnSpc>
                <a:spcPct val="125000"/>
              </a:lnSpc>
            </a:pPr>
            <a:r>
              <a:rPr lang="en-US" altLang="zh-CN" sz="2400"/>
              <a:t> the food from the tree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0" y="260350"/>
            <a:ext cx="8993188"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5000"/>
              </a:lnSpc>
            </a:pPr>
            <a:r>
              <a:rPr lang="zh-CN" altLang="en-US" sz="2400"/>
              <a:t>    “ </a:t>
            </a:r>
            <a:r>
              <a:rPr lang="en-US" altLang="zh-CN" sz="2400"/>
              <a:t>It wasn’t high enough . Bears can climb trees. They can smell</a:t>
            </a:r>
          </a:p>
          <a:p>
            <a:pPr>
              <a:lnSpc>
                <a:spcPct val="125000"/>
              </a:lnSpc>
            </a:pPr>
            <a:r>
              <a:rPr lang="en-US" altLang="zh-CN" sz="2400"/>
              <a:t> food from a long way away,” said Ben.</a:t>
            </a:r>
          </a:p>
          <a:p>
            <a:pPr>
              <a:lnSpc>
                <a:spcPct val="125000"/>
              </a:lnSpc>
            </a:pPr>
            <a:r>
              <a:rPr lang="en-US" altLang="zh-CN" sz="2400"/>
              <a:t>     “We must keep the camp clean.” I said.” “Bears might think </a:t>
            </a:r>
          </a:p>
          <a:p>
            <a:pPr>
              <a:lnSpc>
                <a:spcPct val="125000"/>
              </a:lnSpc>
            </a:pPr>
            <a:r>
              <a:rPr lang="en-US" altLang="zh-CN" sz="2400"/>
              <a:t> our rubbish is food .”</a:t>
            </a:r>
          </a:p>
          <a:p>
            <a:pPr>
              <a:lnSpc>
                <a:spcPct val="125000"/>
              </a:lnSpc>
            </a:pPr>
            <a:r>
              <a:rPr lang="en-US" altLang="zh-CN" sz="2400"/>
              <a:t>    “ OK, let’s tidy up and move on. And we should make lots of </a:t>
            </a:r>
          </a:p>
          <a:p>
            <a:pPr>
              <a:lnSpc>
                <a:spcPct val="125000"/>
              </a:lnSpc>
            </a:pPr>
            <a:r>
              <a:rPr lang="en-US" altLang="zh-CN" sz="2400"/>
              <a:t> noise too. If they know where we are, they may not come any</a:t>
            </a:r>
          </a:p>
          <a:p>
            <a:pPr>
              <a:lnSpc>
                <a:spcPct val="125000"/>
              </a:lnSpc>
            </a:pPr>
            <a:r>
              <a:rPr lang="en-US" altLang="zh-CN" sz="2400"/>
              <a:t> closer,” said Joe.</a:t>
            </a:r>
          </a:p>
          <a:p>
            <a:pPr>
              <a:lnSpc>
                <a:spcPct val="125000"/>
              </a:lnSpc>
            </a:pPr>
            <a:r>
              <a:rPr lang="en-US" altLang="zh-CN" sz="2400"/>
              <a:t>   “But if you see a bear,” said Ben, “ you mustn’t make any</a:t>
            </a:r>
          </a:p>
          <a:p>
            <a:pPr>
              <a:lnSpc>
                <a:spcPct val="125000"/>
              </a:lnSpc>
            </a:pPr>
            <a:r>
              <a:rPr lang="en-US" altLang="zh-CN" sz="2400"/>
              <a:t> sudden moves or make a sound. And above all , you mustn’t </a:t>
            </a:r>
          </a:p>
          <a:p>
            <a:pPr>
              <a:lnSpc>
                <a:spcPct val="125000"/>
              </a:lnSpc>
            </a:pPr>
            <a:r>
              <a:rPr lang="en-US" altLang="zh-CN" sz="2400"/>
              <a:t> run. No one can run faster in the forest than a bear. And </a:t>
            </a:r>
          </a:p>
          <a:p>
            <a:pPr>
              <a:lnSpc>
                <a:spcPct val="125000"/>
              </a:lnSpc>
            </a:pPr>
            <a:r>
              <a:rPr lang="en-US" altLang="zh-CN" sz="2400"/>
              <a:t> remember, we don’t have a gun to keep us safe!”</a:t>
            </a:r>
          </a:p>
          <a:p>
            <a:pPr>
              <a:lnSpc>
                <a:spcPct val="125000"/>
              </a:lnSpc>
            </a:pPr>
            <a:r>
              <a:rPr lang="en-US" altLang="zh-CN" sz="2400"/>
              <a:t>    That night, we went to sleep… or we tried to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303213" y="104775"/>
            <a:ext cx="8810625" cy="608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10000"/>
              </a:lnSpc>
            </a:pPr>
            <a:r>
              <a:rPr lang="en-US" altLang="zh-CN" sz="2400"/>
              <a:t>    The next day, we stopped at eleven o’clock  for a break.</a:t>
            </a:r>
          </a:p>
          <a:p>
            <a:pPr>
              <a:lnSpc>
                <a:spcPct val="110000"/>
              </a:lnSpc>
            </a:pPr>
            <a:r>
              <a:rPr lang="en-US" altLang="zh-CN" sz="2400"/>
              <a:t>    While the others were resting, I went for a walk in the forest.</a:t>
            </a:r>
          </a:p>
          <a:p>
            <a:pPr>
              <a:lnSpc>
                <a:spcPct val="110000"/>
              </a:lnSpc>
            </a:pPr>
            <a:r>
              <a:rPr lang="en-US" altLang="zh-CN" sz="2400"/>
              <a:t>  Suddenly, I saw a baby bear playing with some sticks and</a:t>
            </a:r>
          </a:p>
          <a:p>
            <a:pPr>
              <a:lnSpc>
                <a:spcPct val="110000"/>
              </a:lnSpc>
            </a:pPr>
            <a:r>
              <a:rPr lang="en-US" altLang="zh-CN" sz="2400"/>
              <a:t> stones. He looked so soft and friendly, and I remember thinking</a:t>
            </a:r>
          </a:p>
          <a:p>
            <a:pPr>
              <a:lnSpc>
                <a:spcPct val="110000"/>
              </a:lnSpc>
            </a:pPr>
            <a:r>
              <a:rPr lang="en-US" altLang="zh-CN" sz="2400"/>
              <a:t>“ If I reach out, I can just touch him.”</a:t>
            </a:r>
          </a:p>
          <a:p>
            <a:pPr>
              <a:lnSpc>
                <a:spcPct val="110000"/>
              </a:lnSpc>
            </a:pPr>
            <a:r>
              <a:rPr lang="en-US" altLang="zh-CN" sz="2400"/>
              <a:t>     There was a loud noise behind me.</a:t>
            </a:r>
          </a:p>
          <a:p>
            <a:pPr>
              <a:lnSpc>
                <a:spcPct val="110000"/>
              </a:lnSpc>
            </a:pPr>
            <a:r>
              <a:rPr lang="en-US" altLang="zh-CN" sz="2400"/>
              <a:t>     I stood very still . I didn’t even turn my head . There was </a:t>
            </a:r>
          </a:p>
          <a:p>
            <a:pPr>
              <a:lnSpc>
                <a:spcPct val="110000"/>
              </a:lnSpc>
            </a:pPr>
            <a:r>
              <a:rPr lang="en-US" altLang="zh-CN" sz="2400"/>
              <a:t> another loud noise. The baby bear looked up, and ran towards</a:t>
            </a:r>
          </a:p>
          <a:p>
            <a:pPr>
              <a:lnSpc>
                <a:spcPct val="110000"/>
              </a:lnSpc>
            </a:pPr>
            <a:r>
              <a:rPr lang="en-US" altLang="zh-CN" sz="2400"/>
              <a:t> me. I turned pale and he ran past me into the woods.</a:t>
            </a:r>
          </a:p>
          <a:p>
            <a:pPr>
              <a:lnSpc>
                <a:spcPct val="110000"/>
              </a:lnSpc>
            </a:pPr>
            <a:r>
              <a:rPr lang="en-US" altLang="zh-CN" sz="2400"/>
              <a:t>    I was still for a few minutes. Then slowly I turned round, and</a:t>
            </a:r>
          </a:p>
          <a:p>
            <a:pPr>
              <a:lnSpc>
                <a:spcPct val="110000"/>
              </a:lnSpc>
            </a:pPr>
            <a:r>
              <a:rPr lang="en-US" altLang="zh-CN" sz="2400"/>
              <a:t> I saw the baby bear and his huge mother walking away.</a:t>
            </a:r>
          </a:p>
          <a:p>
            <a:pPr>
              <a:lnSpc>
                <a:spcPct val="110000"/>
              </a:lnSpc>
            </a:pPr>
            <a:r>
              <a:rPr lang="en-US" altLang="zh-CN" sz="2400"/>
              <a:t> I ran back to my friends. I have never run so fast .</a:t>
            </a:r>
          </a:p>
          <a:p>
            <a:pPr>
              <a:lnSpc>
                <a:spcPct val="110000"/>
              </a:lnSpc>
            </a:pPr>
            <a:r>
              <a:rPr lang="en-US" altLang="zh-CN" sz="2400"/>
              <a:t>      For the next ten days , every time here was a sudden noise,</a:t>
            </a:r>
          </a:p>
          <a:p>
            <a:pPr>
              <a:lnSpc>
                <a:spcPct val="110000"/>
              </a:lnSpc>
            </a:pPr>
            <a:r>
              <a:rPr lang="en-US" altLang="zh-CN" sz="2400"/>
              <a:t>  my blood went cold.</a:t>
            </a:r>
          </a:p>
          <a:p>
            <a:r>
              <a:rPr lang="en-US" altLang="zh-CN" sz="240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4"/>
          <p:cNvSpPr>
            <a:spLocks noChangeArrowheads="1"/>
          </p:cNvSpPr>
          <p:nvPr/>
        </p:nvSpPr>
        <p:spPr bwMode="auto">
          <a:xfrm>
            <a:off x="304800" y="914400"/>
            <a:ext cx="4800600" cy="1295400"/>
          </a:xfrm>
          <a:prstGeom prst="wedgeRoundRectCallout">
            <a:avLst>
              <a:gd name="adj1" fmla="val 54463"/>
              <a:gd name="adj2" fmla="val 83944"/>
              <a:gd name="adj3" fmla="val 16667"/>
            </a:avLst>
          </a:prstGeom>
          <a:solidFill>
            <a:srgbClr val="CCFFFF"/>
          </a:solidFill>
          <a:ln w="9525">
            <a:solidFill>
              <a:schemeClr val="tx1"/>
            </a:solidFill>
            <a:miter lim="800000"/>
          </a:ln>
        </p:spPr>
        <p:txBody>
          <a:bodyPr/>
          <a:lstStyle/>
          <a:p>
            <a:r>
              <a:rPr lang="zh-CN" altLang="zh-CN" sz="3600" b="1" dirty="0">
                <a:latin typeface="Times New Roman" panose="02020603050405020304" pitchFamily="18" charset="0"/>
              </a:rPr>
              <a:t>Look at the picture. </a:t>
            </a:r>
          </a:p>
          <a:p>
            <a:r>
              <a:rPr lang="zh-CN" altLang="zh-CN" sz="3600" b="1" dirty="0">
                <a:latin typeface="Times New Roman" panose="02020603050405020304" pitchFamily="18" charset="0"/>
              </a:rPr>
              <a:t>Answer the questions. </a:t>
            </a:r>
          </a:p>
        </p:txBody>
      </p:sp>
      <p:pic>
        <p:nvPicPr>
          <p:cNvPr id="6147" name="Picture 3" descr="File0008"/>
          <p:cNvPicPr>
            <a:picLocks noChangeAspect="1" noChangeArrowheads="1"/>
          </p:cNvPicPr>
          <p:nvPr/>
        </p:nvPicPr>
        <p:blipFill>
          <a:blip r:embed="rId2" cstate="email"/>
          <a:srcRect/>
          <a:stretch>
            <a:fillRect/>
          </a:stretch>
        </p:blipFill>
        <p:spPr bwMode="auto">
          <a:xfrm>
            <a:off x="5572125" y="357188"/>
            <a:ext cx="3167063"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p:cNvSpPr>
            <a:spLocks noChangeArrowheads="1"/>
          </p:cNvSpPr>
          <p:nvPr/>
        </p:nvSpPr>
        <p:spPr bwMode="auto">
          <a:xfrm>
            <a:off x="611188" y="3500438"/>
            <a:ext cx="80010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68630" indent="-468630">
              <a:lnSpc>
                <a:spcPct val="120000"/>
              </a:lnSpc>
            </a:pPr>
            <a:r>
              <a:rPr lang="zh-CN" altLang="zh-CN" sz="3200" b="1" dirty="0">
                <a:latin typeface="Times New Roman" panose="02020603050405020304" pitchFamily="18" charset="0"/>
              </a:rPr>
              <a:t>1. What </a:t>
            </a:r>
            <a:r>
              <a:rPr lang="en-US" altLang="zh-CN" sz="3200" b="1" dirty="0">
                <a:latin typeface="Times New Roman" panose="02020603050405020304" pitchFamily="18" charset="0"/>
              </a:rPr>
              <a:t>is </a:t>
            </a:r>
            <a:r>
              <a:rPr lang="zh-CN" altLang="zh-CN" sz="3200" b="1" dirty="0">
                <a:latin typeface="Times New Roman" panose="02020603050405020304" pitchFamily="18" charset="0"/>
              </a:rPr>
              <a:t>the bear doing?</a:t>
            </a:r>
          </a:p>
        </p:txBody>
      </p:sp>
      <p:sp>
        <p:nvSpPr>
          <p:cNvPr id="6149" name="Text Box 5"/>
          <p:cNvSpPr txBox="1">
            <a:spLocks noChangeArrowheads="1"/>
          </p:cNvSpPr>
          <p:nvPr/>
        </p:nvSpPr>
        <p:spPr bwMode="auto">
          <a:xfrm>
            <a:off x="649288" y="4221163"/>
            <a:ext cx="756126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3200" b="1" dirty="0">
                <a:solidFill>
                  <a:srgbClr val="0000FF"/>
                </a:solidFill>
                <a:latin typeface="Times New Roman" panose="02020603050405020304" pitchFamily="18" charset="0"/>
              </a:rPr>
              <a:t>I</a:t>
            </a:r>
            <a:r>
              <a:rPr lang="en-US" altLang="zh-CN" sz="3200" b="1" dirty="0">
                <a:solidFill>
                  <a:srgbClr val="0000FF"/>
                </a:solidFill>
                <a:latin typeface="Times New Roman" panose="02020603050405020304" pitchFamily="18" charset="0"/>
              </a:rPr>
              <a:t>t</a:t>
            </a:r>
            <a:r>
              <a:rPr lang="zh-CN" altLang="zh-CN" sz="3200" b="1" dirty="0">
                <a:solidFill>
                  <a:srgbClr val="0000FF"/>
                </a:solidFill>
                <a:latin typeface="Times New Roman" panose="02020603050405020304" pitchFamily="18" charset="0"/>
              </a:rPr>
              <a:t> is around the tent to look for something to eat </a:t>
            </a:r>
            <a:r>
              <a:rPr lang="en-US" altLang="zh-CN" sz="3200" b="1" dirty="0">
                <a:solidFill>
                  <a:srgbClr val="0000FF"/>
                </a:solidFill>
                <a:latin typeface="Times New Roman" panose="02020603050405020304" pitchFamily="18" charset="0"/>
              </a:rPr>
              <a:t>and finds some food that </a:t>
            </a:r>
            <a:r>
              <a:rPr lang="zh-CN" altLang="zh-CN" sz="3200" b="1" dirty="0">
                <a:solidFill>
                  <a:srgbClr val="0000FF"/>
                </a:solidFill>
                <a:latin typeface="Times New Roman" panose="02020603050405020304" pitchFamily="18" charset="0"/>
              </a:rPr>
              <a:t>people put there.</a:t>
            </a:r>
            <a:r>
              <a:rPr lang="zh-CN" altLang="zh-CN" sz="3200" dirty="0">
                <a:solidFill>
                  <a:srgbClr val="0000FF"/>
                </a:solidFill>
                <a:latin typeface="Times New Roman" panose="02020603050405020304" pitchFamily="18" charset="0"/>
              </a:rPr>
              <a:t> </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linds(horizontal)">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blinds(horizontal)">
                                      <p:cBhvr>
                                        <p:cTn id="12"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55650" y="1412875"/>
            <a:ext cx="7488238"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zh-CN" sz="3200" b="1" dirty="0">
                <a:latin typeface="Times New Roman" panose="02020603050405020304" pitchFamily="18" charset="0"/>
              </a:rPr>
              <a:t>2. What do you think the people in the </a:t>
            </a:r>
          </a:p>
          <a:p>
            <a:pPr>
              <a:lnSpc>
                <a:spcPct val="120000"/>
              </a:lnSpc>
            </a:pPr>
            <a:r>
              <a:rPr lang="zh-CN" altLang="zh-CN" sz="3200" b="1" dirty="0">
                <a:latin typeface="Times New Roman" panose="02020603050405020304" pitchFamily="18" charset="0"/>
              </a:rPr>
              <a:t>     tent should do?</a:t>
            </a:r>
          </a:p>
        </p:txBody>
      </p:sp>
      <p:sp>
        <p:nvSpPr>
          <p:cNvPr id="7171" name="Rectangle 3"/>
          <p:cNvSpPr>
            <a:spLocks noChangeArrowheads="1"/>
          </p:cNvSpPr>
          <p:nvPr/>
        </p:nvSpPr>
        <p:spPr bwMode="auto">
          <a:xfrm>
            <a:off x="1115616" y="3000375"/>
            <a:ext cx="69850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20000"/>
              </a:lnSpc>
              <a:tabLst>
                <a:tab pos="3895725" algn="l"/>
              </a:tabLst>
            </a:pPr>
            <a:r>
              <a:rPr lang="zh-CN" altLang="zh-CN" sz="3200" b="1" dirty="0">
                <a:solidFill>
                  <a:srgbClr val="0000FF"/>
                </a:solidFill>
                <a:latin typeface="Times New Roman" panose="02020603050405020304" pitchFamily="18" charset="0"/>
              </a:rPr>
              <a:t>The</a:t>
            </a:r>
            <a:r>
              <a:rPr lang="zh-CN" altLang="en-US" sz="3200" b="1" dirty="0">
                <a:solidFill>
                  <a:srgbClr val="0000FF"/>
                </a:solidFill>
                <a:latin typeface="Times New Roman" panose="02020603050405020304" pitchFamily="18" charset="0"/>
              </a:rPr>
              <a:t>y </a:t>
            </a:r>
            <a:r>
              <a:rPr lang="zh-CN" altLang="zh-CN" sz="3200" b="1" dirty="0">
                <a:solidFill>
                  <a:srgbClr val="0000FF"/>
                </a:solidFill>
                <a:latin typeface="Times New Roman" panose="02020603050405020304" pitchFamily="18" charset="0"/>
              </a:rPr>
              <a:t>must stay in the tent till the bear goes far</a:t>
            </a:r>
            <a:r>
              <a:rPr lang="zh-CN" altLang="en-US" sz="3200" b="1" dirty="0">
                <a:solidFill>
                  <a:srgbClr val="0000FF"/>
                </a:solidFill>
                <a:latin typeface="Times New Roman" panose="02020603050405020304" pitchFamily="18" charset="0"/>
              </a:rPr>
              <a:t> </a:t>
            </a:r>
            <a:r>
              <a:rPr lang="en-US" altLang="zh-CN" sz="3200" b="1" dirty="0">
                <a:solidFill>
                  <a:srgbClr val="0000FF"/>
                </a:solidFill>
                <a:latin typeface="Times New Roman" panose="02020603050405020304" pitchFamily="18" charset="0"/>
              </a:rPr>
              <a:t>a</a:t>
            </a:r>
            <a:r>
              <a:rPr lang="zh-CN" altLang="zh-CN" sz="3200" b="1" dirty="0">
                <a:solidFill>
                  <a:srgbClr val="0000FF"/>
                </a:solidFill>
                <a:latin typeface="Times New Roman" panose="02020603050405020304" pitchFamily="18" charset="0"/>
              </a:rPr>
              <a:t>nd don</a:t>
            </a:r>
            <a:r>
              <a:rPr lang="en-US" altLang="zh-CN" sz="3200" b="1" dirty="0">
                <a:solidFill>
                  <a:srgbClr val="0000FF"/>
                </a:solidFill>
                <a:latin typeface="Times New Roman" panose="02020603050405020304" pitchFamily="18" charset="0"/>
              </a:rPr>
              <a:t>’</a:t>
            </a:r>
            <a:r>
              <a:rPr lang="zh-CN" altLang="zh-CN" sz="3200" b="1" dirty="0">
                <a:solidFill>
                  <a:srgbClr val="0000FF"/>
                </a:solidFill>
                <a:latin typeface="Times New Roman" panose="02020603050405020304" pitchFamily="18" charset="0"/>
              </a:rPr>
              <a:t>t make any noise.</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linds(horizontal)">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4071938" y="2000250"/>
            <a:ext cx="435768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514350" indent="-514350">
              <a:lnSpc>
                <a:spcPts val="4800"/>
              </a:lnSpc>
            </a:pPr>
            <a:r>
              <a:rPr lang="en-US" altLang="zh-CN" sz="3200" b="1" dirty="0">
                <a:solidFill>
                  <a:srgbClr val="0000FF"/>
                </a:solidFill>
                <a:latin typeface="Times New Roman" panose="02020603050405020304" pitchFamily="18" charset="0"/>
              </a:rPr>
              <a:t>pay attention</a:t>
            </a:r>
          </a:p>
          <a:p>
            <a:pPr marL="514350" indent="-514350">
              <a:lnSpc>
                <a:spcPts val="4800"/>
              </a:lnSpc>
            </a:pPr>
            <a:r>
              <a:rPr lang="en-US" altLang="zh-CN" sz="3200" b="1" dirty="0">
                <a:solidFill>
                  <a:srgbClr val="0000FF"/>
                </a:solidFill>
                <a:latin typeface="Times New Roman" panose="02020603050405020304" pitchFamily="18" charset="0"/>
              </a:rPr>
              <a:t>set off</a:t>
            </a:r>
          </a:p>
          <a:p>
            <a:pPr marL="514350" indent="-514350">
              <a:lnSpc>
                <a:spcPts val="4800"/>
              </a:lnSpc>
            </a:pPr>
            <a:r>
              <a:rPr lang="en-US" altLang="zh-CN" sz="3200" b="1" dirty="0">
                <a:solidFill>
                  <a:srgbClr val="0000FF"/>
                </a:solidFill>
                <a:latin typeface="Times New Roman" panose="02020603050405020304" pitchFamily="18" charset="0"/>
              </a:rPr>
              <a:t>wear proper clothes</a:t>
            </a:r>
          </a:p>
          <a:p>
            <a:pPr marL="514350" indent="-514350">
              <a:lnSpc>
                <a:spcPts val="4800"/>
              </a:lnSpc>
            </a:pPr>
            <a:r>
              <a:rPr lang="en-US" altLang="zh-CN" sz="3200" b="1" dirty="0">
                <a:solidFill>
                  <a:srgbClr val="0000FF"/>
                </a:solidFill>
                <a:latin typeface="Times New Roman" panose="02020603050405020304" pitchFamily="18" charset="0"/>
              </a:rPr>
              <a:t>the edge of the hill path</a:t>
            </a:r>
          </a:p>
          <a:p>
            <a:pPr marL="514350" indent="-514350">
              <a:lnSpc>
                <a:spcPts val="4800"/>
              </a:lnSpc>
            </a:pPr>
            <a:r>
              <a:rPr lang="en-US" altLang="zh-CN" sz="3200" b="1" dirty="0">
                <a:solidFill>
                  <a:srgbClr val="0000FF"/>
                </a:solidFill>
                <a:latin typeface="Times New Roman" panose="02020603050405020304" pitchFamily="18" charset="0"/>
              </a:rPr>
              <a:t>hurt oneself</a:t>
            </a:r>
          </a:p>
          <a:p>
            <a:pPr marL="514350" indent="-514350">
              <a:lnSpc>
                <a:spcPts val="4800"/>
              </a:lnSpc>
            </a:pPr>
            <a:r>
              <a:rPr lang="en-US" altLang="zh-CN" sz="3200" b="1" dirty="0">
                <a:solidFill>
                  <a:srgbClr val="0000FF"/>
                </a:solidFill>
                <a:latin typeface="Times New Roman" panose="02020603050405020304" pitchFamily="18" charset="0"/>
              </a:rPr>
              <a:t>keep together </a:t>
            </a:r>
          </a:p>
        </p:txBody>
      </p:sp>
      <p:sp>
        <p:nvSpPr>
          <p:cNvPr id="4099" name="Text Box 8"/>
          <p:cNvSpPr txBox="1">
            <a:spLocks noChangeArrowheads="1"/>
          </p:cNvSpPr>
          <p:nvPr/>
        </p:nvSpPr>
        <p:spPr bwMode="auto">
          <a:xfrm>
            <a:off x="703362" y="1196752"/>
            <a:ext cx="7705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dirty="0">
                <a:solidFill>
                  <a:srgbClr val="000000"/>
                </a:solidFill>
                <a:latin typeface="Times New Roman" panose="02020603050405020304" pitchFamily="18" charset="0"/>
              </a:rPr>
              <a:t>Translate the phrases into English.</a:t>
            </a:r>
          </a:p>
        </p:txBody>
      </p:sp>
      <p:sp>
        <p:nvSpPr>
          <p:cNvPr id="5" name="矩形 4"/>
          <p:cNvSpPr/>
          <p:nvPr/>
        </p:nvSpPr>
        <p:spPr>
          <a:xfrm>
            <a:off x="589062" y="116632"/>
            <a:ext cx="3214710" cy="769441"/>
          </a:xfrm>
          <a:prstGeom prst="rect">
            <a:avLst/>
          </a:prstGeom>
          <a:noFill/>
        </p:spPr>
        <p:txBody>
          <a:bodyPr>
            <a:spAutoFit/>
          </a:bodyPr>
          <a:lstStyle/>
          <a:p>
            <a:pPr algn="ctr">
              <a:defRPr/>
            </a:pPr>
            <a:r>
              <a:rPr lang="en-US" altLang="zh-CN" sz="4400" b="1" spc="300" dirty="0">
                <a:ln w="11430" cmpd="sng">
                  <a:solidFill>
                    <a:schemeClr val="accent1">
                      <a:tint val="10000"/>
                    </a:schemeClr>
                  </a:solidFill>
                  <a:prstDash val="solid"/>
                  <a:miter lim="800000"/>
                </a:ln>
                <a:solidFill>
                  <a:srgbClr val="622DE7"/>
                </a:solidFill>
                <a:effectLst>
                  <a:glow rad="45500">
                    <a:schemeClr val="accent1">
                      <a:satMod val="220000"/>
                      <a:alpha val="35000"/>
                    </a:schemeClr>
                  </a:glow>
                </a:effectLst>
                <a:latin typeface="Arial Black" panose="020B0A04020102020204" pitchFamily="34" charset="0"/>
              </a:rPr>
              <a:t>Revision</a:t>
            </a:r>
            <a:endParaRPr lang="zh-CN" altLang="en-US" sz="4400" b="1" spc="300" dirty="0">
              <a:ln w="11430" cmpd="sng">
                <a:solidFill>
                  <a:schemeClr val="accent1">
                    <a:tint val="10000"/>
                  </a:schemeClr>
                </a:solidFill>
                <a:prstDash val="solid"/>
                <a:miter lim="800000"/>
              </a:ln>
              <a:solidFill>
                <a:srgbClr val="622DE7"/>
              </a:solidFill>
              <a:effectLst>
                <a:glow rad="45500">
                  <a:schemeClr val="accent1">
                    <a:satMod val="220000"/>
                    <a:alpha val="35000"/>
                  </a:schemeClr>
                </a:glow>
              </a:effectLst>
            </a:endParaRPr>
          </a:p>
        </p:txBody>
      </p:sp>
      <p:sp>
        <p:nvSpPr>
          <p:cNvPr id="4101" name="Rectangle 4"/>
          <p:cNvSpPr>
            <a:spLocks noChangeArrowheads="1"/>
          </p:cNvSpPr>
          <p:nvPr/>
        </p:nvSpPr>
        <p:spPr bwMode="auto">
          <a:xfrm>
            <a:off x="571500" y="2143125"/>
            <a:ext cx="4000500"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514350" indent="-514350">
              <a:lnSpc>
                <a:spcPts val="4600"/>
              </a:lnSpc>
            </a:pPr>
            <a:r>
              <a:rPr lang="zh-CN" altLang="en-US" sz="3200" b="1" dirty="0">
                <a:latin typeface="Times New Roman" panose="02020603050405020304" pitchFamily="18" charset="0"/>
              </a:rPr>
              <a:t>注意</a:t>
            </a:r>
            <a:endParaRPr lang="en-US" altLang="zh-CN" sz="3200" b="1" dirty="0">
              <a:latin typeface="Times New Roman" panose="02020603050405020304" pitchFamily="18" charset="0"/>
            </a:endParaRPr>
          </a:p>
          <a:p>
            <a:pPr marL="514350" indent="-514350">
              <a:lnSpc>
                <a:spcPts val="4600"/>
              </a:lnSpc>
            </a:pPr>
            <a:r>
              <a:rPr lang="zh-CN" altLang="en-US" sz="3200" b="1" dirty="0">
                <a:latin typeface="Times New Roman" panose="02020603050405020304" pitchFamily="18" charset="0"/>
              </a:rPr>
              <a:t>出发</a:t>
            </a:r>
            <a:endParaRPr lang="en-US" altLang="zh-CN" sz="3200" b="1" dirty="0">
              <a:latin typeface="Times New Roman" panose="02020603050405020304" pitchFamily="18" charset="0"/>
            </a:endParaRPr>
          </a:p>
          <a:p>
            <a:pPr marL="514350" indent="-514350">
              <a:lnSpc>
                <a:spcPts val="4600"/>
              </a:lnSpc>
            </a:pPr>
            <a:r>
              <a:rPr lang="zh-CN" altLang="en-US" sz="3200" b="1" dirty="0">
                <a:latin typeface="Times New Roman" panose="02020603050405020304" pitchFamily="18" charset="0"/>
              </a:rPr>
              <a:t>穿合适的衣服</a:t>
            </a:r>
            <a:endParaRPr lang="en-US" altLang="zh-CN" sz="3200" b="1" dirty="0">
              <a:latin typeface="Times New Roman" panose="02020603050405020304" pitchFamily="18" charset="0"/>
            </a:endParaRPr>
          </a:p>
          <a:p>
            <a:pPr marL="514350" indent="-514350">
              <a:lnSpc>
                <a:spcPts val="4600"/>
              </a:lnSpc>
            </a:pPr>
            <a:r>
              <a:rPr lang="zh-CN" altLang="en-US" sz="3200" b="1" dirty="0">
                <a:latin typeface="Times New Roman" panose="02020603050405020304" pitchFamily="18" charset="0"/>
              </a:rPr>
              <a:t>山路的边缘</a:t>
            </a:r>
            <a:endParaRPr lang="en-US" altLang="zh-CN" sz="3200" b="1" dirty="0">
              <a:latin typeface="Times New Roman" panose="02020603050405020304" pitchFamily="18" charset="0"/>
            </a:endParaRPr>
          </a:p>
          <a:p>
            <a:pPr marL="514350" indent="-514350">
              <a:lnSpc>
                <a:spcPts val="4600"/>
              </a:lnSpc>
            </a:pPr>
            <a:r>
              <a:rPr lang="zh-CN" altLang="en-US" sz="3200" b="1" dirty="0">
                <a:latin typeface="Times New Roman" panose="02020603050405020304" pitchFamily="18" charset="0"/>
              </a:rPr>
              <a:t>伤到自己</a:t>
            </a:r>
            <a:endParaRPr lang="en-US" altLang="zh-CN" sz="3200" b="1" dirty="0">
              <a:latin typeface="Times New Roman" panose="02020603050405020304" pitchFamily="18" charset="0"/>
            </a:endParaRPr>
          </a:p>
          <a:p>
            <a:pPr marL="514350" indent="-514350">
              <a:lnSpc>
                <a:spcPts val="4600"/>
              </a:lnSpc>
            </a:pPr>
            <a:r>
              <a:rPr lang="zh-CN" altLang="en-US" sz="3200" b="1" dirty="0">
                <a:latin typeface="Times New Roman" panose="02020603050405020304" pitchFamily="18" charset="0"/>
              </a:rPr>
              <a:t>在一起</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协同一致</a:t>
            </a:r>
            <a:endParaRPr lang="en-US" altLang="zh-CN" sz="32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blinds(horizontal)">
                                      <p:cBhvr>
                                        <p:cTn id="7" dur="5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578">
                                            <p:txEl>
                                              <p:pRg st="1" end="1"/>
                                            </p:txEl>
                                          </p:spTgt>
                                        </p:tgtEl>
                                        <p:attrNameLst>
                                          <p:attrName>style.visibility</p:attrName>
                                        </p:attrNameLst>
                                      </p:cBhvr>
                                      <p:to>
                                        <p:strVal val="visible"/>
                                      </p:to>
                                    </p:set>
                                    <p:animEffect transition="in" filter="blinds(horizontal)">
                                      <p:cBhvr>
                                        <p:cTn id="12" dur="500"/>
                                        <p:tgtEl>
                                          <p:spTgt spid="245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578">
                                            <p:txEl>
                                              <p:pRg st="2" end="2"/>
                                            </p:txEl>
                                          </p:spTgt>
                                        </p:tgtEl>
                                        <p:attrNameLst>
                                          <p:attrName>style.visibility</p:attrName>
                                        </p:attrNameLst>
                                      </p:cBhvr>
                                      <p:to>
                                        <p:strVal val="visible"/>
                                      </p:to>
                                    </p:set>
                                    <p:animEffect transition="in" filter="blinds(horizontal)">
                                      <p:cBhvr>
                                        <p:cTn id="17" dur="500"/>
                                        <p:tgtEl>
                                          <p:spTgt spid="245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578">
                                            <p:txEl>
                                              <p:pRg st="3" end="3"/>
                                            </p:txEl>
                                          </p:spTgt>
                                        </p:tgtEl>
                                        <p:attrNameLst>
                                          <p:attrName>style.visibility</p:attrName>
                                        </p:attrNameLst>
                                      </p:cBhvr>
                                      <p:to>
                                        <p:strVal val="visible"/>
                                      </p:to>
                                    </p:set>
                                    <p:animEffect transition="in" filter="blinds(horizontal)">
                                      <p:cBhvr>
                                        <p:cTn id="22" dur="500"/>
                                        <p:tgtEl>
                                          <p:spTgt spid="245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578">
                                            <p:txEl>
                                              <p:pRg st="4" end="4"/>
                                            </p:txEl>
                                          </p:spTgt>
                                        </p:tgtEl>
                                        <p:attrNameLst>
                                          <p:attrName>style.visibility</p:attrName>
                                        </p:attrNameLst>
                                      </p:cBhvr>
                                      <p:to>
                                        <p:strVal val="visible"/>
                                      </p:to>
                                    </p:set>
                                    <p:animEffect transition="in" filter="blinds(horizontal)">
                                      <p:cBhvr>
                                        <p:cTn id="27" dur="500"/>
                                        <p:tgtEl>
                                          <p:spTgt spid="2457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4578">
                                            <p:txEl>
                                              <p:pRg st="5" end="5"/>
                                            </p:txEl>
                                          </p:spTgt>
                                        </p:tgtEl>
                                        <p:attrNameLst>
                                          <p:attrName>style.visibility</p:attrName>
                                        </p:attrNameLst>
                                      </p:cBhvr>
                                      <p:to>
                                        <p:strVal val="visible"/>
                                      </p:to>
                                    </p:set>
                                    <p:animEffect transition="in" filter="blinds(horizontal)">
                                      <p:cBhvr>
                                        <p:cTn id="32" dur="500"/>
                                        <p:tgtEl>
                                          <p:spTgt spid="245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785813" y="1714500"/>
            <a:ext cx="7500937"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6405" indent="-446405"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zh-CN" altLang="zh-CN" sz="3200" b="1" dirty="0">
                <a:latin typeface="Times New Roman" panose="02020603050405020304" pitchFamily="18" charset="0"/>
              </a:rPr>
              <a:t>How much do they know about bears?</a:t>
            </a:r>
          </a:p>
        </p:txBody>
      </p:sp>
      <p:sp>
        <p:nvSpPr>
          <p:cNvPr id="17411" name="Rectangle 3"/>
          <p:cNvSpPr>
            <a:spLocks noChangeArrowheads="1"/>
          </p:cNvSpPr>
          <p:nvPr/>
        </p:nvSpPr>
        <p:spPr bwMode="auto">
          <a:xfrm>
            <a:off x="285750" y="714375"/>
            <a:ext cx="8658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3600" b="1" dirty="0">
                <a:latin typeface="Times New Roman" panose="02020603050405020304" pitchFamily="18" charset="0"/>
              </a:rPr>
              <a:t>Read the passage and answer the question.</a:t>
            </a:r>
          </a:p>
        </p:txBody>
      </p:sp>
      <p:sp>
        <p:nvSpPr>
          <p:cNvPr id="8197" name="Rectangle 5"/>
          <p:cNvSpPr>
            <a:spLocks noChangeArrowheads="1"/>
          </p:cNvSpPr>
          <p:nvPr/>
        </p:nvSpPr>
        <p:spPr bwMode="auto">
          <a:xfrm>
            <a:off x="785813" y="2500313"/>
            <a:ext cx="7993062"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tabLst>
                <a:tab pos="3895725" algn="l"/>
              </a:tabLst>
            </a:pPr>
            <a:r>
              <a:rPr lang="zh-CN" altLang="zh-CN" sz="3200" b="1">
                <a:solidFill>
                  <a:srgbClr val="0000FF"/>
                </a:solidFill>
                <a:latin typeface="Times New Roman" panose="02020603050405020304" pitchFamily="18" charset="0"/>
              </a:rPr>
              <a:t>They know bears can climb trees and they know that bears can smell food from a </a:t>
            </a:r>
            <a:r>
              <a:rPr lang="en-US" altLang="zh-CN" sz="3200" b="1">
                <a:solidFill>
                  <a:srgbClr val="0000FF"/>
                </a:solidFill>
                <a:latin typeface="Times New Roman" panose="02020603050405020304" pitchFamily="18" charset="0"/>
              </a:rPr>
              <a:t>long way away</a:t>
            </a:r>
            <a:r>
              <a:rPr lang="zh-CN" altLang="zh-CN" sz="3200" b="1">
                <a:solidFill>
                  <a:srgbClr val="0000FF"/>
                </a:solidFill>
                <a:latin typeface="Times New Roman" panose="02020603050405020304" pitchFamily="18" charset="0"/>
              </a:rPr>
              <a:t>. They also know that if they see a bear, they mustn</a:t>
            </a:r>
            <a:r>
              <a:rPr lang="en-US" altLang="zh-CN" sz="3200" b="1">
                <a:solidFill>
                  <a:srgbClr val="0000FF"/>
                </a:solidFill>
                <a:latin typeface="Times New Roman" panose="02020603050405020304" pitchFamily="18" charset="0"/>
              </a:rPr>
              <a:t>’</a:t>
            </a:r>
            <a:r>
              <a:rPr lang="zh-CN" altLang="zh-CN" sz="3200" b="1">
                <a:solidFill>
                  <a:srgbClr val="0000FF"/>
                </a:solidFill>
                <a:latin typeface="Times New Roman" panose="02020603050405020304" pitchFamily="18" charset="0"/>
              </a:rPr>
              <a:t>t </a:t>
            </a:r>
            <a:r>
              <a:rPr lang="en-US" altLang="zh-CN" sz="3200" b="1">
                <a:solidFill>
                  <a:srgbClr val="0000FF"/>
                </a:solidFill>
                <a:latin typeface="Times New Roman" panose="02020603050405020304" pitchFamily="18" charset="0"/>
              </a:rPr>
              <a:t>make sudden </a:t>
            </a:r>
            <a:r>
              <a:rPr lang="zh-CN" altLang="zh-CN" sz="3200" b="1">
                <a:solidFill>
                  <a:srgbClr val="0000FF"/>
                </a:solidFill>
                <a:latin typeface="Times New Roman" panose="02020603050405020304" pitchFamily="18" charset="0"/>
              </a:rPr>
              <a:t>move</a:t>
            </a:r>
            <a:r>
              <a:rPr lang="en-US" altLang="zh-CN" sz="3200" b="1">
                <a:solidFill>
                  <a:srgbClr val="0000FF"/>
                </a:solidFill>
                <a:latin typeface="Times New Roman" panose="02020603050405020304" pitchFamily="18" charset="0"/>
              </a:rPr>
              <a:t>s</a:t>
            </a:r>
            <a:r>
              <a:rPr lang="zh-CN" altLang="zh-CN" sz="3200" b="1">
                <a:solidFill>
                  <a:srgbClr val="0000FF"/>
                </a:solidFill>
                <a:latin typeface="Times New Roman" panose="02020603050405020304" pitchFamily="18" charset="0"/>
              </a:rPr>
              <a:t> or make </a:t>
            </a:r>
            <a:r>
              <a:rPr lang="en-US" altLang="zh-CN" sz="3200" b="1">
                <a:solidFill>
                  <a:srgbClr val="0000FF"/>
                </a:solidFill>
                <a:latin typeface="Times New Roman" panose="02020603050405020304" pitchFamily="18" charset="0"/>
              </a:rPr>
              <a:t>a sound </a:t>
            </a:r>
            <a:r>
              <a:rPr lang="zh-CN" altLang="zh-CN" sz="3200" b="1">
                <a:solidFill>
                  <a:srgbClr val="0000FF"/>
                </a:solidFill>
                <a:latin typeface="Times New Roman" panose="02020603050405020304" pitchFamily="18" charset="0"/>
              </a:rPr>
              <a:t>and </a:t>
            </a:r>
            <a:r>
              <a:rPr lang="en-US" altLang="zh-CN" sz="3200" b="1">
                <a:solidFill>
                  <a:srgbClr val="0000FF"/>
                </a:solidFill>
                <a:latin typeface="Times New Roman" panose="02020603050405020304" pitchFamily="18" charset="0"/>
              </a:rPr>
              <a:t>they </a:t>
            </a:r>
            <a:r>
              <a:rPr lang="zh-CN" altLang="zh-CN" sz="3200" b="1">
                <a:solidFill>
                  <a:srgbClr val="0000FF"/>
                </a:solidFill>
                <a:latin typeface="Times New Roman" panose="02020603050405020304" pitchFamily="18" charset="0"/>
              </a:rPr>
              <a:t>mustn</a:t>
            </a:r>
            <a:r>
              <a:rPr lang="en-US" altLang="zh-CN" sz="3200" b="1">
                <a:solidFill>
                  <a:srgbClr val="0000FF"/>
                </a:solidFill>
                <a:latin typeface="Times New Roman" panose="02020603050405020304" pitchFamily="18" charset="0"/>
              </a:rPr>
              <a:t>’</a:t>
            </a:r>
            <a:r>
              <a:rPr lang="zh-CN" altLang="zh-CN" sz="3200" b="1">
                <a:solidFill>
                  <a:srgbClr val="0000FF"/>
                </a:solidFill>
                <a:latin typeface="Times New Roman" panose="02020603050405020304" pitchFamily="18" charset="0"/>
              </a:rPr>
              <a:t>t run.</a:t>
            </a:r>
          </a:p>
        </p:txBody>
      </p:sp>
      <p:pic>
        <p:nvPicPr>
          <p:cNvPr id="5" name="U2.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7786688" y="1428750"/>
            <a:ext cx="795337"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blinds(horizontal)">
                                      <p:cBhvr>
                                        <p:cTn id="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86227" fill="hold"/>
                                        <p:tgtEl>
                                          <p:spTgt spid="5"/>
                                        </p:tgtEl>
                                      </p:cBhvr>
                                    </p:cmd>
                                  </p:childTnLst>
                                </p:cTn>
                              </p:par>
                            </p:childTnLst>
                          </p:cTn>
                        </p:par>
                      </p:childTnLst>
                    </p:cTn>
                  </p:par>
                </p:childTnLst>
              </p:cTn>
              <p:nextCondLst>
                <p:cond evt="onClick" delay="0">
                  <p:tgtEl>
                    <p:spTgt spid="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819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714375" y="2000250"/>
            <a:ext cx="8078788"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0000"/>
              </a:lnSpc>
            </a:pPr>
            <a:r>
              <a:rPr lang="en-US" altLang="zh-CN" sz="3200" b="1" dirty="0">
                <a:latin typeface="Times New Roman" panose="02020603050405020304" pitchFamily="18" charset="0"/>
              </a:rPr>
              <a:t>1</a:t>
            </a:r>
            <a:r>
              <a:rPr lang="zh-CN" altLang="zh-CN" sz="3200" b="1" dirty="0">
                <a:latin typeface="Times New Roman" panose="02020603050405020304" pitchFamily="18" charset="0"/>
              </a:rPr>
              <a:t>. Where do you think is the best place to keep food safe from bears?</a:t>
            </a:r>
            <a:endParaRPr lang="zh-CN" altLang="en-US" sz="3200" b="1" dirty="0">
              <a:latin typeface="Times New Roman" panose="02020603050405020304" pitchFamily="18" charset="0"/>
            </a:endParaRPr>
          </a:p>
        </p:txBody>
      </p:sp>
      <p:sp>
        <p:nvSpPr>
          <p:cNvPr id="9219" name="Rectangle 3"/>
          <p:cNvSpPr>
            <a:spLocks noChangeArrowheads="1"/>
          </p:cNvSpPr>
          <p:nvPr/>
        </p:nvSpPr>
        <p:spPr bwMode="auto">
          <a:xfrm>
            <a:off x="1071563" y="3429000"/>
            <a:ext cx="716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zh-CN" altLang="zh-CN" sz="3200" b="1" dirty="0">
                <a:solidFill>
                  <a:srgbClr val="0000FF"/>
                </a:solidFill>
                <a:latin typeface="Times New Roman" panose="02020603050405020304" pitchFamily="18" charset="0"/>
              </a:rPr>
              <a:t>In a clean place where bears can</a:t>
            </a:r>
            <a:r>
              <a:rPr lang="en-US" altLang="zh-CN" sz="3200" b="1" dirty="0">
                <a:solidFill>
                  <a:srgbClr val="0000FF"/>
                </a:solidFill>
                <a:latin typeface="Times New Roman" panose="02020603050405020304" pitchFamily="18" charset="0"/>
              </a:rPr>
              <a:t>’</a:t>
            </a:r>
            <a:r>
              <a:rPr lang="zh-CN" altLang="zh-CN" sz="3200" b="1" dirty="0">
                <a:solidFill>
                  <a:srgbClr val="0000FF"/>
                </a:solidFill>
                <a:latin typeface="Times New Roman" panose="02020603050405020304" pitchFamily="18" charset="0"/>
              </a:rPr>
              <a:t>t smell the food.</a:t>
            </a:r>
            <a:r>
              <a:rPr lang="zh-CN" altLang="zh-CN" sz="3200" dirty="0">
                <a:solidFill>
                  <a:srgbClr val="0000FF"/>
                </a:solidFill>
                <a:latin typeface="Times New Roman" panose="02020603050405020304" pitchFamily="18" charset="0"/>
              </a:rPr>
              <a:t> </a:t>
            </a:r>
          </a:p>
        </p:txBody>
      </p:sp>
      <p:sp>
        <p:nvSpPr>
          <p:cNvPr id="18436" name="Rectangle 3"/>
          <p:cNvSpPr>
            <a:spLocks noChangeArrowheads="1"/>
          </p:cNvSpPr>
          <p:nvPr/>
        </p:nvSpPr>
        <p:spPr bwMode="auto">
          <a:xfrm>
            <a:off x="714375" y="857250"/>
            <a:ext cx="77866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3600" b="1" dirty="0">
                <a:latin typeface="Times New Roman" panose="02020603050405020304" pitchFamily="18" charset="0"/>
              </a:rPr>
              <a:t>Read </a:t>
            </a:r>
            <a:r>
              <a:rPr lang="en-US" altLang="zh-CN" sz="3600" b="1" dirty="0">
                <a:latin typeface="Times New Roman" panose="02020603050405020304" pitchFamily="18" charset="0"/>
              </a:rPr>
              <a:t>again </a:t>
            </a:r>
            <a:r>
              <a:rPr lang="zh-CN" altLang="zh-CN" sz="3600" b="1" dirty="0">
                <a:latin typeface="Times New Roman" panose="02020603050405020304" pitchFamily="18" charset="0"/>
              </a:rPr>
              <a:t>and answer the question</a:t>
            </a:r>
            <a:r>
              <a:rPr lang="en-US" altLang="zh-CN" sz="3600" b="1" dirty="0">
                <a:latin typeface="Times New Roman" panose="02020603050405020304" pitchFamily="18" charset="0"/>
              </a:rPr>
              <a:t>s</a:t>
            </a:r>
            <a:r>
              <a:rPr lang="zh-CN" altLang="zh-CN" sz="3600" b="1" dirty="0">
                <a:latin typeface="Times New Roman" panose="02020603050405020304" pitchFamily="18" charset="0"/>
              </a:rPr>
              <a:t>.</a:t>
            </a:r>
          </a:p>
        </p:txBody>
      </p:sp>
      <p:pic>
        <p:nvPicPr>
          <p:cNvPr id="5" name="U2.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7786688" y="1428750"/>
            <a:ext cx="795337"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strips(downRight)">
                                      <p:cBhvr>
                                        <p:cTn id="7" dur="500"/>
                                        <p:tgtEl>
                                          <p:spTgt spid="92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blinds(horizontal)">
                                      <p:cBhvr>
                                        <p:cTn id="12"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 fill="hold"/>
                                        <p:tgtEl>
                                          <p:spTgt spid="5"/>
                                        </p:tgtEl>
                                      </p:cBhvr>
                                    </p:cmd>
                                  </p:childTnLst>
                                </p:cTn>
                              </p:par>
                            </p:childTnLst>
                          </p:cTn>
                        </p:par>
                      </p:childTnLst>
                    </p:cTn>
                  </p:par>
                </p:childTnLst>
              </p:cTn>
              <p:nextCondLst>
                <p:cond evt="onClick" delay="0">
                  <p:tgtEl>
                    <p:spTgt spid="5"/>
                  </p:tgtEl>
                </p:cond>
              </p:nextCondLst>
            </p:seq>
            <p:audio>
              <p:cMediaNode numSld="2">
                <p:cTn id="18"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921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42938" y="1143000"/>
            <a:ext cx="8078787"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0000"/>
              </a:lnSpc>
            </a:pPr>
            <a:r>
              <a:rPr lang="en-US" altLang="zh-CN" sz="3200" b="1" dirty="0">
                <a:latin typeface="Times New Roman" panose="02020603050405020304" pitchFamily="18" charset="0"/>
              </a:rPr>
              <a:t>2</a:t>
            </a:r>
            <a:r>
              <a:rPr lang="zh-CN" altLang="zh-CN" sz="3200" b="1" dirty="0">
                <a:latin typeface="Times New Roman" panose="02020603050405020304" pitchFamily="18" charset="0"/>
              </a:rPr>
              <a:t>. What was the noise behind the writer?</a:t>
            </a:r>
          </a:p>
        </p:txBody>
      </p:sp>
      <p:sp>
        <p:nvSpPr>
          <p:cNvPr id="9220" name="Rectangle 4"/>
          <p:cNvSpPr>
            <a:spLocks noChangeArrowheads="1"/>
          </p:cNvSpPr>
          <p:nvPr/>
        </p:nvSpPr>
        <p:spPr bwMode="auto">
          <a:xfrm>
            <a:off x="1000125" y="2214563"/>
            <a:ext cx="75438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zh-CN" altLang="zh-CN" sz="3200" b="1" dirty="0">
                <a:solidFill>
                  <a:srgbClr val="0000FF"/>
                </a:solidFill>
                <a:latin typeface="Times New Roman" panose="02020603050405020304" pitchFamily="18" charset="0"/>
              </a:rPr>
              <a:t>I think it may be the baby bear</a:t>
            </a:r>
            <a:r>
              <a:rPr lang="en-US" altLang="zh-CN" sz="3200" b="1" dirty="0">
                <a:solidFill>
                  <a:srgbClr val="0000FF"/>
                </a:solidFill>
                <a:latin typeface="Times New Roman" panose="02020603050405020304" pitchFamily="18" charset="0"/>
              </a:rPr>
              <a:t>’</a:t>
            </a:r>
            <a:r>
              <a:rPr lang="zh-CN" altLang="zh-CN" sz="3200" b="1" dirty="0">
                <a:solidFill>
                  <a:srgbClr val="0000FF"/>
                </a:solidFill>
                <a:latin typeface="Times New Roman" panose="02020603050405020304" pitchFamily="18" charset="0"/>
              </a:rPr>
              <a:t>s noise in which he ran past the writer into the woods to look for his mother and it may be the huge mother bear</a:t>
            </a:r>
            <a:r>
              <a:rPr lang="en-US" altLang="zh-CN" sz="3200" b="1" dirty="0">
                <a:solidFill>
                  <a:srgbClr val="0000FF"/>
                </a:solidFill>
                <a:latin typeface="Times New Roman" panose="02020603050405020304" pitchFamily="18" charset="0"/>
              </a:rPr>
              <a:t>’</a:t>
            </a:r>
            <a:r>
              <a:rPr lang="zh-CN" altLang="zh-CN" sz="3200" b="1" dirty="0">
                <a:solidFill>
                  <a:srgbClr val="0000FF"/>
                </a:solidFill>
                <a:latin typeface="Times New Roman" panose="02020603050405020304" pitchFamily="18" charset="0"/>
              </a:rPr>
              <a:t>s noise.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strips(downRight)">
                                      <p:cBhvr>
                                        <p:cTn id="7" dur="500"/>
                                        <p:tgtEl>
                                          <p:spTgt spid="92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blinds(horizontal)">
                                      <p:cBhvr>
                                        <p:cTn id="12"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143000" y="2643188"/>
            <a:ext cx="7189788"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zh-CN" sz="3600" b="1" dirty="0">
                <a:latin typeface="Times New Roman" panose="02020603050405020304" pitchFamily="18" charset="0"/>
              </a:rPr>
              <a:t>Do you think their </a:t>
            </a:r>
            <a:r>
              <a:rPr lang="en-US" altLang="zh-CN" sz="3600" b="1" dirty="0">
                <a:latin typeface="Times New Roman" panose="02020603050405020304" pitchFamily="18" charset="0"/>
              </a:rPr>
              <a:t>camping trip </a:t>
            </a:r>
            <a:r>
              <a:rPr lang="zh-CN" altLang="zh-CN" sz="3600" b="1" dirty="0">
                <a:latin typeface="Times New Roman" panose="02020603050405020304" pitchFamily="18" charset="0"/>
              </a:rPr>
              <a:t>was </a:t>
            </a:r>
            <a:r>
              <a:rPr lang="en-US" altLang="zh-CN" sz="3600" b="1" dirty="0">
                <a:latin typeface="Times New Roman" panose="02020603050405020304" pitchFamily="18" charset="0"/>
              </a:rPr>
              <a:t>interesting</a:t>
            </a:r>
            <a:r>
              <a:rPr lang="zh-CN" altLang="zh-CN" sz="3600" b="1" dirty="0">
                <a:latin typeface="Times New Roman" panose="02020603050405020304" pitchFamily="18" charset="0"/>
              </a:rPr>
              <a:t>?</a:t>
            </a:r>
            <a:r>
              <a:rPr lang="en-US" altLang="zh-CN" sz="3600" b="1" dirty="0">
                <a:latin typeface="Times New Roman" panose="02020603050405020304" pitchFamily="18" charset="0"/>
              </a:rPr>
              <a:t> Why?</a:t>
            </a:r>
            <a:endParaRPr lang="zh-CN" altLang="zh-CN" sz="3600" b="1" dirty="0">
              <a:latin typeface="Times New Roman" panose="02020603050405020304" pitchFamily="18" charset="0"/>
            </a:endParaRPr>
          </a:p>
        </p:txBody>
      </p:sp>
      <p:sp>
        <p:nvSpPr>
          <p:cNvPr id="10243" name="Rectangle 3"/>
          <p:cNvSpPr>
            <a:spLocks noChangeArrowheads="1"/>
          </p:cNvSpPr>
          <p:nvPr/>
        </p:nvSpPr>
        <p:spPr bwMode="auto">
          <a:xfrm>
            <a:off x="1285875" y="4214813"/>
            <a:ext cx="7239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zh-CN" altLang="zh-CN" sz="3200" b="1">
                <a:solidFill>
                  <a:srgbClr val="0000FF"/>
                </a:solidFill>
                <a:latin typeface="Times New Roman" panose="02020603050405020304" pitchFamily="18" charset="0"/>
              </a:rPr>
              <a:t>I don</a:t>
            </a:r>
            <a:r>
              <a:rPr lang="en-US" altLang="zh-CN" sz="3200" b="1">
                <a:solidFill>
                  <a:srgbClr val="0000FF"/>
                </a:solidFill>
                <a:latin typeface="Times New Roman" panose="02020603050405020304" pitchFamily="18" charset="0"/>
              </a:rPr>
              <a:t>’</a:t>
            </a:r>
            <a:r>
              <a:rPr lang="zh-CN" altLang="zh-CN" sz="3200" b="1">
                <a:solidFill>
                  <a:srgbClr val="0000FF"/>
                </a:solidFill>
                <a:latin typeface="Times New Roman" panose="02020603050405020304" pitchFamily="18" charset="0"/>
              </a:rPr>
              <a:t>t think </a:t>
            </a:r>
            <a:r>
              <a:rPr lang="en-US" altLang="zh-CN" sz="3200" b="1">
                <a:solidFill>
                  <a:srgbClr val="0000FF"/>
                </a:solidFill>
                <a:latin typeface="Times New Roman" panose="02020603050405020304" pitchFamily="18" charset="0"/>
              </a:rPr>
              <a:t>it </a:t>
            </a:r>
            <a:r>
              <a:rPr lang="zh-CN" altLang="zh-CN" sz="3200" b="1">
                <a:solidFill>
                  <a:srgbClr val="0000FF"/>
                </a:solidFill>
                <a:latin typeface="Times New Roman" panose="02020603050405020304" pitchFamily="18" charset="0"/>
              </a:rPr>
              <a:t>was </a:t>
            </a:r>
            <a:r>
              <a:rPr lang="en-US" altLang="zh-CN" sz="3200" b="1">
                <a:solidFill>
                  <a:srgbClr val="0000FF"/>
                </a:solidFill>
                <a:latin typeface="Times New Roman" panose="02020603050405020304" pitchFamily="18" charset="0"/>
              </a:rPr>
              <a:t>interesting</a:t>
            </a:r>
            <a:r>
              <a:rPr lang="zh-CN" altLang="zh-CN" sz="3200" b="1">
                <a:solidFill>
                  <a:srgbClr val="0000FF"/>
                </a:solidFill>
                <a:latin typeface="Times New Roman" panose="02020603050405020304" pitchFamily="18" charset="0"/>
              </a:rPr>
              <a:t>. It</a:t>
            </a:r>
            <a:r>
              <a:rPr lang="zh-CN" altLang="en-US" sz="3200" b="1">
                <a:solidFill>
                  <a:srgbClr val="0000FF"/>
                </a:solidFill>
                <a:latin typeface="Times New Roman" panose="02020603050405020304" pitchFamily="18" charset="0"/>
              </a:rPr>
              <a:t> </a:t>
            </a:r>
            <a:r>
              <a:rPr lang="en-US" altLang="zh-CN" sz="3200" b="1">
                <a:solidFill>
                  <a:srgbClr val="0000FF"/>
                </a:solidFill>
                <a:latin typeface="Times New Roman" panose="02020603050405020304" pitchFamily="18" charset="0"/>
              </a:rPr>
              <a:t>was</a:t>
            </a:r>
            <a:r>
              <a:rPr lang="zh-CN" altLang="zh-CN" sz="3200" b="1">
                <a:solidFill>
                  <a:srgbClr val="0000FF"/>
                </a:solidFill>
                <a:latin typeface="Times New Roman" panose="02020603050405020304" pitchFamily="18" charset="0"/>
              </a:rPr>
              <a:t> very dangerous.</a:t>
            </a:r>
            <a:r>
              <a:rPr lang="zh-CN" altLang="zh-CN" sz="3200">
                <a:solidFill>
                  <a:srgbClr val="0000FF"/>
                </a:solidFill>
                <a:latin typeface="Times New Roman" panose="02020603050405020304" pitchFamily="18" charset="0"/>
              </a:rPr>
              <a:t> </a:t>
            </a:r>
          </a:p>
        </p:txBody>
      </p:sp>
      <p:pic>
        <p:nvPicPr>
          <p:cNvPr id="20484" name="图片 3" descr="图片1yi.png"/>
          <p:cNvPicPr>
            <a:picLocks noChangeAspect="1"/>
          </p:cNvPicPr>
          <p:nvPr/>
        </p:nvPicPr>
        <p:blipFill>
          <a:blip r:embed="rId2" cstate="email"/>
          <a:srcRect/>
          <a:stretch>
            <a:fillRect/>
          </a:stretch>
        </p:blipFill>
        <p:spPr bwMode="auto">
          <a:xfrm>
            <a:off x="2357438" y="714375"/>
            <a:ext cx="4016375"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linds(horizontal)">
                                      <p:cBhvr>
                                        <p:cTn id="7"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285750" y="214313"/>
            <a:ext cx="7143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3600" b="1">
                <a:latin typeface="Times New Roman" panose="02020603050405020304" pitchFamily="18" charset="0"/>
              </a:rPr>
              <a:t>Read </a:t>
            </a:r>
            <a:r>
              <a:rPr lang="en-US" altLang="zh-CN" sz="3600" b="1">
                <a:latin typeface="Times New Roman" panose="02020603050405020304" pitchFamily="18" charset="0"/>
              </a:rPr>
              <a:t>again </a:t>
            </a:r>
            <a:r>
              <a:rPr lang="zh-CN" altLang="zh-CN" sz="3600" b="1">
                <a:latin typeface="Times New Roman" panose="02020603050405020304" pitchFamily="18" charset="0"/>
              </a:rPr>
              <a:t>and </a:t>
            </a:r>
            <a:r>
              <a:rPr lang="en-US" altLang="zh-CN" sz="3600" b="1">
                <a:latin typeface="Times New Roman" panose="02020603050405020304" pitchFamily="18" charset="0"/>
              </a:rPr>
              <a:t>complete the table</a:t>
            </a:r>
            <a:r>
              <a:rPr lang="zh-CN" altLang="zh-CN" sz="3600" b="1">
                <a:latin typeface="Times New Roman" panose="02020603050405020304" pitchFamily="18" charset="0"/>
              </a:rPr>
              <a:t>.</a:t>
            </a:r>
          </a:p>
        </p:txBody>
      </p:sp>
      <p:graphicFrame>
        <p:nvGraphicFramePr>
          <p:cNvPr id="4" name="表格 3"/>
          <p:cNvGraphicFramePr>
            <a:graphicFrameLocks noGrp="1"/>
          </p:cNvGraphicFramePr>
          <p:nvPr/>
        </p:nvGraphicFramePr>
        <p:xfrm>
          <a:off x="142875" y="1000125"/>
          <a:ext cx="8858250" cy="5659822"/>
        </p:xfrm>
        <a:graphic>
          <a:graphicData uri="http://schemas.openxmlformats.org/drawingml/2006/table">
            <a:tbl>
              <a:tblPr firstRow="1" bandRow="1">
                <a:tableStyleId>{5C22544A-7EE6-4342-B048-85BDC9FD1C3A}</a:tableStyleId>
              </a:tblPr>
              <a:tblGrid>
                <a:gridCol w="4786282">
                  <a:extLst>
                    <a:ext uri="{9D8B030D-6E8A-4147-A177-3AD203B41FA5}">
                      <a16:colId xmlns:a16="http://schemas.microsoft.com/office/drawing/2014/main" val="20000"/>
                    </a:ext>
                  </a:extLst>
                </a:gridCol>
                <a:gridCol w="4071968">
                  <a:extLst>
                    <a:ext uri="{9D8B030D-6E8A-4147-A177-3AD203B41FA5}">
                      <a16:colId xmlns:a16="http://schemas.microsoft.com/office/drawing/2014/main" val="20001"/>
                    </a:ext>
                  </a:extLst>
                </a:gridCol>
              </a:tblGrid>
              <a:tr h="944785">
                <a:tc>
                  <a:txBody>
                    <a:bodyPr/>
                    <a:lstStyle/>
                    <a:p>
                      <a:pPr algn="ctr"/>
                      <a:r>
                        <a:rPr lang="en-US" altLang="zh-CN" sz="2800" b="1" dirty="0" smtClean="0">
                          <a:solidFill>
                            <a:schemeClr val="bg1"/>
                          </a:solidFill>
                          <a:latin typeface="Times New Roman" panose="02020603050405020304" pitchFamily="18" charset="0"/>
                          <a:cs typeface="Times New Roman" panose="02020603050405020304" pitchFamily="18" charset="0"/>
                        </a:rPr>
                        <a:t>What happened</a:t>
                      </a:r>
                      <a:endParaRPr lang="zh-CN" altLang="en-US" sz="2800" b="1" dirty="0">
                        <a:solidFill>
                          <a:schemeClr val="bg1"/>
                        </a:solidFill>
                        <a:latin typeface="Times New Roman" panose="02020603050405020304" pitchFamily="18" charset="0"/>
                        <a:cs typeface="Times New Roman" panose="02020603050405020304" pitchFamily="18" charset="0"/>
                      </a:endParaRPr>
                    </a:p>
                  </a:txBody>
                  <a:tcPr marL="91439" marR="91439" marT="45715" marB="45715">
                    <a:solidFill>
                      <a:srgbClr val="002060"/>
                    </a:solidFill>
                  </a:tcPr>
                </a:tc>
                <a:tc>
                  <a:txBody>
                    <a:bodyPr/>
                    <a:lstStyle/>
                    <a:p>
                      <a:pPr algn="ctr"/>
                      <a:r>
                        <a:rPr lang="en-US" altLang="zh-CN" sz="2800" b="1" dirty="0" smtClean="0">
                          <a:solidFill>
                            <a:schemeClr val="bg1"/>
                          </a:solidFill>
                          <a:latin typeface="Times New Roman" panose="02020603050405020304" pitchFamily="18" charset="0"/>
                          <a:cs typeface="Times New Roman" panose="02020603050405020304" pitchFamily="18" charset="0"/>
                        </a:rPr>
                        <a:t>What they should or should not do</a:t>
                      </a:r>
                      <a:endParaRPr lang="zh-CN" altLang="en-US" sz="2800" b="1" dirty="0">
                        <a:solidFill>
                          <a:schemeClr val="bg1"/>
                        </a:solidFill>
                        <a:latin typeface="Times New Roman" panose="02020603050405020304" pitchFamily="18" charset="0"/>
                        <a:cs typeface="Times New Roman" panose="02020603050405020304" pitchFamily="18" charset="0"/>
                      </a:endParaRPr>
                    </a:p>
                  </a:txBody>
                  <a:tcPr marL="91439" marR="91439" marT="45715" marB="45715">
                    <a:solidFill>
                      <a:srgbClr val="002060"/>
                    </a:solidFill>
                  </a:tcPr>
                </a:tc>
                <a:extLst>
                  <a:ext uri="{0D108BD9-81ED-4DB2-BD59-A6C34878D82A}">
                    <a16:rowId xmlns:a16="http://schemas.microsoft.com/office/drawing/2014/main" val="10000"/>
                  </a:ext>
                </a:extLst>
              </a:tr>
              <a:tr h="1798139">
                <a:tc>
                  <a:txBody>
                    <a:bodyPr/>
                    <a:lstStyle/>
                    <a:p>
                      <a:r>
                        <a:rPr lang="en-US" altLang="zh-CN" sz="2800" b="1" dirty="0" smtClean="0">
                          <a:latin typeface="Times New Roman" panose="02020603050405020304" pitchFamily="18" charset="0"/>
                          <a:cs typeface="Times New Roman" panose="02020603050405020304" pitchFamily="18" charset="0"/>
                        </a:rPr>
                        <a:t>In the middle of the first night, the writer heard a ________ outside. And the</a:t>
                      </a:r>
                      <a:r>
                        <a:rPr lang="en-US" altLang="zh-CN" sz="2800" b="1" baseline="0" dirty="0" smtClean="0">
                          <a:latin typeface="Times New Roman" panose="02020603050405020304" pitchFamily="18" charset="0"/>
                          <a:cs typeface="Times New Roman" panose="02020603050405020304" pitchFamily="18" charset="0"/>
                        </a:rPr>
                        <a:t> bag of food __________</a:t>
                      </a:r>
                      <a:endParaRPr lang="zh-CN" altLang="en-US" sz="2800" b="1" dirty="0">
                        <a:latin typeface="Times New Roman" panose="02020603050405020304" pitchFamily="18" charset="0"/>
                        <a:cs typeface="Times New Roman" panose="02020603050405020304" pitchFamily="18" charset="0"/>
                      </a:endParaRPr>
                    </a:p>
                  </a:txBody>
                  <a:tcPr marL="91439" marR="91439" marT="45715" marB="45715"/>
                </a:tc>
                <a:tc>
                  <a:txBody>
                    <a:bodyPr/>
                    <a:lstStyle/>
                    <a:p>
                      <a:r>
                        <a:rPr lang="en-US" altLang="zh-CN" sz="2800" b="1" dirty="0" smtClean="0">
                          <a:latin typeface="Times New Roman" panose="02020603050405020304" pitchFamily="18" charset="0"/>
                          <a:cs typeface="Times New Roman" panose="02020603050405020304" pitchFamily="18" charset="0"/>
                        </a:rPr>
                        <a:t>They should ___________</a:t>
                      </a:r>
                      <a:endParaRPr lang="zh-CN" altLang="en-US" sz="2800" b="1" dirty="0">
                        <a:latin typeface="Times New Roman" panose="02020603050405020304" pitchFamily="18" charset="0"/>
                        <a:cs typeface="Times New Roman" panose="02020603050405020304" pitchFamily="18" charset="0"/>
                      </a:endParaRPr>
                    </a:p>
                  </a:txBody>
                  <a:tcPr marL="91439" marR="91439" marT="45715" marB="45715"/>
                </a:tc>
                <a:extLst>
                  <a:ext uri="{0D108BD9-81ED-4DB2-BD59-A6C34878D82A}">
                    <a16:rowId xmlns:a16="http://schemas.microsoft.com/office/drawing/2014/main" val="10001"/>
                  </a:ext>
                </a:extLst>
              </a:tr>
              <a:tr h="1545052">
                <a:tc>
                  <a:txBody>
                    <a:bodyPr/>
                    <a:lstStyle/>
                    <a:p>
                      <a:r>
                        <a:rPr lang="en-US" altLang="zh-CN" sz="2800" b="1" dirty="0" smtClean="0">
                          <a:latin typeface="Times New Roman" panose="02020603050405020304" pitchFamily="18" charset="0"/>
                          <a:cs typeface="Times New Roman" panose="02020603050405020304" pitchFamily="18" charset="0"/>
                        </a:rPr>
                        <a:t>During the second</a:t>
                      </a:r>
                      <a:r>
                        <a:rPr lang="en-US" altLang="zh-CN" sz="2800" b="1" baseline="0" dirty="0" smtClean="0">
                          <a:latin typeface="Times New Roman" panose="02020603050405020304" pitchFamily="18" charset="0"/>
                          <a:cs typeface="Times New Roman" panose="02020603050405020304" pitchFamily="18" charset="0"/>
                        </a:rPr>
                        <a:t> night, the bears came again and ______________ from the tree.</a:t>
                      </a:r>
                    </a:p>
                  </a:txBody>
                  <a:tcPr marL="91439" marR="91439" marT="45715" marB="45715"/>
                </a:tc>
                <a:tc>
                  <a:txBody>
                    <a:bodyPr/>
                    <a:lstStyle/>
                    <a:p>
                      <a:r>
                        <a:rPr lang="en-US" altLang="zh-CN" sz="2800" b="1" dirty="0" smtClean="0">
                          <a:latin typeface="Times New Roman" panose="02020603050405020304" pitchFamily="18" charset="0"/>
                          <a:cs typeface="Times New Roman" panose="02020603050405020304" pitchFamily="18" charset="0"/>
                        </a:rPr>
                        <a:t>They should _______</a:t>
                      </a:r>
                    </a:p>
                    <a:p>
                      <a:r>
                        <a:rPr lang="en-US" altLang="zh-CN" sz="2800" b="1" dirty="0" smtClean="0">
                          <a:latin typeface="Times New Roman" panose="02020603050405020304" pitchFamily="18" charset="0"/>
                          <a:cs typeface="Times New Roman" panose="02020603050405020304" pitchFamily="18" charset="0"/>
                        </a:rPr>
                        <a:t>_________________ </a:t>
                      </a:r>
                    </a:p>
                    <a:p>
                      <a:r>
                        <a:rPr lang="en-US" altLang="zh-CN" sz="2800" b="1" dirty="0" smtClean="0">
                          <a:latin typeface="Times New Roman" panose="02020603050405020304" pitchFamily="18" charset="0"/>
                          <a:cs typeface="Times New Roman" panose="02020603050405020304" pitchFamily="18" charset="0"/>
                        </a:rPr>
                        <a:t>and _____________</a:t>
                      </a:r>
                      <a:endParaRPr lang="zh-CN" altLang="en-US" sz="2800" b="1" dirty="0">
                        <a:latin typeface="Times New Roman" panose="02020603050405020304" pitchFamily="18" charset="0"/>
                        <a:cs typeface="Times New Roman" panose="02020603050405020304" pitchFamily="18" charset="0"/>
                      </a:endParaRPr>
                    </a:p>
                  </a:txBody>
                  <a:tcPr marL="91439" marR="91439" marT="45715" marB="45715"/>
                </a:tc>
                <a:extLst>
                  <a:ext uri="{0D108BD9-81ED-4DB2-BD59-A6C34878D82A}">
                    <a16:rowId xmlns:a16="http://schemas.microsoft.com/office/drawing/2014/main" val="10002"/>
                  </a:ext>
                </a:extLst>
              </a:tr>
              <a:tr h="1371462">
                <a:tc>
                  <a:txBody>
                    <a:bodyPr/>
                    <a:lstStyle/>
                    <a:p>
                      <a:r>
                        <a:rPr lang="en-US" altLang="zh-CN" sz="2800" b="1" dirty="0" smtClean="0">
                          <a:latin typeface="Times New Roman" panose="02020603050405020304" pitchFamily="18" charset="0"/>
                          <a:cs typeface="Times New Roman" panose="02020603050405020304" pitchFamily="18" charset="0"/>
                        </a:rPr>
                        <a:t>On the fourth day, the writer</a:t>
                      </a:r>
                      <a:r>
                        <a:rPr lang="en-US" altLang="zh-CN" sz="2800" b="1" baseline="0" dirty="0" smtClean="0">
                          <a:latin typeface="Times New Roman" panose="02020603050405020304" pitchFamily="18" charset="0"/>
                          <a:cs typeface="Times New Roman" panose="02020603050405020304" pitchFamily="18" charset="0"/>
                        </a:rPr>
                        <a:t> saw _________ . Then _________ came.</a:t>
                      </a:r>
                      <a:endParaRPr lang="zh-CN" altLang="en-US" sz="2800" b="1" dirty="0">
                        <a:latin typeface="Times New Roman" panose="02020603050405020304" pitchFamily="18" charset="0"/>
                        <a:cs typeface="Times New Roman" panose="02020603050405020304" pitchFamily="18" charset="0"/>
                      </a:endParaRPr>
                    </a:p>
                  </a:txBody>
                  <a:tcPr marL="91439" marR="91439" marT="45715" marB="45715"/>
                </a:tc>
                <a:tc>
                  <a:txBody>
                    <a:bodyPr/>
                    <a:lstStyle/>
                    <a:p>
                      <a:r>
                        <a:rPr lang="en-US" altLang="zh-CN" sz="2800" b="1" dirty="0" smtClean="0">
                          <a:latin typeface="Times New Roman" panose="02020603050405020304" pitchFamily="18" charset="0"/>
                          <a:cs typeface="Times New Roman" panose="02020603050405020304" pitchFamily="18" charset="0"/>
                        </a:rPr>
                        <a:t>She should not ____________</a:t>
                      </a:r>
                      <a:endParaRPr lang="zh-CN" altLang="en-US" sz="2800" b="1" dirty="0">
                        <a:latin typeface="Times New Roman" panose="02020603050405020304" pitchFamily="18" charset="0"/>
                        <a:cs typeface="Times New Roman" panose="02020603050405020304" pitchFamily="18" charset="0"/>
                      </a:endParaRPr>
                    </a:p>
                  </a:txBody>
                  <a:tcPr marL="91439" marR="91439" marT="45715" marB="45715"/>
                </a:tc>
                <a:extLst>
                  <a:ext uri="{0D108BD9-81ED-4DB2-BD59-A6C34878D82A}">
                    <a16:rowId xmlns:a16="http://schemas.microsoft.com/office/drawing/2014/main" val="10003"/>
                  </a:ext>
                </a:extLst>
              </a:tr>
            </a:tbl>
          </a:graphicData>
        </a:graphic>
      </p:graphicFrame>
      <p:sp>
        <p:nvSpPr>
          <p:cNvPr id="5" name="矩形 4"/>
          <p:cNvSpPr>
            <a:spLocks noChangeArrowheads="1"/>
          </p:cNvSpPr>
          <p:nvPr/>
        </p:nvSpPr>
        <p:spPr bwMode="auto">
          <a:xfrm>
            <a:off x="3143250" y="2357438"/>
            <a:ext cx="962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0000FF"/>
                </a:solidFill>
                <a:latin typeface="Times New Roman" panose="02020603050405020304" pitchFamily="18" charset="0"/>
              </a:rPr>
              <a:t>noise</a:t>
            </a:r>
            <a:endParaRPr lang="zh-CN" altLang="en-US" sz="1600"/>
          </a:p>
        </p:txBody>
      </p:sp>
      <p:sp>
        <p:nvSpPr>
          <p:cNvPr id="6" name="矩形 5"/>
          <p:cNvSpPr>
            <a:spLocks noChangeArrowheads="1"/>
          </p:cNvSpPr>
          <p:nvPr/>
        </p:nvSpPr>
        <p:spPr bwMode="auto">
          <a:xfrm>
            <a:off x="428625" y="3214688"/>
            <a:ext cx="1592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0000FF"/>
                </a:solidFill>
                <a:latin typeface="Times New Roman" panose="02020603050405020304" pitchFamily="18" charset="0"/>
              </a:rPr>
              <a:t>was open</a:t>
            </a:r>
            <a:endParaRPr lang="zh-CN" altLang="en-US" sz="1600"/>
          </a:p>
        </p:txBody>
      </p:sp>
      <p:sp>
        <p:nvSpPr>
          <p:cNvPr id="7" name="矩形 6"/>
          <p:cNvSpPr>
            <a:spLocks noChangeArrowheads="1"/>
          </p:cNvSpPr>
          <p:nvPr/>
        </p:nvSpPr>
        <p:spPr bwMode="auto">
          <a:xfrm>
            <a:off x="5000625" y="2357438"/>
            <a:ext cx="3714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0000FF"/>
                </a:solidFill>
                <a:latin typeface="Times New Roman" panose="02020603050405020304" pitchFamily="18" charset="0"/>
              </a:rPr>
              <a:t>hang the food in a tree</a:t>
            </a:r>
            <a:endParaRPr lang="zh-CN" altLang="en-US" sz="1600"/>
          </a:p>
        </p:txBody>
      </p:sp>
      <p:sp>
        <p:nvSpPr>
          <p:cNvPr id="8" name="矩形 7"/>
          <p:cNvSpPr>
            <a:spLocks noChangeArrowheads="1"/>
          </p:cNvSpPr>
          <p:nvPr/>
        </p:nvSpPr>
        <p:spPr bwMode="auto">
          <a:xfrm>
            <a:off x="357188" y="4500563"/>
            <a:ext cx="2203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0000FF"/>
                </a:solidFill>
                <a:latin typeface="Times New Roman" panose="02020603050405020304" pitchFamily="18" charset="0"/>
              </a:rPr>
              <a:t>took the food</a:t>
            </a:r>
            <a:endParaRPr lang="zh-CN" altLang="en-US" sz="1600"/>
          </a:p>
        </p:txBody>
      </p:sp>
      <p:sp>
        <p:nvSpPr>
          <p:cNvPr id="9" name="矩形 8"/>
          <p:cNvSpPr>
            <a:spLocks noChangeArrowheads="1"/>
          </p:cNvSpPr>
          <p:nvPr/>
        </p:nvSpPr>
        <p:spPr bwMode="auto">
          <a:xfrm>
            <a:off x="4357688" y="3714750"/>
            <a:ext cx="47863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0000FF"/>
                </a:solidFill>
                <a:latin typeface="Times New Roman" panose="02020603050405020304" pitchFamily="18" charset="0"/>
              </a:rPr>
              <a:t>                             hang the   </a:t>
            </a:r>
          </a:p>
          <a:p>
            <a:r>
              <a:rPr lang="en-US" altLang="zh-CN" sz="2800" b="1">
                <a:solidFill>
                  <a:srgbClr val="0000FF"/>
                </a:solidFill>
                <a:latin typeface="Times New Roman" panose="02020603050405020304" pitchFamily="18" charset="0"/>
              </a:rPr>
              <a:t>       food in a higher tree</a:t>
            </a:r>
            <a:endParaRPr lang="zh-CN" altLang="en-US" sz="1600"/>
          </a:p>
        </p:txBody>
      </p:sp>
      <p:sp>
        <p:nvSpPr>
          <p:cNvPr id="10" name="矩形 9"/>
          <p:cNvSpPr>
            <a:spLocks noChangeArrowheads="1"/>
          </p:cNvSpPr>
          <p:nvPr/>
        </p:nvSpPr>
        <p:spPr bwMode="auto">
          <a:xfrm>
            <a:off x="5643563" y="4643438"/>
            <a:ext cx="37147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2800"/>
              </a:lnSpc>
            </a:pPr>
            <a:r>
              <a:rPr lang="en-US" altLang="zh-CN" sz="2800" b="1">
                <a:solidFill>
                  <a:srgbClr val="0000FF"/>
                </a:solidFill>
                <a:latin typeface="Times New Roman" panose="02020603050405020304" pitchFamily="18" charset="0"/>
              </a:rPr>
              <a:t>keep the camp clean and make lots of noise</a:t>
            </a:r>
            <a:endParaRPr lang="zh-CN" altLang="en-US" sz="1600"/>
          </a:p>
        </p:txBody>
      </p:sp>
      <p:sp>
        <p:nvSpPr>
          <p:cNvPr id="11" name="矩形 10"/>
          <p:cNvSpPr>
            <a:spLocks noChangeArrowheads="1"/>
          </p:cNvSpPr>
          <p:nvPr/>
        </p:nvSpPr>
        <p:spPr bwMode="auto">
          <a:xfrm>
            <a:off x="714375" y="5643563"/>
            <a:ext cx="2000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0000FF"/>
                </a:solidFill>
                <a:latin typeface="Times New Roman" panose="02020603050405020304" pitchFamily="18" charset="0"/>
              </a:rPr>
              <a:t>a baby bear</a:t>
            </a:r>
            <a:endParaRPr lang="zh-CN" altLang="en-US" sz="1600"/>
          </a:p>
        </p:txBody>
      </p:sp>
      <p:sp>
        <p:nvSpPr>
          <p:cNvPr id="12" name="矩形 11"/>
          <p:cNvSpPr>
            <a:spLocks noChangeArrowheads="1"/>
          </p:cNvSpPr>
          <p:nvPr/>
        </p:nvSpPr>
        <p:spPr bwMode="auto">
          <a:xfrm>
            <a:off x="285750" y="6072188"/>
            <a:ext cx="1830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0000FF"/>
                </a:solidFill>
                <a:latin typeface="Times New Roman" panose="02020603050405020304" pitchFamily="18" charset="0"/>
              </a:rPr>
              <a:t>his mother</a:t>
            </a:r>
            <a:endParaRPr lang="zh-CN" altLang="en-US" sz="1600"/>
          </a:p>
        </p:txBody>
      </p:sp>
      <p:sp>
        <p:nvSpPr>
          <p:cNvPr id="13" name="矩形 12"/>
          <p:cNvSpPr>
            <a:spLocks noChangeArrowheads="1"/>
          </p:cNvSpPr>
          <p:nvPr/>
        </p:nvSpPr>
        <p:spPr bwMode="auto">
          <a:xfrm>
            <a:off x="4929188" y="5715000"/>
            <a:ext cx="42148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0000FF"/>
                </a:solidFill>
                <a:latin typeface="Times New Roman" panose="02020603050405020304" pitchFamily="18" charset="0"/>
              </a:rPr>
              <a:t>make any sudden moves, make a sound, or run</a:t>
            </a:r>
            <a:endParaRPr lang="zh-CN" alt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928688" y="1500188"/>
            <a:ext cx="7358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dirty="0">
                <a:latin typeface="Times New Roman" panose="02020603050405020304" pitchFamily="18" charset="0"/>
                <a:cs typeface="Times New Roman" panose="02020603050405020304" pitchFamily="18" charset="0"/>
              </a:rPr>
              <a:t>What should (must) you do if there are bears near</a:t>
            </a:r>
            <a:r>
              <a:rPr lang="en-US" altLang="zh-CN" sz="3600" b="1" dirty="0">
                <a:latin typeface="Times New Roman" panose="02020603050405020304" pitchFamily="18" charset="0"/>
                <a:cs typeface="Times New Roman" panose="02020603050405020304" pitchFamily="18" charset="0"/>
              </a:rPr>
              <a:t>by</a:t>
            </a:r>
            <a:r>
              <a:rPr lang="zh-CN" altLang="en-US" sz="3600" b="1" dirty="0">
                <a:latin typeface="Times New Roman" panose="02020603050405020304" pitchFamily="18" charset="0"/>
                <a:cs typeface="Times New Roman" panose="02020603050405020304" pitchFamily="18" charset="0"/>
              </a:rPr>
              <a:t>? </a:t>
            </a:r>
          </a:p>
        </p:txBody>
      </p:sp>
      <p:sp>
        <p:nvSpPr>
          <p:cNvPr id="45061" name="Text Box 5"/>
          <p:cNvSpPr txBox="1">
            <a:spLocks noChangeArrowheads="1"/>
          </p:cNvSpPr>
          <p:nvPr/>
        </p:nvSpPr>
        <p:spPr bwMode="auto">
          <a:xfrm>
            <a:off x="714375" y="2714625"/>
            <a:ext cx="59769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latin typeface="Times New Roman" panose="02020603050405020304" pitchFamily="18" charset="0"/>
              </a:rPr>
              <a:t>1) You must </a:t>
            </a:r>
            <a:r>
              <a:rPr lang="en-US" altLang="zh-CN" sz="3200" b="1" dirty="0">
                <a:solidFill>
                  <a:srgbClr val="FF0000"/>
                </a:solidFill>
                <a:latin typeface="Times New Roman" panose="02020603050405020304" pitchFamily="18" charset="0"/>
              </a:rPr>
              <a:t>hang</a:t>
            </a:r>
            <a:r>
              <a:rPr lang="en-US" altLang="zh-CN" sz="3200" b="1" dirty="0">
                <a:latin typeface="Times New Roman" panose="02020603050405020304" pitchFamily="18" charset="0"/>
              </a:rPr>
              <a:t> food in a tree.</a:t>
            </a:r>
          </a:p>
        </p:txBody>
      </p:sp>
      <p:sp>
        <p:nvSpPr>
          <p:cNvPr id="45062" name="Text Box 6"/>
          <p:cNvSpPr txBox="1">
            <a:spLocks noChangeArrowheads="1"/>
          </p:cNvSpPr>
          <p:nvPr/>
        </p:nvSpPr>
        <p:spPr bwMode="auto">
          <a:xfrm>
            <a:off x="714375" y="3429000"/>
            <a:ext cx="750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latin typeface="Times New Roman" panose="02020603050405020304" pitchFamily="18" charset="0"/>
              </a:rPr>
              <a:t>2) … must / should pick up the rubbish.</a:t>
            </a:r>
          </a:p>
        </p:txBody>
      </p:sp>
      <p:sp>
        <p:nvSpPr>
          <p:cNvPr id="45063" name="Text Box 7"/>
          <p:cNvSpPr txBox="1">
            <a:spLocks noChangeArrowheads="1"/>
          </p:cNvSpPr>
          <p:nvPr/>
        </p:nvSpPr>
        <p:spPr bwMode="auto">
          <a:xfrm>
            <a:off x="714375" y="4143375"/>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latin typeface="Times New Roman" panose="02020603050405020304" pitchFamily="18" charset="0"/>
              </a:rPr>
              <a:t>3) … must / should </a:t>
            </a:r>
            <a:r>
              <a:rPr lang="en-US" altLang="zh-CN" sz="3200" b="1">
                <a:solidFill>
                  <a:srgbClr val="FF0000"/>
                </a:solidFill>
                <a:latin typeface="Times New Roman" panose="02020603050405020304" pitchFamily="18" charset="0"/>
              </a:rPr>
              <a:t>keep the camp clean</a:t>
            </a:r>
            <a:r>
              <a:rPr lang="en-US" altLang="zh-CN" sz="3200" b="1">
                <a:latin typeface="Times New Roman" panose="02020603050405020304" pitchFamily="18" charset="0"/>
              </a:rPr>
              <a:t>.</a:t>
            </a:r>
          </a:p>
        </p:txBody>
      </p:sp>
      <p:sp>
        <p:nvSpPr>
          <p:cNvPr id="45064" name="Text Box 8"/>
          <p:cNvSpPr txBox="1">
            <a:spLocks noChangeArrowheads="1"/>
          </p:cNvSpPr>
          <p:nvPr/>
        </p:nvSpPr>
        <p:spPr bwMode="auto">
          <a:xfrm>
            <a:off x="714375" y="4857750"/>
            <a:ext cx="81756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latin typeface="Times New Roman" panose="02020603050405020304" pitchFamily="18" charset="0"/>
              </a:rPr>
              <a:t>4) … can’t leave anything which bears might think is food.</a:t>
            </a:r>
          </a:p>
        </p:txBody>
      </p:sp>
      <p:pic>
        <p:nvPicPr>
          <p:cNvPr id="22535" name="图片 7" descr="图片1grdt.png"/>
          <p:cNvPicPr>
            <a:picLocks noChangeAspect="1"/>
          </p:cNvPicPr>
          <p:nvPr/>
        </p:nvPicPr>
        <p:blipFill>
          <a:blip r:embed="rId2" cstate="email"/>
          <a:srcRect/>
          <a:stretch>
            <a:fillRect/>
          </a:stretch>
        </p:blipFill>
        <p:spPr bwMode="auto">
          <a:xfrm>
            <a:off x="2714625" y="214313"/>
            <a:ext cx="3541713"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45062"/>
                                        </p:tgtEl>
                                        <p:attrNameLst>
                                          <p:attrName>style.visibility</p:attrName>
                                        </p:attrNameLst>
                                      </p:cBhvr>
                                      <p:to>
                                        <p:strVal val="visible"/>
                                      </p:to>
                                    </p:set>
                                    <p:animEffect transition="in" filter="diamond(in)">
                                      <p:cBhvr>
                                        <p:cTn id="11" dur="1000"/>
                                        <p:tgtEl>
                                          <p:spTgt spid="4506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45063"/>
                                        </p:tgtEl>
                                        <p:attrNameLst>
                                          <p:attrName>style.visibility</p:attrName>
                                        </p:attrNameLst>
                                      </p:cBhvr>
                                      <p:to>
                                        <p:strVal val="visible"/>
                                      </p:to>
                                    </p:set>
                                    <p:animEffect transition="in" filter="wheel(4)">
                                      <p:cBhvr>
                                        <p:cTn id="16" dur="1000"/>
                                        <p:tgtEl>
                                          <p:spTgt spid="45063"/>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45064"/>
                                        </p:tgtEl>
                                        <p:attrNameLst>
                                          <p:attrName>style.visibility</p:attrName>
                                        </p:attrNameLst>
                                      </p:cBhvr>
                                      <p:to>
                                        <p:strVal val="visible"/>
                                      </p:to>
                                    </p:set>
                                    <p:anim calcmode="lin" valueType="num">
                                      <p:cBhvr>
                                        <p:cTn id="21" dur="1000" fill="hold"/>
                                        <p:tgtEl>
                                          <p:spTgt spid="45064"/>
                                        </p:tgtEl>
                                        <p:attrNameLst>
                                          <p:attrName>ppt_w</p:attrName>
                                        </p:attrNameLst>
                                      </p:cBhvr>
                                      <p:tavLst>
                                        <p:tav tm="0">
                                          <p:val>
                                            <p:fltVal val="0"/>
                                          </p:val>
                                        </p:tav>
                                        <p:tav tm="100000">
                                          <p:val>
                                            <p:strVal val="#ppt_w"/>
                                          </p:val>
                                        </p:tav>
                                      </p:tavLst>
                                    </p:anim>
                                    <p:anim calcmode="lin" valueType="num">
                                      <p:cBhvr>
                                        <p:cTn id="22" dur="1000" fill="hold"/>
                                        <p:tgtEl>
                                          <p:spTgt spid="450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P spid="45062" grpId="0"/>
      <p:bldP spid="45063" grpId="0"/>
      <p:bldP spid="4506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5" name="Text Box 9"/>
          <p:cNvSpPr txBox="1">
            <a:spLocks noChangeArrowheads="1"/>
          </p:cNvSpPr>
          <p:nvPr/>
        </p:nvSpPr>
        <p:spPr bwMode="auto">
          <a:xfrm>
            <a:off x="611188" y="836613"/>
            <a:ext cx="62642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latin typeface="Times New Roman" panose="02020603050405020304" pitchFamily="18" charset="0"/>
              </a:rPr>
              <a:t>5) … should make a lot of noise.</a:t>
            </a:r>
          </a:p>
        </p:txBody>
      </p:sp>
      <p:sp>
        <p:nvSpPr>
          <p:cNvPr id="45066" name="Text Box 10"/>
          <p:cNvSpPr txBox="1">
            <a:spLocks noChangeArrowheads="1"/>
          </p:cNvSpPr>
          <p:nvPr/>
        </p:nvSpPr>
        <p:spPr bwMode="auto">
          <a:xfrm>
            <a:off x="611188" y="1844675"/>
            <a:ext cx="8137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latin typeface="Times New Roman" panose="02020603050405020304" pitchFamily="18" charset="0"/>
              </a:rPr>
              <a:t>6) … mustn’t move or make a sound.</a:t>
            </a:r>
          </a:p>
        </p:txBody>
      </p:sp>
      <p:sp>
        <p:nvSpPr>
          <p:cNvPr id="45067" name="Text Box 11"/>
          <p:cNvSpPr txBox="1">
            <a:spLocks noChangeArrowheads="1"/>
          </p:cNvSpPr>
          <p:nvPr/>
        </p:nvSpPr>
        <p:spPr bwMode="auto">
          <a:xfrm>
            <a:off x="574675" y="2781300"/>
            <a:ext cx="76692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50000"/>
              </a:spcBef>
            </a:pPr>
            <a:r>
              <a:rPr lang="en-US" altLang="zh-CN" sz="3200" b="1">
                <a:latin typeface="Times New Roman" panose="02020603050405020304" pitchFamily="18" charset="0"/>
              </a:rPr>
              <a:t>7) ... mustn’t run because no one can run faster in the forest than a bear.</a:t>
            </a:r>
          </a:p>
        </p:txBody>
      </p:sp>
      <p:pic>
        <p:nvPicPr>
          <p:cNvPr id="21507" name="Picture 3" descr="u=959967376,3300876222&amp;gp=36"/>
          <p:cNvPicPr>
            <a:picLocks noChangeAspect="1" noChangeArrowheads="1"/>
          </p:cNvPicPr>
          <p:nvPr/>
        </p:nvPicPr>
        <p:blipFill>
          <a:blip r:embed="rId2"/>
          <a:srcRect/>
          <a:stretch>
            <a:fillRect/>
          </a:stretch>
        </p:blipFill>
        <p:spPr bwMode="auto">
          <a:xfrm>
            <a:off x="5076825" y="4365625"/>
            <a:ext cx="352742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5065"/>
                                        </p:tgtEl>
                                        <p:attrNameLst>
                                          <p:attrName>style.visibility</p:attrName>
                                        </p:attrNameLst>
                                      </p:cBhvr>
                                      <p:to>
                                        <p:strVal val="visible"/>
                                      </p:to>
                                    </p:set>
                                    <p:anim calcmode="lin" valueType="num">
                                      <p:cBhvr>
                                        <p:cTn id="7" dur="500" fill="hold"/>
                                        <p:tgtEl>
                                          <p:spTgt spid="45065"/>
                                        </p:tgtEl>
                                        <p:attrNameLst>
                                          <p:attrName>ppt_w</p:attrName>
                                        </p:attrNameLst>
                                      </p:cBhvr>
                                      <p:tavLst>
                                        <p:tav tm="0">
                                          <p:val>
                                            <p:fltVal val="0"/>
                                          </p:val>
                                        </p:tav>
                                        <p:tav tm="100000">
                                          <p:val>
                                            <p:strVal val="#ppt_w"/>
                                          </p:val>
                                        </p:tav>
                                      </p:tavLst>
                                    </p:anim>
                                    <p:anim calcmode="lin" valueType="num">
                                      <p:cBhvr>
                                        <p:cTn id="8" dur="500" fill="hold"/>
                                        <p:tgtEl>
                                          <p:spTgt spid="4506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0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5067"/>
                                        </p:tgtEl>
                                        <p:attrNameLst>
                                          <p:attrName>style.visibility</p:attrName>
                                        </p:attrNameLst>
                                      </p:cBhvr>
                                      <p:to>
                                        <p:strVal val="visible"/>
                                      </p:to>
                                    </p:set>
                                    <p:animEffect transition="in" filter="wedge">
                                      <p:cBhvr>
                                        <p:cTn id="17" dur="1000"/>
                                        <p:tgtEl>
                                          <p:spTgt spid="4506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1507"/>
                                        </p:tgtEl>
                                        <p:attrNameLst>
                                          <p:attrName>style.visibility</p:attrName>
                                        </p:attrNameLst>
                                      </p:cBhvr>
                                      <p:to>
                                        <p:strVal val="visible"/>
                                      </p:to>
                                    </p:set>
                                    <p:anim calcmode="lin" valueType="num">
                                      <p:cBhvr>
                                        <p:cTn id="22" dur="500" fill="hold"/>
                                        <p:tgtEl>
                                          <p:spTgt spid="21507"/>
                                        </p:tgtEl>
                                        <p:attrNameLst>
                                          <p:attrName>ppt_w</p:attrName>
                                        </p:attrNameLst>
                                      </p:cBhvr>
                                      <p:tavLst>
                                        <p:tav tm="0">
                                          <p:val>
                                            <p:fltVal val="0"/>
                                          </p:val>
                                        </p:tav>
                                        <p:tav tm="100000">
                                          <p:val>
                                            <p:strVal val="#ppt_w"/>
                                          </p:val>
                                        </p:tav>
                                      </p:tavLst>
                                    </p:anim>
                                    <p:anim calcmode="lin" valueType="num">
                                      <p:cBhvr>
                                        <p:cTn id="23" dur="500" fill="hold"/>
                                        <p:tgtEl>
                                          <p:spTgt spid="21507"/>
                                        </p:tgtEl>
                                        <p:attrNameLst>
                                          <p:attrName>ppt_h</p:attrName>
                                        </p:attrNameLst>
                                      </p:cBhvr>
                                      <p:tavLst>
                                        <p:tav tm="0">
                                          <p:val>
                                            <p:fltVal val="0"/>
                                          </p:val>
                                        </p:tav>
                                        <p:tav tm="100000">
                                          <p:val>
                                            <p:strVal val="#ppt_h"/>
                                          </p:val>
                                        </p:tav>
                                      </p:tavLst>
                                    </p:anim>
                                    <p:animEffect transition="in" filter="fade">
                                      <p:cBhvr>
                                        <p:cTn id="24"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p:bldP spid="45066" grpId="0"/>
      <p:bldP spid="4506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0"/>
          <p:cNvSpPr txBox="1">
            <a:spLocks noChangeArrowheads="1"/>
          </p:cNvSpPr>
          <p:nvPr/>
        </p:nvSpPr>
        <p:spPr bwMode="auto">
          <a:xfrm>
            <a:off x="500063" y="285750"/>
            <a:ext cx="8143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a:latin typeface="Times New Roman" panose="02020603050405020304" pitchFamily="18" charset="0"/>
              </a:rPr>
              <a:t>Complete the passage with the words in the box.</a:t>
            </a:r>
          </a:p>
        </p:txBody>
      </p:sp>
      <p:sp>
        <p:nvSpPr>
          <p:cNvPr id="24579" name="Text Box 10"/>
          <p:cNvSpPr txBox="1">
            <a:spLocks noChangeArrowheads="1"/>
          </p:cNvSpPr>
          <p:nvPr/>
        </p:nvSpPr>
        <p:spPr bwMode="auto">
          <a:xfrm>
            <a:off x="500063" y="2000250"/>
            <a:ext cx="835818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latin typeface="Times New Roman" panose="02020603050405020304" pitchFamily="18" charset="0"/>
              </a:rPr>
              <a:t>    On the third day of our camping trip, Ben told us that if we saw a bear, we should not take any _______ moves. We did not have a _______ to keep ourselves safe. The next day, I saw a baby bear playing with some _______ and stones. His mother arrived soon, and I was so afraid that my _______ went cold. I did not move until the bears walked away. Then I ran back to my friends as fast as I could.</a:t>
            </a:r>
          </a:p>
        </p:txBody>
      </p:sp>
      <p:sp>
        <p:nvSpPr>
          <p:cNvPr id="5" name="Text Box 10"/>
          <p:cNvSpPr txBox="1">
            <a:spLocks noChangeArrowheads="1"/>
          </p:cNvSpPr>
          <p:nvPr/>
        </p:nvSpPr>
        <p:spPr bwMode="auto">
          <a:xfrm>
            <a:off x="1714500" y="1428750"/>
            <a:ext cx="5715000" cy="579438"/>
          </a:xfrm>
          <a:prstGeom prst="rect">
            <a:avLst/>
          </a:prstGeom>
          <a:solidFill>
            <a:schemeClr val="accent3">
              <a:lumMod val="20000"/>
              <a:lumOff val="80000"/>
            </a:schemeClr>
          </a:solidFill>
          <a:ln w="9525">
            <a:noFill/>
            <a:miter lim="800000"/>
          </a:ln>
        </p:spPr>
        <p:txBody>
          <a:bodyPr>
            <a:spAutoFit/>
          </a:bodyPr>
          <a:lstStyle/>
          <a:p>
            <a:pPr algn="ctr">
              <a:spcBef>
                <a:spcPct val="50000"/>
              </a:spcBef>
              <a:defRPr/>
            </a:pPr>
            <a:r>
              <a:rPr lang="en-US" altLang="zh-CN" sz="3200" b="1" dirty="0">
                <a:solidFill>
                  <a:srgbClr val="0000FF"/>
                </a:solidFill>
                <a:latin typeface="Times New Roman" panose="02020603050405020304" pitchFamily="18" charset="0"/>
              </a:rPr>
              <a:t>blood    gun    sticks     sudden</a:t>
            </a:r>
          </a:p>
        </p:txBody>
      </p:sp>
      <p:sp>
        <p:nvSpPr>
          <p:cNvPr id="19461" name="矩形 6"/>
          <p:cNvSpPr>
            <a:spLocks noChangeArrowheads="1"/>
          </p:cNvSpPr>
          <p:nvPr/>
        </p:nvSpPr>
        <p:spPr bwMode="auto">
          <a:xfrm>
            <a:off x="2143125" y="2928938"/>
            <a:ext cx="1438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000FF"/>
                </a:solidFill>
                <a:latin typeface="Times New Roman" panose="02020603050405020304" pitchFamily="18" charset="0"/>
              </a:rPr>
              <a:t>sudden</a:t>
            </a:r>
            <a:endParaRPr lang="zh-CN" altLang="en-US"/>
          </a:p>
        </p:txBody>
      </p:sp>
      <p:sp>
        <p:nvSpPr>
          <p:cNvPr id="19462" name="矩形 7"/>
          <p:cNvSpPr>
            <a:spLocks noChangeArrowheads="1"/>
          </p:cNvSpPr>
          <p:nvPr/>
        </p:nvSpPr>
        <p:spPr bwMode="auto">
          <a:xfrm>
            <a:off x="1071563" y="3429000"/>
            <a:ext cx="844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000FF"/>
                </a:solidFill>
                <a:latin typeface="Times New Roman" panose="02020603050405020304" pitchFamily="18" charset="0"/>
              </a:rPr>
              <a:t>gun</a:t>
            </a:r>
            <a:endParaRPr lang="zh-CN" altLang="en-US"/>
          </a:p>
        </p:txBody>
      </p:sp>
      <p:sp>
        <p:nvSpPr>
          <p:cNvPr id="19463" name="矩形 8"/>
          <p:cNvSpPr>
            <a:spLocks noChangeArrowheads="1"/>
          </p:cNvSpPr>
          <p:nvPr/>
        </p:nvSpPr>
        <p:spPr bwMode="auto">
          <a:xfrm>
            <a:off x="6786563" y="3929063"/>
            <a:ext cx="1165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000FF"/>
                </a:solidFill>
                <a:latin typeface="Times New Roman" panose="02020603050405020304" pitchFamily="18" charset="0"/>
              </a:rPr>
              <a:t>sticks</a:t>
            </a:r>
            <a:endParaRPr lang="zh-CN" altLang="en-US"/>
          </a:p>
        </p:txBody>
      </p:sp>
      <p:sp>
        <p:nvSpPr>
          <p:cNvPr id="19464" name="矩形 9"/>
          <p:cNvSpPr>
            <a:spLocks noChangeArrowheads="1"/>
          </p:cNvSpPr>
          <p:nvPr/>
        </p:nvSpPr>
        <p:spPr bwMode="auto">
          <a:xfrm>
            <a:off x="3714750" y="4857750"/>
            <a:ext cx="1163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000FF"/>
                </a:solidFill>
                <a:latin typeface="Times New Roman" panose="02020603050405020304" pitchFamily="18" charset="0"/>
              </a:rPr>
              <a:t>blood</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blinds(horizontal)">
                                      <p:cBhvr>
                                        <p:cTn id="7" dur="500"/>
                                        <p:tgtEl>
                                          <p:spTgt spid="1946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62"/>
                                        </p:tgtEl>
                                        <p:attrNameLst>
                                          <p:attrName>style.visibility</p:attrName>
                                        </p:attrNameLst>
                                      </p:cBhvr>
                                      <p:to>
                                        <p:strVal val="visible"/>
                                      </p:to>
                                    </p:set>
                                    <p:animEffect transition="in" filter="blinds(horizontal)">
                                      <p:cBhvr>
                                        <p:cTn id="12" dur="500"/>
                                        <p:tgtEl>
                                          <p:spTgt spid="1946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463"/>
                                        </p:tgtEl>
                                        <p:attrNameLst>
                                          <p:attrName>style.visibility</p:attrName>
                                        </p:attrNameLst>
                                      </p:cBhvr>
                                      <p:to>
                                        <p:strVal val="visible"/>
                                      </p:to>
                                    </p:set>
                                    <p:animEffect transition="in" filter="blinds(horizontal)">
                                      <p:cBhvr>
                                        <p:cTn id="17" dur="500"/>
                                        <p:tgtEl>
                                          <p:spTgt spid="1946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464"/>
                                        </p:tgtEl>
                                        <p:attrNameLst>
                                          <p:attrName>style.visibility</p:attrName>
                                        </p:attrNameLst>
                                      </p:cBhvr>
                                      <p:to>
                                        <p:strVal val="visible"/>
                                      </p:to>
                                    </p:set>
                                    <p:animEffect transition="in" filter="blinds(horizontal)">
                                      <p:cBhvr>
                                        <p:cTn id="22"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P spid="19463" grpId="0"/>
      <p:bldP spid="1946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762000" y="2349500"/>
            <a:ext cx="809625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Char char="•"/>
            </a:pPr>
            <a:r>
              <a:rPr lang="zh-CN" altLang="en-US" sz="3200" b="1" dirty="0">
                <a:solidFill>
                  <a:srgbClr val="0000FF"/>
                </a:solidFill>
                <a:latin typeface="Times New Roman" panose="02020603050405020304" pitchFamily="18" charset="0"/>
              </a:rPr>
              <a:t>W</a:t>
            </a:r>
            <a:r>
              <a:rPr lang="zh-CN" altLang="zh-CN" sz="3200" b="1" dirty="0">
                <a:solidFill>
                  <a:srgbClr val="0000FF"/>
                </a:solidFill>
                <a:latin typeface="Times New Roman" panose="02020603050405020304" pitchFamily="18" charset="0"/>
              </a:rPr>
              <a:t>here </a:t>
            </a:r>
            <a:r>
              <a:rPr lang="en-US" altLang="zh-CN" sz="3200" b="1" dirty="0">
                <a:solidFill>
                  <a:srgbClr val="0000FF"/>
                </a:solidFill>
                <a:latin typeface="Times New Roman" panose="02020603050405020304" pitchFamily="18" charset="0"/>
              </a:rPr>
              <a:t>is it?</a:t>
            </a:r>
            <a:endParaRPr lang="zh-CN" altLang="zh-CN" sz="3200" b="1" dirty="0">
              <a:solidFill>
                <a:srgbClr val="0000FF"/>
              </a:solidFill>
              <a:latin typeface="Times New Roman" panose="02020603050405020304" pitchFamily="18" charset="0"/>
            </a:endParaRPr>
          </a:p>
          <a:p>
            <a:pPr eaLnBrk="1" hangingPunct="1">
              <a:lnSpc>
                <a:spcPct val="120000"/>
              </a:lnSpc>
              <a:buFontTx/>
              <a:buChar char="•"/>
            </a:pPr>
            <a:r>
              <a:rPr lang="zh-CN" altLang="en-US" sz="3200" b="1" dirty="0">
                <a:solidFill>
                  <a:srgbClr val="0000FF"/>
                </a:solidFill>
                <a:latin typeface="Times New Roman" panose="02020603050405020304" pitchFamily="18" charset="0"/>
              </a:rPr>
              <a:t>W</a:t>
            </a:r>
            <a:r>
              <a:rPr lang="zh-CN" altLang="zh-CN" sz="3200" b="1" dirty="0">
                <a:solidFill>
                  <a:srgbClr val="0000FF"/>
                </a:solidFill>
                <a:latin typeface="Times New Roman" panose="02020603050405020304" pitchFamily="18" charset="0"/>
              </a:rPr>
              <a:t>hy </a:t>
            </a:r>
            <a:r>
              <a:rPr lang="en-US" altLang="zh-CN" sz="3200" b="1" dirty="0">
                <a:solidFill>
                  <a:srgbClr val="0000FF"/>
                </a:solidFill>
                <a:latin typeface="Times New Roman" panose="02020603050405020304" pitchFamily="18" charset="0"/>
              </a:rPr>
              <a:t>do people </a:t>
            </a:r>
            <a:r>
              <a:rPr lang="zh-CN" altLang="zh-CN" sz="3200" b="1" dirty="0">
                <a:solidFill>
                  <a:srgbClr val="0000FF"/>
                </a:solidFill>
                <a:latin typeface="Times New Roman" panose="02020603050405020304" pitchFamily="18" charset="0"/>
              </a:rPr>
              <a:t>go there</a:t>
            </a:r>
            <a:r>
              <a:rPr lang="en-US" altLang="zh-CN" sz="3200" b="1" dirty="0">
                <a:solidFill>
                  <a:srgbClr val="0000FF"/>
                </a:solidFill>
                <a:latin typeface="Times New Roman" panose="02020603050405020304" pitchFamily="18" charset="0"/>
              </a:rPr>
              <a:t>?</a:t>
            </a:r>
            <a:endParaRPr lang="zh-CN" altLang="zh-CN" sz="3200" b="1" dirty="0">
              <a:solidFill>
                <a:srgbClr val="0000FF"/>
              </a:solidFill>
              <a:latin typeface="Times New Roman" panose="02020603050405020304" pitchFamily="18" charset="0"/>
            </a:endParaRPr>
          </a:p>
          <a:p>
            <a:pPr eaLnBrk="1" hangingPunct="1">
              <a:lnSpc>
                <a:spcPct val="120000"/>
              </a:lnSpc>
              <a:buFontTx/>
              <a:buChar char="•"/>
            </a:pPr>
            <a:r>
              <a:rPr lang="en-US" altLang="zh-CN" sz="3200" b="1" dirty="0">
                <a:solidFill>
                  <a:srgbClr val="0000FF"/>
                </a:solidFill>
                <a:latin typeface="Times New Roman" panose="02020603050405020304" pitchFamily="18" charset="0"/>
              </a:rPr>
              <a:t>And there any dangers from animals?</a:t>
            </a:r>
          </a:p>
          <a:p>
            <a:pPr eaLnBrk="1" hangingPunct="1">
              <a:lnSpc>
                <a:spcPct val="120000"/>
              </a:lnSpc>
              <a:buFontTx/>
              <a:buChar char="•"/>
            </a:pPr>
            <a:r>
              <a:rPr lang="en-US" altLang="zh-CN" sz="3200" b="1" dirty="0">
                <a:solidFill>
                  <a:srgbClr val="0000FF"/>
                </a:solidFill>
                <a:latin typeface="Times New Roman" panose="02020603050405020304" pitchFamily="18" charset="0"/>
              </a:rPr>
              <a:t>How can we protect ourselves?</a:t>
            </a:r>
            <a:endParaRPr lang="zh-CN" altLang="zh-CN" sz="3200" b="1" dirty="0">
              <a:solidFill>
                <a:srgbClr val="0000FF"/>
              </a:solidFill>
              <a:latin typeface="Times New Roman" panose="02020603050405020304" pitchFamily="18" charset="0"/>
            </a:endParaRPr>
          </a:p>
          <a:p>
            <a:pPr eaLnBrk="1" hangingPunct="1">
              <a:lnSpc>
                <a:spcPct val="120000"/>
              </a:lnSpc>
              <a:buFontTx/>
              <a:buChar char="•"/>
            </a:pPr>
            <a:r>
              <a:rPr lang="zh-CN" altLang="en-US" sz="3200" b="1" dirty="0">
                <a:solidFill>
                  <a:srgbClr val="0000FF"/>
                </a:solidFill>
                <a:latin typeface="Times New Roman" panose="02020603050405020304" pitchFamily="18" charset="0"/>
              </a:rPr>
              <a:t>W</a:t>
            </a:r>
            <a:r>
              <a:rPr lang="zh-CN" altLang="zh-CN" sz="3200" b="1" dirty="0">
                <a:solidFill>
                  <a:srgbClr val="0000FF"/>
                </a:solidFill>
                <a:latin typeface="Times New Roman" panose="02020603050405020304" pitchFamily="18" charset="0"/>
              </a:rPr>
              <a:t>hat should </a:t>
            </a:r>
            <a:r>
              <a:rPr lang="en-US" altLang="zh-CN" sz="3200" b="1" dirty="0">
                <a:solidFill>
                  <a:srgbClr val="0000FF"/>
                </a:solidFill>
                <a:latin typeface="Times New Roman" panose="02020603050405020304" pitchFamily="18" charset="0"/>
              </a:rPr>
              <a:t>we </a:t>
            </a:r>
            <a:r>
              <a:rPr lang="zh-CN" altLang="zh-CN" sz="3200" b="1" dirty="0">
                <a:solidFill>
                  <a:srgbClr val="0000FF"/>
                </a:solidFill>
                <a:latin typeface="Times New Roman" panose="02020603050405020304" pitchFamily="18" charset="0"/>
              </a:rPr>
              <a:t>do to look after the place</a:t>
            </a:r>
            <a:r>
              <a:rPr lang="en-US" altLang="zh-CN" sz="3200" b="1" dirty="0">
                <a:solidFill>
                  <a:srgbClr val="0000FF"/>
                </a:solidFill>
                <a:latin typeface="Times New Roman" panose="02020603050405020304" pitchFamily="18" charset="0"/>
              </a:rPr>
              <a:t>?</a:t>
            </a:r>
            <a:endParaRPr lang="zh-CN" altLang="zh-CN" sz="3200" b="1" dirty="0">
              <a:solidFill>
                <a:srgbClr val="0000FF"/>
              </a:solidFill>
              <a:latin typeface="Times New Roman" panose="02020603050405020304" pitchFamily="18" charset="0"/>
            </a:endParaRPr>
          </a:p>
        </p:txBody>
      </p:sp>
      <p:sp>
        <p:nvSpPr>
          <p:cNvPr id="25603" name="Text Box 3"/>
          <p:cNvSpPr txBox="1">
            <a:spLocks noChangeArrowheads="1"/>
          </p:cNvSpPr>
          <p:nvPr/>
        </p:nvSpPr>
        <p:spPr bwMode="auto">
          <a:xfrm>
            <a:off x="3779838" y="765175"/>
            <a:ext cx="4248150" cy="1363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50000"/>
              </a:spcBef>
            </a:pPr>
            <a:r>
              <a:rPr lang="zh-CN" altLang="zh-CN" sz="3600" b="1" dirty="0">
                <a:latin typeface="Times New Roman" panose="02020603050405020304" pitchFamily="18" charset="0"/>
              </a:rPr>
              <a:t>Think of an area </a:t>
            </a:r>
            <a:r>
              <a:rPr lang="en-US" altLang="zh-CN" sz="3600" b="1" dirty="0">
                <a:latin typeface="Times New Roman" panose="02020603050405020304" pitchFamily="18" charset="0"/>
              </a:rPr>
              <a:t>of </a:t>
            </a:r>
            <a:r>
              <a:rPr lang="zh-CN" altLang="zh-CN" sz="3600" b="1" dirty="0">
                <a:latin typeface="Times New Roman" panose="02020603050405020304" pitchFamily="18" charset="0"/>
              </a:rPr>
              <a:t>countryside near</a:t>
            </a:r>
            <a:r>
              <a:rPr lang="en-US" altLang="zh-CN" sz="3600" b="1" dirty="0">
                <a:latin typeface="Times New Roman" panose="02020603050405020304" pitchFamily="18" charset="0"/>
              </a:rPr>
              <a:t>by</a:t>
            </a:r>
            <a:r>
              <a:rPr lang="zh-CN" altLang="zh-CN" sz="3600" b="1" dirty="0">
                <a:latin typeface="Times New Roman" panose="02020603050405020304" pitchFamily="18" charset="0"/>
              </a:rPr>
              <a:t>.</a:t>
            </a:r>
          </a:p>
        </p:txBody>
      </p:sp>
      <p:sp>
        <p:nvSpPr>
          <p:cNvPr id="25604" name="Rectangle 4"/>
          <p:cNvSpPr>
            <a:spLocks noChangeArrowheads="1"/>
          </p:cNvSpPr>
          <p:nvPr/>
        </p:nvSpPr>
        <p:spPr bwMode="auto">
          <a:xfrm>
            <a:off x="457200" y="762000"/>
            <a:ext cx="2106613" cy="790575"/>
          </a:xfrm>
          <a:prstGeom prst="rect">
            <a:avLst/>
          </a:prstGeom>
          <a:solidFill>
            <a:srgbClr val="003399"/>
          </a:solidFill>
          <a:ln w="28575">
            <a:solidFill>
              <a:schemeClr val="tx1"/>
            </a:solidFill>
            <a:prstDash val="sysDot"/>
            <a:miter lim="800000"/>
          </a:ln>
        </p:spPr>
        <p:txBody>
          <a:bodyPr wrap="none">
            <a:spAutoFit/>
          </a:bodyPr>
          <a:lstStyle/>
          <a:p>
            <a:r>
              <a:rPr lang="zh-CN" altLang="zh-CN" sz="4400" b="1" dirty="0">
                <a:solidFill>
                  <a:schemeClr val="bg1"/>
                </a:solidFill>
                <a:latin typeface="Times New Roman" panose="02020603050405020304" pitchFamily="18" charset="0"/>
              </a:rPr>
              <a:t>Writing</a:t>
            </a:r>
          </a:p>
        </p:txBody>
      </p:sp>
    </p:spTree>
  </p:cSld>
  <p:clrMapOvr>
    <a:masterClrMapping/>
  </p:clrMapOvr>
  <p:transition>
    <p:blind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42938" y="1285875"/>
            <a:ext cx="33718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3200" b="1" dirty="0">
                <a:latin typeface="Times New Roman" panose="02020603050405020304" pitchFamily="18" charset="0"/>
              </a:rPr>
              <a:t>Say where it is.</a:t>
            </a:r>
          </a:p>
        </p:txBody>
      </p:sp>
      <p:sp>
        <p:nvSpPr>
          <p:cNvPr id="23555" name="Text Box 3"/>
          <p:cNvSpPr txBox="1">
            <a:spLocks noChangeArrowheads="1"/>
          </p:cNvSpPr>
          <p:nvPr/>
        </p:nvSpPr>
        <p:spPr bwMode="auto">
          <a:xfrm>
            <a:off x="684213" y="3716338"/>
            <a:ext cx="762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3200" b="1" dirty="0">
                <a:latin typeface="Times New Roman" panose="02020603050405020304" pitchFamily="18" charset="0"/>
              </a:rPr>
              <a:t>Say why </a:t>
            </a:r>
            <a:r>
              <a:rPr lang="en-US" altLang="zh-CN" sz="3200" b="1" dirty="0">
                <a:latin typeface="Times New Roman" panose="02020603050405020304" pitchFamily="18" charset="0"/>
              </a:rPr>
              <a:t>people </a:t>
            </a:r>
            <a:r>
              <a:rPr lang="zh-CN" altLang="zh-CN" sz="3200" b="1" dirty="0">
                <a:latin typeface="Times New Roman" panose="02020603050405020304" pitchFamily="18" charset="0"/>
              </a:rPr>
              <a:t>go there.             </a:t>
            </a:r>
          </a:p>
        </p:txBody>
      </p:sp>
      <p:sp>
        <p:nvSpPr>
          <p:cNvPr id="23556" name="Text Box 4"/>
          <p:cNvSpPr txBox="1">
            <a:spLocks noChangeArrowheads="1"/>
          </p:cNvSpPr>
          <p:nvPr/>
        </p:nvSpPr>
        <p:spPr bwMode="auto">
          <a:xfrm>
            <a:off x="857250" y="4500563"/>
            <a:ext cx="7620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3200" b="1" dirty="0">
                <a:solidFill>
                  <a:srgbClr val="0000FF"/>
                </a:solidFill>
                <a:latin typeface="Times New Roman" panose="02020603050405020304" pitchFamily="18" charset="0"/>
              </a:rPr>
              <a:t>People </a:t>
            </a:r>
            <a:r>
              <a:rPr lang="en-US" altLang="zh-CN" sz="3200" b="1" dirty="0">
                <a:solidFill>
                  <a:srgbClr val="0000FF"/>
                </a:solidFill>
                <a:latin typeface="Times New Roman" panose="02020603050405020304" pitchFamily="18" charset="0"/>
              </a:rPr>
              <a:t>go there </a:t>
            </a:r>
            <a:r>
              <a:rPr lang="zh-CN" altLang="zh-CN" sz="3200" b="1" dirty="0">
                <a:solidFill>
                  <a:srgbClr val="0000FF"/>
                </a:solidFill>
                <a:latin typeface="Times New Roman" panose="02020603050405020304" pitchFamily="18" charset="0"/>
              </a:rPr>
              <a:t>to see the mountains,</a:t>
            </a:r>
          </a:p>
          <a:p>
            <a:pPr eaLnBrk="1" hangingPunct="1"/>
            <a:r>
              <a:rPr lang="en-US" altLang="zh-CN" sz="3200" b="1" dirty="0">
                <a:solidFill>
                  <a:srgbClr val="0000FF"/>
                </a:solidFill>
                <a:latin typeface="Times New Roman" panose="02020603050405020304" pitchFamily="18" charset="0"/>
              </a:rPr>
              <a:t>and </a:t>
            </a:r>
            <a:r>
              <a:rPr lang="zh-CN" altLang="zh-CN" sz="3200" b="1" dirty="0">
                <a:solidFill>
                  <a:srgbClr val="0000FF"/>
                </a:solidFill>
                <a:latin typeface="Times New Roman" panose="02020603050405020304" pitchFamily="18" charset="0"/>
              </a:rPr>
              <a:t>streams.</a:t>
            </a:r>
          </a:p>
        </p:txBody>
      </p:sp>
      <p:sp>
        <p:nvSpPr>
          <p:cNvPr id="23557" name="Text Box 5"/>
          <p:cNvSpPr txBox="1">
            <a:spLocks noChangeArrowheads="1"/>
          </p:cNvSpPr>
          <p:nvPr/>
        </p:nvSpPr>
        <p:spPr bwMode="auto">
          <a:xfrm>
            <a:off x="684213" y="1989138"/>
            <a:ext cx="74596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05000"/>
              </a:lnSpc>
            </a:pPr>
            <a:r>
              <a:rPr lang="zh-CN" altLang="zh-CN" sz="3200" b="1" dirty="0">
                <a:solidFill>
                  <a:srgbClr val="0000FF"/>
                </a:solidFill>
                <a:latin typeface="Times New Roman" panose="02020603050405020304" pitchFamily="18" charset="0"/>
              </a:rPr>
              <a:t>Lushan National Park is in</a:t>
            </a:r>
            <a:r>
              <a:rPr lang="en-US" altLang="zh-CN" sz="3200" b="1" dirty="0">
                <a:solidFill>
                  <a:srgbClr val="0000FF"/>
                </a:solidFill>
                <a:latin typeface="Times New Roman" panose="02020603050405020304" pitchFamily="18" charset="0"/>
              </a:rPr>
              <a:t> </a:t>
            </a:r>
            <a:r>
              <a:rPr lang="zh-CN" altLang="zh-CN" sz="3200" b="1" dirty="0">
                <a:solidFill>
                  <a:srgbClr val="0000FF"/>
                </a:solidFill>
                <a:latin typeface="Times New Roman" panose="02020603050405020304" pitchFamily="18" charset="0"/>
              </a:rPr>
              <a:t>Jiangxi Province.</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linds(horizontal)">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strips(downRight)">
                                      <p:cBhvr>
                                        <p:cTn id="12" dur="1000"/>
                                        <p:tgtEl>
                                          <p:spTgt spid="2355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555"/>
                                        </p:tgtEl>
                                        <p:attrNameLst>
                                          <p:attrName>style.visibility</p:attrName>
                                        </p:attrNameLst>
                                      </p:cBhvr>
                                      <p:to>
                                        <p:strVal val="visible"/>
                                      </p:to>
                                    </p:set>
                                    <p:animEffect transition="in" filter="blinds(horizontal)">
                                      <p:cBhvr>
                                        <p:cTn id="17" dur="500"/>
                                        <p:tgtEl>
                                          <p:spTgt spid="2355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3556"/>
                                        </p:tgtEl>
                                        <p:attrNameLst>
                                          <p:attrName>style.visibility</p:attrName>
                                        </p:attrNameLst>
                                      </p:cBhvr>
                                      <p:to>
                                        <p:strVal val="visible"/>
                                      </p:to>
                                    </p:set>
                                    <p:animEffect transition="in" filter="strips(downRight)">
                                      <p:cBhvr>
                                        <p:cTn id="22" dur="1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utoUpdateAnimBg="0"/>
      <p:bldP spid="23556" grpId="0" autoUpdateAnimBg="0"/>
      <p:bldP spid="2355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4857750" y="1357313"/>
            <a:ext cx="3786188" cy="3786187"/>
          </a:xfrm>
          <a:prstGeom prst="rect">
            <a:avLst/>
          </a:prstGeom>
          <a:noFill/>
          <a:ln w="9525">
            <a:noFill/>
            <a:miter lim="800000"/>
          </a:ln>
        </p:spPr>
        <p:txBody>
          <a:bodyPr anchor="ctr">
            <a:spAutoFit/>
          </a:bodyPr>
          <a:lstStyle/>
          <a:p>
            <a:pPr marL="514350" indent="-514350">
              <a:lnSpc>
                <a:spcPts val="4800"/>
              </a:lnSpc>
              <a:defRPr/>
            </a:pPr>
            <a:r>
              <a:rPr lang="en-US" altLang="zh-CN" sz="3200" b="1" kern="0" dirty="0">
                <a:solidFill>
                  <a:srgbClr val="0000FF"/>
                </a:solidFill>
                <a:latin typeface="Times New Roman" panose="02020603050405020304" pitchFamily="18" charset="0"/>
                <a:ea typeface="宋体" panose="02010600030101010101" pitchFamily="2" charset="-122"/>
              </a:rPr>
              <a:t>get lost </a:t>
            </a:r>
          </a:p>
          <a:p>
            <a:pPr marL="514350" indent="-514350">
              <a:lnSpc>
                <a:spcPts val="4800"/>
              </a:lnSpc>
              <a:defRPr/>
            </a:pPr>
            <a:r>
              <a:rPr lang="en-US" altLang="zh-CN" sz="3200" b="1" dirty="0">
                <a:solidFill>
                  <a:srgbClr val="0000FF"/>
                </a:solidFill>
                <a:latin typeface="Times New Roman" panose="02020603050405020304" pitchFamily="18" charset="0"/>
              </a:rPr>
              <a:t>go off</a:t>
            </a:r>
          </a:p>
          <a:p>
            <a:pPr marL="514350" indent="-514350">
              <a:lnSpc>
                <a:spcPts val="4800"/>
              </a:lnSpc>
              <a:defRPr/>
            </a:pPr>
            <a:r>
              <a:rPr lang="en-US" altLang="zh-CN" sz="3200" b="1" dirty="0">
                <a:solidFill>
                  <a:srgbClr val="0000FF"/>
                </a:solidFill>
                <a:latin typeface="Times New Roman" panose="02020603050405020304" pitchFamily="18" charset="0"/>
              </a:rPr>
              <a:t>on one’s own</a:t>
            </a:r>
          </a:p>
          <a:p>
            <a:pPr marL="514350" indent="-514350">
              <a:lnSpc>
                <a:spcPts val="4800"/>
              </a:lnSpc>
              <a:defRPr/>
            </a:pPr>
            <a:r>
              <a:rPr lang="en-US" altLang="zh-CN" sz="3200" b="1" dirty="0">
                <a:solidFill>
                  <a:srgbClr val="0000FF"/>
                </a:solidFill>
                <a:latin typeface="Times New Roman" panose="02020603050405020304" pitchFamily="18" charset="0"/>
              </a:rPr>
              <a:t>in one go</a:t>
            </a:r>
            <a:endParaRPr lang="en-US" altLang="zh-CN" sz="3200" b="1" dirty="0">
              <a:latin typeface="Times New Roman" panose="02020603050405020304" pitchFamily="18" charset="0"/>
            </a:endParaRPr>
          </a:p>
          <a:p>
            <a:pPr marL="514350" indent="-514350">
              <a:lnSpc>
                <a:spcPts val="4800"/>
              </a:lnSpc>
              <a:defRPr/>
            </a:pPr>
            <a:r>
              <a:rPr lang="en-US" altLang="zh-CN" sz="3200" b="1" dirty="0">
                <a:solidFill>
                  <a:srgbClr val="0000FF"/>
                </a:solidFill>
                <a:latin typeface="Times New Roman" panose="02020603050405020304" pitchFamily="18" charset="0"/>
              </a:rPr>
              <a:t>be careful of</a:t>
            </a:r>
            <a:endParaRPr lang="en-US" altLang="zh-CN" sz="3200" b="1" dirty="0">
              <a:latin typeface="Times New Roman" panose="02020603050405020304" pitchFamily="18" charset="0"/>
            </a:endParaRPr>
          </a:p>
          <a:p>
            <a:pPr marL="514350" indent="-514350">
              <a:lnSpc>
                <a:spcPts val="4800"/>
              </a:lnSpc>
              <a:defRPr/>
            </a:pPr>
            <a:r>
              <a:rPr lang="en-US" altLang="zh-CN" sz="3200" b="1" dirty="0">
                <a:solidFill>
                  <a:srgbClr val="0000FF"/>
                </a:solidFill>
                <a:latin typeface="Times New Roman" panose="02020603050405020304" pitchFamily="18" charset="0"/>
              </a:rPr>
              <a:t>lead the way</a:t>
            </a:r>
          </a:p>
        </p:txBody>
      </p:sp>
      <p:sp>
        <p:nvSpPr>
          <p:cNvPr id="4101" name="Rectangle 4"/>
          <p:cNvSpPr>
            <a:spLocks noChangeArrowheads="1"/>
          </p:cNvSpPr>
          <p:nvPr/>
        </p:nvSpPr>
        <p:spPr bwMode="auto">
          <a:xfrm>
            <a:off x="928688" y="1428750"/>
            <a:ext cx="3500437" cy="3632200"/>
          </a:xfrm>
          <a:prstGeom prst="rect">
            <a:avLst/>
          </a:prstGeom>
          <a:noFill/>
          <a:ln w="9525">
            <a:noFill/>
            <a:miter lim="800000"/>
          </a:ln>
        </p:spPr>
        <p:txBody>
          <a:bodyPr anchor="ctr">
            <a:spAutoFit/>
          </a:bodyPr>
          <a:lstStyle/>
          <a:p>
            <a:pPr marL="514350" indent="-514350">
              <a:lnSpc>
                <a:spcPts val="4600"/>
              </a:lnSpc>
              <a:defRPr/>
            </a:pPr>
            <a:r>
              <a:rPr lang="zh-CN" altLang="en-US" sz="3200" b="1" kern="0" dirty="0">
                <a:solidFill>
                  <a:srgbClr val="000000"/>
                </a:solidFill>
                <a:latin typeface="Times New Roman" panose="02020603050405020304" pitchFamily="18" charset="0"/>
                <a:ea typeface="宋体" panose="02010600030101010101" pitchFamily="2" charset="-122"/>
              </a:rPr>
              <a:t>走失；迷路</a:t>
            </a:r>
            <a:endParaRPr lang="en-US" altLang="zh-CN" sz="3200" b="1" kern="0" dirty="0">
              <a:solidFill>
                <a:srgbClr val="000000"/>
              </a:solidFill>
              <a:latin typeface="Times New Roman" panose="02020603050405020304" pitchFamily="18" charset="0"/>
              <a:ea typeface="宋体" panose="02010600030101010101" pitchFamily="2" charset="-122"/>
            </a:endParaRPr>
          </a:p>
          <a:p>
            <a:pPr marL="514350" indent="-514350">
              <a:lnSpc>
                <a:spcPts val="4600"/>
              </a:lnSpc>
              <a:defRPr/>
            </a:pPr>
            <a:r>
              <a:rPr lang="zh-CN" altLang="en-US" sz="3200" b="1" dirty="0">
                <a:latin typeface="Times New Roman" panose="02020603050405020304" pitchFamily="18" charset="0"/>
              </a:rPr>
              <a:t>离开</a:t>
            </a:r>
            <a:endParaRPr lang="en-US" altLang="zh-CN" sz="3200" b="1" dirty="0">
              <a:latin typeface="Times New Roman" panose="02020603050405020304" pitchFamily="18" charset="0"/>
            </a:endParaRPr>
          </a:p>
          <a:p>
            <a:pPr marL="514350" indent="-514350">
              <a:lnSpc>
                <a:spcPts val="4600"/>
              </a:lnSpc>
              <a:defRPr/>
            </a:pPr>
            <a:r>
              <a:rPr lang="zh-CN" altLang="en-US" sz="3200" b="1" dirty="0">
                <a:latin typeface="Times New Roman" panose="02020603050405020304" pitchFamily="18" charset="0"/>
              </a:rPr>
              <a:t>独立地</a:t>
            </a:r>
            <a:endParaRPr lang="en-US" altLang="zh-CN" sz="3200" b="1" dirty="0">
              <a:latin typeface="Times New Roman" panose="02020603050405020304" pitchFamily="18" charset="0"/>
            </a:endParaRPr>
          </a:p>
          <a:p>
            <a:pPr marL="514350" indent="-514350">
              <a:lnSpc>
                <a:spcPts val="4600"/>
              </a:lnSpc>
              <a:defRPr/>
            </a:pPr>
            <a:r>
              <a:rPr lang="zh-CN" altLang="en-US" sz="3200" b="1" dirty="0">
                <a:latin typeface="Times New Roman" panose="02020603050405020304" pitchFamily="18" charset="0"/>
              </a:rPr>
              <a:t>一口气；一下子</a:t>
            </a:r>
            <a:endParaRPr lang="en-US" altLang="zh-CN" sz="3200" b="1" dirty="0">
              <a:latin typeface="Times New Roman" panose="02020603050405020304" pitchFamily="18" charset="0"/>
            </a:endParaRPr>
          </a:p>
          <a:p>
            <a:pPr marL="514350" indent="-514350">
              <a:lnSpc>
                <a:spcPts val="4600"/>
              </a:lnSpc>
              <a:defRPr/>
            </a:pPr>
            <a:r>
              <a:rPr lang="zh-CN" altLang="en-US" sz="3200" b="1" dirty="0">
                <a:latin typeface="Times New Roman" panose="02020603050405020304" pitchFamily="18" charset="0"/>
              </a:rPr>
              <a:t>注意</a:t>
            </a:r>
            <a:r>
              <a:rPr lang="en-US" altLang="zh-CN" sz="3200" b="1" dirty="0">
                <a:latin typeface="Times New Roman" panose="02020603050405020304" pitchFamily="18" charset="0"/>
              </a:rPr>
              <a:t>…</a:t>
            </a:r>
            <a:r>
              <a:rPr lang="zh-CN" altLang="en-US" sz="3200" b="1" dirty="0">
                <a:latin typeface="Times New Roman" panose="02020603050405020304" pitchFamily="18" charset="0"/>
              </a:rPr>
              <a:t>；留心</a:t>
            </a:r>
            <a:r>
              <a:rPr lang="en-US" altLang="zh-CN" sz="3200" b="1" dirty="0">
                <a:latin typeface="Times New Roman" panose="02020603050405020304" pitchFamily="18" charset="0"/>
              </a:rPr>
              <a:t>…</a:t>
            </a:r>
          </a:p>
          <a:p>
            <a:pPr marL="514350" indent="-514350">
              <a:lnSpc>
                <a:spcPts val="4600"/>
              </a:lnSpc>
              <a:defRPr/>
            </a:pPr>
            <a:r>
              <a:rPr lang="zh-CN" altLang="en-US" sz="3200" b="1" dirty="0">
                <a:latin typeface="Times New Roman" panose="02020603050405020304" pitchFamily="18" charset="0"/>
              </a:rPr>
              <a:t>引路； 带路</a:t>
            </a:r>
            <a:endParaRPr lang="en-US" altLang="zh-CN" sz="32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blinds(horizontal)">
                                      <p:cBhvr>
                                        <p:cTn id="7" dur="5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578">
                                            <p:txEl>
                                              <p:pRg st="1" end="1"/>
                                            </p:txEl>
                                          </p:spTgt>
                                        </p:tgtEl>
                                        <p:attrNameLst>
                                          <p:attrName>style.visibility</p:attrName>
                                        </p:attrNameLst>
                                      </p:cBhvr>
                                      <p:to>
                                        <p:strVal val="visible"/>
                                      </p:to>
                                    </p:set>
                                    <p:animEffect transition="in" filter="blinds(horizontal)">
                                      <p:cBhvr>
                                        <p:cTn id="12" dur="500"/>
                                        <p:tgtEl>
                                          <p:spTgt spid="245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578">
                                            <p:txEl>
                                              <p:pRg st="2" end="2"/>
                                            </p:txEl>
                                          </p:spTgt>
                                        </p:tgtEl>
                                        <p:attrNameLst>
                                          <p:attrName>style.visibility</p:attrName>
                                        </p:attrNameLst>
                                      </p:cBhvr>
                                      <p:to>
                                        <p:strVal val="visible"/>
                                      </p:to>
                                    </p:set>
                                    <p:animEffect transition="in" filter="blinds(horizontal)">
                                      <p:cBhvr>
                                        <p:cTn id="17" dur="500"/>
                                        <p:tgtEl>
                                          <p:spTgt spid="245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578">
                                            <p:txEl>
                                              <p:pRg st="3" end="3"/>
                                            </p:txEl>
                                          </p:spTgt>
                                        </p:tgtEl>
                                        <p:attrNameLst>
                                          <p:attrName>style.visibility</p:attrName>
                                        </p:attrNameLst>
                                      </p:cBhvr>
                                      <p:to>
                                        <p:strVal val="visible"/>
                                      </p:to>
                                    </p:set>
                                    <p:animEffect transition="in" filter="blinds(horizontal)">
                                      <p:cBhvr>
                                        <p:cTn id="22" dur="500"/>
                                        <p:tgtEl>
                                          <p:spTgt spid="245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578">
                                            <p:txEl>
                                              <p:pRg st="4" end="4"/>
                                            </p:txEl>
                                          </p:spTgt>
                                        </p:tgtEl>
                                        <p:attrNameLst>
                                          <p:attrName>style.visibility</p:attrName>
                                        </p:attrNameLst>
                                      </p:cBhvr>
                                      <p:to>
                                        <p:strVal val="visible"/>
                                      </p:to>
                                    </p:set>
                                    <p:animEffect transition="in" filter="blinds(horizontal)">
                                      <p:cBhvr>
                                        <p:cTn id="27" dur="500"/>
                                        <p:tgtEl>
                                          <p:spTgt spid="2457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4578">
                                            <p:txEl>
                                              <p:pRg st="5" end="5"/>
                                            </p:txEl>
                                          </p:spTgt>
                                        </p:tgtEl>
                                        <p:attrNameLst>
                                          <p:attrName>style.visibility</p:attrName>
                                        </p:attrNameLst>
                                      </p:cBhvr>
                                      <p:to>
                                        <p:strVal val="visible"/>
                                      </p:to>
                                    </p:set>
                                    <p:animEffect transition="in" filter="blinds(horizontal)">
                                      <p:cBhvr>
                                        <p:cTn id="32" dur="500"/>
                                        <p:tgtEl>
                                          <p:spTgt spid="245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57200" y="2286000"/>
            <a:ext cx="76962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zh-CN" sz="3200" b="1">
                <a:latin typeface="Times New Roman" panose="02020603050405020304" pitchFamily="18" charset="0"/>
              </a:rPr>
              <a:t>Say how we can protect ourselves.</a:t>
            </a:r>
          </a:p>
        </p:txBody>
      </p:sp>
      <p:sp>
        <p:nvSpPr>
          <p:cNvPr id="24579" name="Text Box 3"/>
          <p:cNvSpPr txBox="1">
            <a:spLocks noChangeArrowheads="1"/>
          </p:cNvSpPr>
          <p:nvPr/>
        </p:nvSpPr>
        <p:spPr bwMode="auto">
          <a:xfrm>
            <a:off x="539750" y="3933825"/>
            <a:ext cx="7696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3200" b="1">
                <a:latin typeface="Times New Roman" panose="02020603050405020304" pitchFamily="18" charset="0"/>
              </a:rPr>
              <a:t>Say what we should do to look after the park.             </a:t>
            </a:r>
          </a:p>
        </p:txBody>
      </p:sp>
      <p:sp>
        <p:nvSpPr>
          <p:cNvPr id="24580" name="Text Box 4"/>
          <p:cNvSpPr txBox="1">
            <a:spLocks noChangeArrowheads="1"/>
          </p:cNvSpPr>
          <p:nvPr/>
        </p:nvSpPr>
        <p:spPr bwMode="auto">
          <a:xfrm>
            <a:off x="539750" y="5229225"/>
            <a:ext cx="77041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3200" b="1">
                <a:solidFill>
                  <a:srgbClr val="0000FF"/>
                </a:solidFill>
                <a:latin typeface="Times New Roman" panose="02020603050405020304" pitchFamily="18" charset="0"/>
              </a:rPr>
              <a:t>We should allow only 1,000 people to visit it each </a:t>
            </a:r>
            <a:r>
              <a:rPr lang="en-US" altLang="zh-CN" sz="3200" b="1">
                <a:solidFill>
                  <a:srgbClr val="0000FF"/>
                </a:solidFill>
                <a:latin typeface="Times New Roman" panose="02020603050405020304" pitchFamily="18" charset="0"/>
              </a:rPr>
              <a:t>day</a:t>
            </a:r>
            <a:r>
              <a:rPr lang="zh-CN" altLang="zh-CN" sz="3200" b="1">
                <a:solidFill>
                  <a:srgbClr val="0000FF"/>
                </a:solidFill>
                <a:latin typeface="Times New Roman" panose="02020603050405020304" pitchFamily="18" charset="0"/>
              </a:rPr>
              <a:t>.</a:t>
            </a:r>
          </a:p>
        </p:txBody>
      </p:sp>
      <p:sp>
        <p:nvSpPr>
          <p:cNvPr id="24581" name="Text Box 5"/>
          <p:cNvSpPr txBox="1">
            <a:spLocks noChangeArrowheads="1"/>
          </p:cNvSpPr>
          <p:nvPr/>
        </p:nvSpPr>
        <p:spPr bwMode="auto">
          <a:xfrm>
            <a:off x="457200" y="2971800"/>
            <a:ext cx="53816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zh-CN" sz="3200" b="1">
                <a:solidFill>
                  <a:srgbClr val="0000FF"/>
                </a:solidFill>
                <a:latin typeface="Times New Roman" panose="02020603050405020304" pitchFamily="18" charset="0"/>
              </a:rPr>
              <a:t>We mustn</a:t>
            </a:r>
            <a:r>
              <a:rPr lang="en-US" altLang="zh-CN" sz="3200" b="1">
                <a:solidFill>
                  <a:srgbClr val="0000FF"/>
                </a:solidFill>
                <a:latin typeface="Times New Roman" panose="02020603050405020304" pitchFamily="18" charset="0"/>
              </a:rPr>
              <a:t>’</a:t>
            </a:r>
            <a:r>
              <a:rPr lang="zh-CN" altLang="zh-CN" sz="3200" b="1">
                <a:solidFill>
                  <a:srgbClr val="0000FF"/>
                </a:solidFill>
                <a:latin typeface="Times New Roman" panose="02020603050405020304" pitchFamily="18" charset="0"/>
              </a:rPr>
              <a:t>t walk in the grass.</a:t>
            </a:r>
          </a:p>
        </p:txBody>
      </p:sp>
      <p:sp>
        <p:nvSpPr>
          <p:cNvPr id="24583" name="Text Box 7"/>
          <p:cNvSpPr txBox="1">
            <a:spLocks noChangeArrowheads="1"/>
          </p:cNvSpPr>
          <p:nvPr/>
        </p:nvSpPr>
        <p:spPr bwMode="auto">
          <a:xfrm>
            <a:off x="457200" y="381000"/>
            <a:ext cx="85344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zh-CN" sz="3200" b="1">
                <a:latin typeface="Times New Roman" panose="02020603050405020304" pitchFamily="18" charset="0"/>
              </a:rPr>
              <a:t>Say if there are any dangers from </a:t>
            </a:r>
            <a:r>
              <a:rPr lang="en-US" altLang="zh-CN" sz="3200" b="1">
                <a:latin typeface="Times New Roman" panose="02020603050405020304" pitchFamily="18" charset="0"/>
              </a:rPr>
              <a:t>animals</a:t>
            </a:r>
            <a:r>
              <a:rPr lang="zh-CN" altLang="zh-CN" sz="3200" b="1">
                <a:latin typeface="Times New Roman" panose="02020603050405020304" pitchFamily="18" charset="0"/>
              </a:rPr>
              <a:t>.</a:t>
            </a:r>
          </a:p>
        </p:txBody>
      </p:sp>
      <p:sp>
        <p:nvSpPr>
          <p:cNvPr id="24584" name="Text Box 8"/>
          <p:cNvSpPr txBox="1">
            <a:spLocks noChangeArrowheads="1"/>
          </p:cNvSpPr>
          <p:nvPr/>
        </p:nvSpPr>
        <p:spPr bwMode="auto">
          <a:xfrm>
            <a:off x="468313" y="1196975"/>
            <a:ext cx="83899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3200" b="1">
                <a:solidFill>
                  <a:srgbClr val="0000FF"/>
                </a:solidFill>
                <a:latin typeface="Times New Roman" panose="02020603050405020304" pitchFamily="18" charset="0"/>
              </a:rPr>
              <a:t>The fish and birds there are not</a:t>
            </a:r>
            <a:r>
              <a:rPr lang="en-US" altLang="zh-CN" sz="3200" b="1">
                <a:solidFill>
                  <a:srgbClr val="0000FF"/>
                </a:solidFill>
                <a:latin typeface="Times New Roman" panose="02020603050405020304" pitchFamily="18" charset="0"/>
              </a:rPr>
              <a:t> </a:t>
            </a:r>
            <a:r>
              <a:rPr lang="zh-CN" altLang="zh-CN" sz="3200" b="1">
                <a:solidFill>
                  <a:srgbClr val="0000FF"/>
                </a:solidFill>
                <a:latin typeface="Times New Roman" panose="02020603050405020304" pitchFamily="18" charset="0"/>
              </a:rPr>
              <a:t>dangerous</a:t>
            </a:r>
            <a:r>
              <a:rPr lang="en-US" altLang="zh-CN" sz="3200" b="1">
                <a:solidFill>
                  <a:srgbClr val="0000FF"/>
                </a:solidFill>
                <a:latin typeface="Times New Roman" panose="02020603050405020304" pitchFamily="18" charset="0"/>
              </a:rPr>
              <a:t>,</a:t>
            </a:r>
            <a:r>
              <a:rPr lang="zh-CN" altLang="zh-CN" sz="3200" b="1">
                <a:solidFill>
                  <a:srgbClr val="0000FF"/>
                </a:solidFill>
                <a:latin typeface="Times New Roman" panose="02020603050405020304" pitchFamily="18" charset="0"/>
              </a:rPr>
              <a:t> but there are some snakes.</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blinds(horizontal)">
                                      <p:cBhvr>
                                        <p:cTn id="7" dur="500"/>
                                        <p:tgtEl>
                                          <p:spTgt spid="2458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4584"/>
                                        </p:tgtEl>
                                        <p:attrNameLst>
                                          <p:attrName>style.visibility</p:attrName>
                                        </p:attrNameLst>
                                      </p:cBhvr>
                                      <p:to>
                                        <p:strVal val="visible"/>
                                      </p:to>
                                    </p:set>
                                    <p:animEffect transition="in" filter="strips(downRight)">
                                      <p:cBhvr>
                                        <p:cTn id="12" dur="1000"/>
                                        <p:tgtEl>
                                          <p:spTgt spid="2458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578"/>
                                        </p:tgtEl>
                                        <p:attrNameLst>
                                          <p:attrName>style.visibility</p:attrName>
                                        </p:attrNameLst>
                                      </p:cBhvr>
                                      <p:to>
                                        <p:strVal val="visible"/>
                                      </p:to>
                                    </p:set>
                                    <p:animEffect transition="in" filter="blinds(horizontal)">
                                      <p:cBhvr>
                                        <p:cTn id="17" dur="500"/>
                                        <p:tgtEl>
                                          <p:spTgt spid="2457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4581"/>
                                        </p:tgtEl>
                                        <p:attrNameLst>
                                          <p:attrName>style.visibility</p:attrName>
                                        </p:attrNameLst>
                                      </p:cBhvr>
                                      <p:to>
                                        <p:strVal val="visible"/>
                                      </p:to>
                                    </p:set>
                                    <p:animEffect transition="in" filter="strips(downRight)">
                                      <p:cBhvr>
                                        <p:cTn id="22" dur="1000"/>
                                        <p:tgtEl>
                                          <p:spTgt spid="2458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579"/>
                                        </p:tgtEl>
                                        <p:attrNameLst>
                                          <p:attrName>style.visibility</p:attrName>
                                        </p:attrNameLst>
                                      </p:cBhvr>
                                      <p:to>
                                        <p:strVal val="visible"/>
                                      </p:to>
                                    </p:set>
                                    <p:animEffect transition="in" filter="blinds(horizontal)">
                                      <p:cBhvr>
                                        <p:cTn id="27" dur="500"/>
                                        <p:tgtEl>
                                          <p:spTgt spid="24579"/>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4580"/>
                                        </p:tgtEl>
                                        <p:attrNameLst>
                                          <p:attrName>style.visibility</p:attrName>
                                        </p:attrNameLst>
                                      </p:cBhvr>
                                      <p:to>
                                        <p:strVal val="visible"/>
                                      </p:to>
                                    </p:set>
                                    <p:animEffect transition="in" filter="strips(downRight)">
                                      <p:cBhvr>
                                        <p:cTn id="32" dur="1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79" grpId="0" autoUpdateAnimBg="0"/>
      <p:bldP spid="24580" grpId="0" autoUpdateAnimBg="0"/>
      <p:bldP spid="24581" grpId="0" autoUpdateAnimBg="0"/>
      <p:bldP spid="24583" grpId="0" autoUpdateAnimBg="0"/>
      <p:bldP spid="2458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14313" y="381000"/>
            <a:ext cx="2357437" cy="6413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sz="3600" b="1">
                <a:solidFill>
                  <a:schemeClr val="bg1"/>
                </a:solidFill>
                <a:latin typeface="Times New Roman" panose="02020603050405020304" pitchFamily="18" charset="0"/>
                <a:ea typeface="隶书" panose="02010509060101010101" pitchFamily="49" charset="-122"/>
              </a:rPr>
              <a:t>A</a:t>
            </a:r>
            <a:r>
              <a:rPr lang="zh-CN" altLang="zh-CN" sz="3600" b="1">
                <a:solidFill>
                  <a:schemeClr val="bg1"/>
                </a:solidFill>
                <a:latin typeface="Times New Roman" panose="02020603050405020304" pitchFamily="18" charset="0"/>
                <a:ea typeface="隶书" panose="02010509060101010101" pitchFamily="49" charset="-122"/>
              </a:rPr>
              <a:t> </a:t>
            </a:r>
            <a:r>
              <a:rPr lang="en-US" altLang="zh-CN" sz="3600" b="1">
                <a:solidFill>
                  <a:schemeClr val="bg1"/>
                </a:solidFill>
                <a:latin typeface="Times New Roman" panose="02020603050405020304" pitchFamily="18" charset="0"/>
                <a:ea typeface="隶书" panose="02010509060101010101" pitchFamily="49" charset="-122"/>
              </a:rPr>
              <a:t>S</a:t>
            </a:r>
            <a:r>
              <a:rPr lang="zh-CN" altLang="zh-CN" sz="3600" b="1">
                <a:solidFill>
                  <a:schemeClr val="bg1"/>
                </a:solidFill>
                <a:latin typeface="Times New Roman" panose="02020603050405020304" pitchFamily="18" charset="0"/>
                <a:ea typeface="隶书" panose="02010509060101010101" pitchFamily="49" charset="-122"/>
              </a:rPr>
              <a:t>ample</a:t>
            </a:r>
            <a:r>
              <a:rPr lang="en-US" altLang="zh-CN" sz="3600" b="1">
                <a:solidFill>
                  <a:schemeClr val="bg1"/>
                </a:solidFill>
                <a:latin typeface="Times New Roman" panose="02020603050405020304" pitchFamily="18" charset="0"/>
                <a:ea typeface="隶书" panose="02010509060101010101" pitchFamily="49" charset="-122"/>
              </a:rPr>
              <a:t> </a:t>
            </a:r>
            <a:endParaRPr lang="zh-CN" altLang="zh-CN" sz="3600" b="1">
              <a:solidFill>
                <a:schemeClr val="bg1"/>
              </a:solidFill>
              <a:latin typeface="Times New Roman" panose="02020603050405020304" pitchFamily="18" charset="0"/>
              <a:ea typeface="隶书" panose="02010509060101010101" pitchFamily="49" charset="-122"/>
            </a:endParaRPr>
          </a:p>
        </p:txBody>
      </p:sp>
      <p:sp>
        <p:nvSpPr>
          <p:cNvPr id="28675" name="Rectangle 3"/>
          <p:cNvSpPr>
            <a:spLocks noChangeArrowheads="1"/>
          </p:cNvSpPr>
          <p:nvPr/>
        </p:nvSpPr>
        <p:spPr bwMode="auto">
          <a:xfrm>
            <a:off x="428625" y="1357313"/>
            <a:ext cx="84582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20000"/>
              </a:lnSpc>
              <a:tabLst>
                <a:tab pos="3895725" algn="l"/>
              </a:tabLst>
            </a:pPr>
            <a:r>
              <a:rPr lang="zh-CN" altLang="zh-CN" sz="3200" b="1">
                <a:solidFill>
                  <a:srgbClr val="0000FF"/>
                </a:solidFill>
                <a:latin typeface="Times New Roman" panose="02020603050405020304" pitchFamily="18" charset="0"/>
              </a:rPr>
              <a:t>      Lushan National Park is in Jiangxi Province. Every year, many tourists </a:t>
            </a:r>
            <a:r>
              <a:rPr lang="zh-CN" altLang="en-US" sz="3200" b="1">
                <a:solidFill>
                  <a:srgbClr val="0000FF"/>
                </a:solidFill>
                <a:latin typeface="Times New Roman" panose="02020603050405020304" pitchFamily="18" charset="0"/>
              </a:rPr>
              <a:t>g</a:t>
            </a:r>
            <a:r>
              <a:rPr lang="en-US" altLang="zh-CN" sz="3200" b="1">
                <a:solidFill>
                  <a:srgbClr val="0000FF"/>
                </a:solidFill>
                <a:latin typeface="Times New Roman" panose="02020603050405020304" pitchFamily="18" charset="0"/>
              </a:rPr>
              <a:t>o</a:t>
            </a:r>
            <a:r>
              <a:rPr lang="zh-CN" altLang="zh-CN" sz="3200" b="1">
                <a:solidFill>
                  <a:srgbClr val="0000FF"/>
                </a:solidFill>
                <a:latin typeface="Times New Roman" panose="02020603050405020304" pitchFamily="18" charset="0"/>
              </a:rPr>
              <a:t> to visit it. </a:t>
            </a:r>
            <a:r>
              <a:rPr lang="zh-CN" altLang="en-US" sz="3200" b="1">
                <a:solidFill>
                  <a:srgbClr val="0000FF"/>
                </a:solidFill>
                <a:latin typeface="Times New Roman" panose="02020603050405020304" pitchFamily="18" charset="0"/>
              </a:rPr>
              <a:t>P</a:t>
            </a:r>
            <a:r>
              <a:rPr lang="zh-CN" altLang="zh-CN" sz="3200" b="1">
                <a:solidFill>
                  <a:srgbClr val="0000FF"/>
                </a:solidFill>
                <a:latin typeface="Times New Roman" panose="02020603050405020304" pitchFamily="18" charset="0"/>
              </a:rPr>
              <a:t>eople visit it to see the mountains, valleys, streams, pools and waterfalls. As we enjoy </a:t>
            </a:r>
            <a:r>
              <a:rPr lang="en-US" altLang="zh-CN" sz="3200" b="1">
                <a:solidFill>
                  <a:srgbClr val="0000FF"/>
                </a:solidFill>
                <a:latin typeface="Times New Roman" panose="02020603050405020304" pitchFamily="18" charset="0"/>
              </a:rPr>
              <a:t>ourselves in </a:t>
            </a:r>
            <a:r>
              <a:rPr lang="zh-CN" altLang="zh-CN" sz="3200" b="1">
                <a:solidFill>
                  <a:srgbClr val="0000FF"/>
                </a:solidFill>
                <a:latin typeface="Times New Roman" panose="02020603050405020304" pitchFamily="18" charset="0"/>
              </a:rPr>
              <a:t>the park, we must be careful of some dangers from </a:t>
            </a:r>
            <a:r>
              <a:rPr lang="en-US" altLang="zh-CN" sz="3200" b="1">
                <a:solidFill>
                  <a:srgbClr val="0000FF"/>
                </a:solidFill>
                <a:latin typeface="Times New Roman" panose="02020603050405020304" pitchFamily="18" charset="0"/>
              </a:rPr>
              <a:t>animals</a:t>
            </a:r>
            <a:r>
              <a:rPr lang="zh-CN" altLang="zh-CN" sz="3200" b="1">
                <a:solidFill>
                  <a:srgbClr val="0000FF"/>
                </a:solidFill>
                <a:latin typeface="Times New Roman" panose="02020603050405020304" pitchFamily="18" charset="0"/>
              </a:rPr>
              <a:t>. The fish and birds which live there are not dangerous but</a:t>
            </a:r>
            <a:r>
              <a:rPr lang="en-US" altLang="zh-CN" sz="3200" b="1">
                <a:solidFill>
                  <a:srgbClr val="0000FF"/>
                </a:solidFill>
                <a:latin typeface="Times New Roman" panose="02020603050405020304" pitchFamily="18" charset="0"/>
              </a:rPr>
              <a:t> </a:t>
            </a:r>
            <a:r>
              <a:rPr lang="zh-CN" altLang="zh-CN" sz="3200" b="1">
                <a:solidFill>
                  <a:srgbClr val="0000FF"/>
                </a:solidFill>
                <a:latin typeface="Times New Roman" panose="02020603050405020304" pitchFamily="18" charset="0"/>
              </a:rPr>
              <a:t>there</a:t>
            </a:r>
          </a:p>
        </p:txBody>
      </p:sp>
    </p:spTree>
  </p:cSld>
  <p:clrMapOvr>
    <a:masterClrMapping/>
  </p:clrMapOvr>
  <p:transition>
    <p:wheel spokes="3"/>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971550" y="1268413"/>
            <a:ext cx="74168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3200" b="1">
                <a:solidFill>
                  <a:srgbClr val="0000FF"/>
                </a:solidFill>
                <a:latin typeface="Times New Roman" panose="02020603050405020304" pitchFamily="18" charset="0"/>
              </a:rPr>
              <a:t>A</a:t>
            </a:r>
            <a:r>
              <a:rPr lang="zh-CN" altLang="zh-CN" sz="3200" b="1">
                <a:solidFill>
                  <a:srgbClr val="0000FF"/>
                </a:solidFill>
                <a:latin typeface="Times New Roman" panose="02020603050405020304" pitchFamily="18" charset="0"/>
              </a:rPr>
              <a:t>re</a:t>
            </a:r>
            <a:r>
              <a:rPr lang="en-US" altLang="zh-CN" sz="3200" b="1">
                <a:solidFill>
                  <a:srgbClr val="0000FF"/>
                </a:solidFill>
                <a:latin typeface="Times New Roman" panose="02020603050405020304" pitchFamily="18" charset="0"/>
              </a:rPr>
              <a:t> </a:t>
            </a:r>
            <a:r>
              <a:rPr lang="zh-CN" altLang="zh-CN" sz="3200" b="1">
                <a:solidFill>
                  <a:srgbClr val="0000FF"/>
                </a:solidFill>
                <a:latin typeface="Times New Roman" panose="02020603050405020304" pitchFamily="18" charset="0"/>
              </a:rPr>
              <a:t>some snakes. Then how can we protect ourselves? We mustn</a:t>
            </a:r>
            <a:r>
              <a:rPr lang="en-US" altLang="zh-CN" sz="3200" b="1">
                <a:solidFill>
                  <a:srgbClr val="0000FF"/>
                </a:solidFill>
                <a:latin typeface="Times New Roman" panose="02020603050405020304" pitchFamily="18" charset="0"/>
              </a:rPr>
              <a:t>’</a:t>
            </a:r>
            <a:r>
              <a:rPr lang="zh-CN" altLang="zh-CN" sz="3200" b="1">
                <a:solidFill>
                  <a:srgbClr val="0000FF"/>
                </a:solidFill>
                <a:latin typeface="Times New Roman" panose="02020603050405020304" pitchFamily="18" charset="0"/>
              </a:rPr>
              <a:t>t walk in the grass. At the same time, we should do something to look after the park. I think we should allow only 1</a:t>
            </a:r>
            <a:r>
              <a:rPr lang="zh-CN" altLang="en-US" sz="3200" b="1">
                <a:solidFill>
                  <a:srgbClr val="0000FF"/>
                </a:solidFill>
                <a:latin typeface="Times New Roman" panose="02020603050405020304" pitchFamily="18" charset="0"/>
              </a:rPr>
              <a:t>,</a:t>
            </a:r>
            <a:r>
              <a:rPr lang="zh-CN" altLang="zh-CN" sz="3200" b="1">
                <a:solidFill>
                  <a:srgbClr val="0000FF"/>
                </a:solidFill>
                <a:latin typeface="Times New Roman" panose="02020603050405020304" pitchFamily="18" charset="0"/>
              </a:rPr>
              <a:t>000 people to visit it each </a:t>
            </a:r>
            <a:r>
              <a:rPr lang="en-US" altLang="zh-CN" sz="3200" b="1">
                <a:solidFill>
                  <a:srgbClr val="0000FF"/>
                </a:solidFill>
                <a:latin typeface="Times New Roman" panose="02020603050405020304" pitchFamily="18" charset="0"/>
              </a:rPr>
              <a:t>day</a:t>
            </a:r>
            <a:r>
              <a:rPr lang="zh-CN" altLang="zh-CN" sz="3200" b="1">
                <a:solidFill>
                  <a:srgbClr val="0000FF"/>
                </a:solidFill>
                <a:latin typeface="Times New Roman" panose="02020603050405020304" pitchFamily="18" charset="0"/>
              </a:rPr>
              <a:t>.</a:t>
            </a:r>
          </a:p>
        </p:txBody>
      </p:sp>
    </p:spTree>
  </p:cSld>
  <p:clrMapOvr>
    <a:masterClrMapping/>
  </p:clrMapOvr>
  <p:transition>
    <p:wheel spokes="3"/>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1071563" y="285750"/>
            <a:ext cx="3455987"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descr="2006729105536412"/>
          <p:cNvPicPr>
            <a:picLocks noChangeAspect="1" noChangeArrowheads="1"/>
          </p:cNvPicPr>
          <p:nvPr/>
        </p:nvPicPr>
        <p:blipFill>
          <a:blip r:embed="rId3" cstate="email"/>
          <a:srcRect/>
          <a:stretch>
            <a:fillRect/>
          </a:stretch>
        </p:blipFill>
        <p:spPr bwMode="auto">
          <a:xfrm>
            <a:off x="500063" y="3786188"/>
            <a:ext cx="3529012"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373697xiong2_005"/>
          <p:cNvPicPr>
            <a:picLocks noChangeAspect="1" noChangeArrowheads="1"/>
          </p:cNvPicPr>
          <p:nvPr/>
        </p:nvPicPr>
        <p:blipFill>
          <a:blip r:embed="rId4" cstate="email"/>
          <a:srcRect/>
          <a:stretch>
            <a:fillRect/>
          </a:stretch>
        </p:blipFill>
        <p:spPr bwMode="auto">
          <a:xfrm>
            <a:off x="4929188" y="3500438"/>
            <a:ext cx="3598862"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5"/>
          <p:cNvSpPr txBox="1">
            <a:spLocks noChangeArrowheads="1"/>
          </p:cNvSpPr>
          <p:nvPr/>
        </p:nvSpPr>
        <p:spPr bwMode="auto">
          <a:xfrm>
            <a:off x="5148263" y="1700213"/>
            <a:ext cx="302418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0000FF"/>
                </a:solidFill>
                <a:latin typeface="Times New Roman" panose="02020603050405020304" pitchFamily="18" charset="0"/>
              </a:rPr>
              <a:t>Yellowstone National Park</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8133">
                                            <p:txEl>
                                              <p:pRg st="0" end="0"/>
                                            </p:txEl>
                                          </p:spTgt>
                                        </p:tgtEl>
                                        <p:attrNameLst>
                                          <p:attrName>style.visibility</p:attrName>
                                        </p:attrNameLst>
                                      </p:cBhvr>
                                      <p:to>
                                        <p:strVal val="visible"/>
                                      </p:to>
                                    </p:set>
                                    <p:animEffect transition="in" filter="diamond(in)">
                                      <p:cBhvr>
                                        <p:cTn id="7" dur="2000"/>
                                        <p:tgtEl>
                                          <p:spTgt spid="481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755650" y="1646238"/>
            <a:ext cx="784860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30000"/>
              </a:lnSpc>
            </a:pPr>
            <a:r>
              <a:rPr lang="en-US" altLang="zh-CN" sz="3600" b="1">
                <a:latin typeface="Times New Roman" panose="02020603050405020304" pitchFamily="18" charset="0"/>
              </a:rPr>
              <a:t>If you work as a guide for Yellowstone Park, please give some suggestions to the visitors about</a:t>
            </a:r>
            <a:r>
              <a:rPr lang="en-US" altLang="zh-CN" sz="3600" b="1">
                <a:solidFill>
                  <a:srgbClr val="FF0000"/>
                </a:solidFill>
                <a:latin typeface="Times New Roman" panose="02020603050405020304" pitchFamily="18" charset="0"/>
              </a:rPr>
              <a:t> </a:t>
            </a:r>
            <a:r>
              <a:rPr lang="en-US" altLang="zh-CN" sz="3600" b="1">
                <a:solidFill>
                  <a:srgbClr val="660066"/>
                </a:solidFill>
                <a:latin typeface="Times New Roman" panose="02020603050405020304" pitchFamily="18" charset="0"/>
              </a:rPr>
              <a:t>how to protect yourselves and the park</a:t>
            </a:r>
            <a:r>
              <a:rPr lang="en-US" altLang="zh-CN" sz="3600">
                <a:solidFill>
                  <a:srgbClr val="660066"/>
                </a:solidFill>
                <a:latin typeface="Times New Roman" panose="02020603050405020304" pitchFamily="18" charset="0"/>
              </a:rPr>
              <a:t>.</a:t>
            </a:r>
          </a:p>
        </p:txBody>
      </p:sp>
    </p:spTree>
  </p:cSld>
  <p:clrMapOvr>
    <a:masterClrMapping/>
  </p:clrMapOvr>
  <p:transition>
    <p:wheel spokes="3"/>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500063" y="571500"/>
            <a:ext cx="81565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3762375" algn="l"/>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3762375" algn="l"/>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3762375" algn="l"/>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3762375" algn="l"/>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3762375" algn="l"/>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tabLst>
                <a:tab pos="3762375" algn="l"/>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tabLst>
                <a:tab pos="3762375" algn="l"/>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tabLst>
                <a:tab pos="3762375" algn="l"/>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tabLst>
                <a:tab pos="3762375" algn="l"/>
              </a:tabLs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Where it is:</a:t>
            </a:r>
            <a:r>
              <a:rPr lang="en-US" altLang="zh-CN" sz="3200" b="1">
                <a:solidFill>
                  <a:srgbClr val="996600"/>
                </a:solidFill>
                <a:latin typeface="Times New Roman" panose="02020603050405020304" pitchFamily="18" charset="0"/>
              </a:rPr>
              <a:t> </a:t>
            </a:r>
            <a:r>
              <a:rPr lang="en-US" altLang="zh-CN" sz="3200" b="1">
                <a:solidFill>
                  <a:srgbClr val="0000FF"/>
                </a:solidFill>
                <a:latin typeface="Times New Roman" panose="02020603050405020304" pitchFamily="18" charset="0"/>
              </a:rPr>
              <a:t>in the USA</a:t>
            </a:r>
          </a:p>
          <a:p>
            <a:pPr eaLnBrk="1" hangingPunct="1"/>
            <a:r>
              <a:rPr lang="en-US" altLang="zh-CN" sz="3200" b="1">
                <a:latin typeface="Times New Roman" panose="02020603050405020304" pitchFamily="18" charset="0"/>
              </a:rPr>
              <a:t>What to see:</a:t>
            </a:r>
            <a:r>
              <a:rPr lang="en-US" altLang="zh-CN" sz="3200" b="1">
                <a:solidFill>
                  <a:srgbClr val="660066"/>
                </a:solidFill>
                <a:latin typeface="Times New Roman" panose="02020603050405020304" pitchFamily="18" charset="0"/>
              </a:rPr>
              <a:t> </a:t>
            </a:r>
            <a:r>
              <a:rPr lang="en-US" altLang="zh-CN" sz="3200" b="1">
                <a:solidFill>
                  <a:srgbClr val="0000FF"/>
                </a:solidFill>
                <a:latin typeface="Times New Roman" panose="02020603050405020304" pitchFamily="18" charset="0"/>
              </a:rPr>
              <a:t>mountains / valleys / warm springs / bear / and rare plants. </a:t>
            </a:r>
          </a:p>
          <a:p>
            <a:pPr eaLnBrk="1" hangingPunct="1"/>
            <a:r>
              <a:rPr lang="en-US" altLang="zh-CN" sz="3200" b="1">
                <a:latin typeface="Times New Roman" panose="02020603050405020304" pitchFamily="18" charset="0"/>
              </a:rPr>
              <a:t>What dangers there are:</a:t>
            </a:r>
            <a:r>
              <a:rPr lang="en-US" altLang="zh-CN" sz="3200" b="1">
                <a:solidFill>
                  <a:srgbClr val="660066"/>
                </a:solidFill>
                <a:latin typeface="Times New Roman" panose="02020603050405020304" pitchFamily="18" charset="0"/>
              </a:rPr>
              <a:t> </a:t>
            </a:r>
            <a:r>
              <a:rPr lang="en-US" altLang="zh-CN" sz="3200" b="1">
                <a:solidFill>
                  <a:srgbClr val="0000FF"/>
                </a:solidFill>
                <a:latin typeface="Times New Roman" panose="02020603050405020304" pitchFamily="18" charset="0"/>
              </a:rPr>
              <a:t>bear</a:t>
            </a:r>
          </a:p>
          <a:p>
            <a:pPr eaLnBrk="1" hangingPunct="1"/>
            <a:r>
              <a:rPr lang="en-US" altLang="zh-CN" sz="3200" b="1">
                <a:latin typeface="Times New Roman" panose="02020603050405020304" pitchFamily="18" charset="0"/>
              </a:rPr>
              <a:t>How we can protect ourselves:</a:t>
            </a:r>
          </a:p>
          <a:p>
            <a:pPr eaLnBrk="1" hangingPunct="1"/>
            <a:r>
              <a:rPr lang="en-US" altLang="zh-CN" sz="3200" b="1">
                <a:latin typeface="Times New Roman" panose="02020603050405020304" pitchFamily="18" charset="0"/>
              </a:rPr>
              <a:t>What we should do to look after the place:</a:t>
            </a:r>
          </a:p>
        </p:txBody>
      </p:sp>
      <p:pic>
        <p:nvPicPr>
          <p:cNvPr id="32771" name="Picture 3" descr="it"/>
          <p:cNvPicPr>
            <a:picLocks noChangeAspect="1" noChangeArrowheads="1"/>
          </p:cNvPicPr>
          <p:nvPr/>
        </p:nvPicPr>
        <p:blipFill>
          <a:blip r:embed="rId2"/>
          <a:srcRect/>
          <a:stretch>
            <a:fillRect/>
          </a:stretch>
        </p:blipFill>
        <p:spPr bwMode="auto">
          <a:xfrm>
            <a:off x="179388" y="4070350"/>
            <a:ext cx="1871662"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p:cNvPicPr>
            <a:picLocks noChangeAspect="1" noChangeArrowheads="1"/>
          </p:cNvPicPr>
          <p:nvPr/>
        </p:nvPicPr>
        <p:blipFill>
          <a:blip r:embed="rId3" cstate="email"/>
          <a:srcRect/>
          <a:stretch>
            <a:fillRect/>
          </a:stretch>
        </p:blipFill>
        <p:spPr bwMode="auto">
          <a:xfrm rot="-276281">
            <a:off x="6931025" y="3935413"/>
            <a:ext cx="2016125"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u=2562845901,1938466845&amp;fm=0&amp;gp=26"/>
          <p:cNvPicPr>
            <a:picLocks noChangeAspect="1" noChangeArrowheads="1"/>
          </p:cNvPicPr>
          <p:nvPr/>
        </p:nvPicPr>
        <p:blipFill>
          <a:blip r:embed="rId4"/>
          <a:srcRect/>
          <a:stretch>
            <a:fillRect/>
          </a:stretch>
        </p:blipFill>
        <p:spPr bwMode="auto">
          <a:xfrm>
            <a:off x="2143125" y="4071938"/>
            <a:ext cx="1727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暴风截屏20080404145403"/>
          <p:cNvPicPr>
            <a:picLocks noChangeAspect="1" noChangeArrowheads="1"/>
          </p:cNvPicPr>
          <p:nvPr/>
        </p:nvPicPr>
        <p:blipFill>
          <a:blip r:embed="rId5" cstate="email"/>
          <a:srcRect/>
          <a:stretch>
            <a:fillRect/>
          </a:stretch>
        </p:blipFill>
        <p:spPr bwMode="auto">
          <a:xfrm>
            <a:off x="4071938" y="4286250"/>
            <a:ext cx="2663825"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3"/>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extdifficult2"/>
          <p:cNvPicPr>
            <a:picLocks noChangeAspect="1" noChangeArrowheads="1"/>
          </p:cNvPicPr>
          <p:nvPr/>
        </p:nvPicPr>
        <p:blipFill>
          <a:blip r:embed="rId2" cstate="email"/>
          <a:srcRect/>
          <a:stretch>
            <a:fillRect/>
          </a:stretch>
        </p:blipFill>
        <p:spPr bwMode="auto">
          <a:xfrm rot="1657315">
            <a:off x="1476375" y="-26988"/>
            <a:ext cx="1235075" cy="223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5" name="Group 3"/>
          <p:cNvGrpSpPr/>
          <p:nvPr/>
        </p:nvGrpSpPr>
        <p:grpSpPr bwMode="auto">
          <a:xfrm>
            <a:off x="2627313" y="620713"/>
            <a:ext cx="3979862" cy="1295400"/>
            <a:chOff x="1643" y="436"/>
            <a:chExt cx="2371" cy="635"/>
          </a:xfrm>
        </p:grpSpPr>
        <p:sp>
          <p:nvSpPr>
            <p:cNvPr id="33799" name="Oval 4"/>
            <p:cNvSpPr>
              <a:spLocks noChangeArrowheads="1"/>
            </p:cNvSpPr>
            <p:nvPr/>
          </p:nvSpPr>
          <p:spPr bwMode="auto">
            <a:xfrm>
              <a:off x="1973" y="436"/>
              <a:ext cx="1723" cy="635"/>
            </a:xfrm>
            <a:prstGeom prst="ellipse">
              <a:avLst/>
            </a:prstGeom>
            <a:solidFill>
              <a:srgbClr val="14827D"/>
            </a:solidFill>
            <a:ln w="9525">
              <a:solidFill>
                <a:schemeClr val="tx1"/>
              </a:solidFill>
              <a:round/>
            </a:ln>
          </p:spPr>
          <p:txBody>
            <a:bodyPr wrap="none" anchor="ctr"/>
            <a:lstStyle/>
            <a:p>
              <a:pPr algn="ctr"/>
              <a:endParaRPr lang="zh-CN" altLang="en-US" sz="3200" b="1">
                <a:solidFill>
                  <a:schemeClr val="bg1"/>
                </a:solidFill>
                <a:latin typeface="Times New Roman" panose="02020603050405020304" pitchFamily="18" charset="0"/>
              </a:endParaRPr>
            </a:p>
          </p:txBody>
        </p:sp>
        <p:sp>
          <p:nvSpPr>
            <p:cNvPr id="33800" name="Text Box 5"/>
            <p:cNvSpPr txBox="1">
              <a:spLocks noChangeArrowheads="1"/>
            </p:cNvSpPr>
            <p:nvPr/>
          </p:nvSpPr>
          <p:spPr bwMode="auto">
            <a:xfrm>
              <a:off x="1643" y="566"/>
              <a:ext cx="2371"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b="1" dirty="0">
                  <a:solidFill>
                    <a:schemeClr val="bg1"/>
                  </a:solidFill>
                  <a:latin typeface="Times New Roman" panose="02020603050405020304" pitchFamily="18" charset="0"/>
                </a:rPr>
                <a:t>Suggestions</a:t>
              </a:r>
            </a:p>
          </p:txBody>
        </p:sp>
      </p:grpSp>
      <p:sp>
        <p:nvSpPr>
          <p:cNvPr id="59398" name="Text Box 6"/>
          <p:cNvSpPr txBox="1">
            <a:spLocks noChangeArrowheads="1"/>
          </p:cNvSpPr>
          <p:nvPr/>
        </p:nvSpPr>
        <p:spPr bwMode="auto">
          <a:xfrm>
            <a:off x="571500" y="2214563"/>
            <a:ext cx="82438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a:latin typeface="Times New Roman" panose="02020603050405020304" pitchFamily="18" charset="0"/>
              </a:rPr>
              <a:t>1.When we write in paragraphs, we</a:t>
            </a:r>
            <a:r>
              <a:rPr lang="en-US" altLang="zh-CN" sz="3200" b="1" dirty="0">
                <a:solidFill>
                  <a:schemeClr val="accent2"/>
                </a:solidFill>
                <a:latin typeface="Times New Roman" panose="02020603050405020304" pitchFamily="18" charset="0"/>
              </a:rPr>
              <a:t> </a:t>
            </a:r>
            <a:r>
              <a:rPr lang="en-US" altLang="zh-CN" sz="3200" b="1" dirty="0">
                <a:solidFill>
                  <a:srgbClr val="0000FF"/>
                </a:solidFill>
                <a:latin typeface="Times New Roman" panose="02020603050405020304" pitchFamily="18" charset="0"/>
              </a:rPr>
              <a:t>should</a:t>
            </a:r>
            <a:r>
              <a:rPr lang="en-US" altLang="zh-CN" sz="3200" b="1" dirty="0">
                <a:solidFill>
                  <a:schemeClr val="accent2"/>
                </a:solidFill>
                <a:latin typeface="Times New Roman" panose="02020603050405020304" pitchFamily="18" charset="0"/>
              </a:rPr>
              <a:t> </a:t>
            </a:r>
            <a:r>
              <a:rPr lang="en-US" altLang="zh-CN" sz="3200" b="1" dirty="0">
                <a:latin typeface="Times New Roman" panose="02020603050405020304" pitchFamily="18" charset="0"/>
              </a:rPr>
              <a:t>choose one topic for each paragraph first.</a:t>
            </a:r>
          </a:p>
        </p:txBody>
      </p:sp>
      <p:sp>
        <p:nvSpPr>
          <p:cNvPr id="59399" name="Rectangle 7"/>
          <p:cNvSpPr>
            <a:spLocks noChangeArrowheads="1"/>
          </p:cNvSpPr>
          <p:nvPr/>
        </p:nvSpPr>
        <p:spPr bwMode="auto">
          <a:xfrm>
            <a:off x="571500" y="3857625"/>
            <a:ext cx="784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dirty="0">
                <a:latin typeface="Times New Roman" panose="02020603050405020304" pitchFamily="18" charset="0"/>
              </a:rPr>
              <a:t>2.Next, We</a:t>
            </a:r>
            <a:r>
              <a:rPr lang="en-US" altLang="zh-CN" sz="3200" b="1" dirty="0">
                <a:solidFill>
                  <a:srgbClr val="660066"/>
                </a:solidFill>
                <a:latin typeface="Times New Roman" panose="02020603050405020304" pitchFamily="18" charset="0"/>
              </a:rPr>
              <a:t> </a:t>
            </a:r>
            <a:r>
              <a:rPr lang="en-US" altLang="zh-CN" sz="3200" b="1" dirty="0">
                <a:solidFill>
                  <a:srgbClr val="0000FF"/>
                </a:solidFill>
                <a:latin typeface="Times New Roman" panose="02020603050405020304" pitchFamily="18" charset="0"/>
              </a:rPr>
              <a:t>can</a:t>
            </a:r>
            <a:r>
              <a:rPr lang="en-US" altLang="zh-CN" sz="3200" b="1" dirty="0">
                <a:solidFill>
                  <a:srgbClr val="660066"/>
                </a:solidFill>
                <a:latin typeface="Times New Roman" panose="02020603050405020304" pitchFamily="18" charset="0"/>
              </a:rPr>
              <a:t> </a:t>
            </a:r>
            <a:r>
              <a:rPr lang="en-US" altLang="zh-CN" sz="3200" b="1" dirty="0">
                <a:latin typeface="Times New Roman" panose="02020603050405020304" pitchFamily="18" charset="0"/>
              </a:rPr>
              <a:t>write notes under headings.</a:t>
            </a:r>
          </a:p>
        </p:txBody>
      </p:sp>
      <p:sp>
        <p:nvSpPr>
          <p:cNvPr id="59400" name="Text Box 8"/>
          <p:cNvSpPr txBox="1">
            <a:spLocks noChangeArrowheads="1"/>
          </p:cNvSpPr>
          <p:nvPr/>
        </p:nvSpPr>
        <p:spPr bwMode="auto">
          <a:xfrm>
            <a:off x="571500" y="4786313"/>
            <a:ext cx="84248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a:latin typeface="Times New Roman" panose="02020603050405020304" pitchFamily="18" charset="0"/>
              </a:rPr>
              <a:t>3.Finally,We </a:t>
            </a:r>
            <a:r>
              <a:rPr lang="en-US" altLang="zh-CN" sz="3200" b="1" dirty="0">
                <a:solidFill>
                  <a:srgbClr val="0000FF"/>
                </a:solidFill>
                <a:latin typeface="Times New Roman" panose="02020603050405020304" pitchFamily="18" charset="0"/>
              </a:rPr>
              <a:t>should</a:t>
            </a:r>
            <a:r>
              <a:rPr lang="en-US" altLang="zh-CN" sz="3200" b="1" dirty="0">
                <a:solidFill>
                  <a:srgbClr val="996600"/>
                </a:solidFill>
                <a:latin typeface="Times New Roman" panose="02020603050405020304" pitchFamily="18" charset="0"/>
              </a:rPr>
              <a:t> </a:t>
            </a:r>
            <a:r>
              <a:rPr lang="en-US" altLang="zh-CN" sz="3200" b="1" dirty="0">
                <a:latin typeface="Times New Roman" panose="02020603050405020304" pitchFamily="18" charset="0"/>
              </a:rPr>
              <a:t>use linking words (and, but, so, because etc.) to join the sentences together.</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9398"/>
                                        </p:tgtEl>
                                        <p:attrNameLst>
                                          <p:attrName>style.visibility</p:attrName>
                                        </p:attrNameLst>
                                      </p:cBhvr>
                                      <p:to>
                                        <p:strVal val="visible"/>
                                      </p:to>
                                    </p:set>
                                    <p:anim calcmode="discrete" valueType="clr">
                                      <p:cBhvr override="childStyle">
                                        <p:cTn id="7" dur="80"/>
                                        <p:tgtEl>
                                          <p:spTgt spid="5939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9398"/>
                                        </p:tgtEl>
                                        <p:attrNameLst>
                                          <p:attrName>fillcolor</p:attrName>
                                        </p:attrNameLst>
                                      </p:cBhvr>
                                      <p:tavLst>
                                        <p:tav tm="0">
                                          <p:val>
                                            <p:clrVal>
                                              <a:schemeClr val="accent2"/>
                                            </p:clrVal>
                                          </p:val>
                                        </p:tav>
                                        <p:tav tm="50000">
                                          <p:val>
                                            <p:clrVal>
                                              <a:schemeClr val="hlink"/>
                                            </p:clrVal>
                                          </p:val>
                                        </p:tav>
                                      </p:tavLst>
                                    </p:anim>
                                    <p:set>
                                      <p:cBhvr>
                                        <p:cTn id="9" dur="80"/>
                                        <p:tgtEl>
                                          <p:spTgt spid="5939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9399"/>
                                        </p:tgtEl>
                                        <p:attrNameLst>
                                          <p:attrName>style.visibility</p:attrName>
                                        </p:attrNameLst>
                                      </p:cBhvr>
                                      <p:to>
                                        <p:strVal val="visible"/>
                                      </p:to>
                                    </p:set>
                                    <p:animEffect transition="in" filter="blinds(horizontal)">
                                      <p:cBhvr>
                                        <p:cTn id="14" dur="500"/>
                                        <p:tgtEl>
                                          <p:spTgt spid="59399"/>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iterate type="lt">
                                    <p:tmPct val="0"/>
                                  </p:iterate>
                                  <p:childTnLst>
                                    <p:set>
                                      <p:cBhvr>
                                        <p:cTn id="18" dur="1" fill="hold">
                                          <p:stCondLst>
                                            <p:cond delay="0"/>
                                          </p:stCondLst>
                                        </p:cTn>
                                        <p:tgtEl>
                                          <p:spTgt spid="59400"/>
                                        </p:tgtEl>
                                        <p:attrNameLst>
                                          <p:attrName>style.visibility</p:attrName>
                                        </p:attrNameLst>
                                      </p:cBhvr>
                                      <p:to>
                                        <p:strVal val="visible"/>
                                      </p:to>
                                    </p:set>
                                    <p:animEffect transition="in" filter="blinds(horizontal)">
                                      <p:cBhvr>
                                        <p:cTn id="19" dur="500"/>
                                        <p:tgtEl>
                                          <p:spTgt spid="59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p:bldP spid="59399" grpId="0"/>
      <p:bldP spid="5940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500063" y="1071563"/>
            <a:ext cx="8280400"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5000"/>
              </a:lnSpc>
            </a:pPr>
            <a:r>
              <a:rPr lang="en-US" altLang="zh-CN" sz="3200" b="1">
                <a:solidFill>
                  <a:srgbClr val="0000FF"/>
                </a:solidFill>
                <a:latin typeface="Times New Roman" panose="02020603050405020304" pitchFamily="18" charset="0"/>
              </a:rPr>
              <a:t>Yellowstone Park is in the USA. Many people visit it to see the mountains / valleys / warm springs moose / bison and rare plants. It is peaceful but there are some bears. So we mustn’t …  And We should … We can … We can’t … We should allow only 1,000 people to visit it each week.</a:t>
            </a:r>
          </a:p>
        </p:txBody>
      </p:sp>
    </p:spTree>
  </p:cSld>
  <p:clrMapOvr>
    <a:masterClrMapping/>
  </p:clrMapOvr>
  <p:transition>
    <p:wheel spokes="3"/>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rot="-448162">
            <a:off x="166688" y="2124075"/>
            <a:ext cx="4140200" cy="3051175"/>
          </a:xfrm>
          <a:prstGeom prst="rect">
            <a:avLst/>
          </a:prstGeom>
          <a:solidFill>
            <a:schemeClr val="bg2"/>
          </a:solidFill>
          <a:ln w="38100">
            <a:solidFill>
              <a:srgbClr val="FF0000"/>
            </a:solidFill>
            <a:prstDash val="sysDot"/>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dirty="0" err="1">
                <a:solidFill>
                  <a:srgbClr val="0066FF"/>
                </a:solidFill>
                <a:latin typeface="Times New Roman" panose="02020603050405020304" pitchFamily="18" charset="0"/>
              </a:rPr>
              <a:t>Huanghe</a:t>
            </a:r>
            <a:r>
              <a:rPr lang="en-US" altLang="zh-CN" sz="2400" b="1" dirty="0">
                <a:solidFill>
                  <a:srgbClr val="0066FF"/>
                </a:solidFill>
                <a:latin typeface="Times New Roman" panose="02020603050405020304" pitchFamily="18" charset="0"/>
              </a:rPr>
              <a:t> delta nature reserve Zone (</a:t>
            </a:r>
            <a:r>
              <a:rPr lang="zh-CN" altLang="en-US" sz="2400" b="1" dirty="0">
                <a:solidFill>
                  <a:srgbClr val="0066FF"/>
                </a:solidFill>
                <a:latin typeface="Times New Roman" panose="02020603050405020304" pitchFamily="18" charset="0"/>
              </a:rPr>
              <a:t>黄河三角洲自然保护区</a:t>
            </a:r>
            <a:r>
              <a:rPr lang="en-US" altLang="zh-CN" sz="2400" b="1" dirty="0">
                <a:solidFill>
                  <a:srgbClr val="0066FF"/>
                </a:solidFill>
                <a:latin typeface="Times New Roman" panose="02020603050405020304" pitchFamily="18" charset="0"/>
              </a:rPr>
              <a:t>)</a:t>
            </a:r>
          </a:p>
          <a:p>
            <a:pPr eaLnBrk="1" hangingPunct="1"/>
            <a:r>
              <a:rPr lang="en-US" altLang="zh-CN" sz="2400" b="1" dirty="0">
                <a:solidFill>
                  <a:srgbClr val="FF3300"/>
                </a:solidFill>
                <a:latin typeface="Times New Roman" panose="02020603050405020304" pitchFamily="18" charset="0"/>
              </a:rPr>
              <a:t>Where</a:t>
            </a:r>
            <a:r>
              <a:rPr lang="en-US" altLang="zh-CN" sz="2400" b="1" dirty="0">
                <a:solidFill>
                  <a:schemeClr val="accent2"/>
                </a:solidFill>
                <a:latin typeface="Times New Roman" panose="02020603050405020304" pitchFamily="18" charset="0"/>
              </a:rPr>
              <a:t>: the northeast of </a:t>
            </a:r>
            <a:r>
              <a:rPr lang="en-US" altLang="zh-CN" sz="2400" b="1" dirty="0" err="1">
                <a:solidFill>
                  <a:schemeClr val="accent2"/>
                </a:solidFill>
                <a:latin typeface="Times New Roman" panose="02020603050405020304" pitchFamily="18" charset="0"/>
              </a:rPr>
              <a:t>Dongying</a:t>
            </a:r>
            <a:r>
              <a:rPr lang="en-US" altLang="zh-CN" sz="2400" b="1" dirty="0">
                <a:solidFill>
                  <a:schemeClr val="accent2"/>
                </a:solidFill>
                <a:latin typeface="Times New Roman" panose="02020603050405020304" pitchFamily="18" charset="0"/>
              </a:rPr>
              <a:t>, Shandong</a:t>
            </a:r>
          </a:p>
          <a:p>
            <a:pPr eaLnBrk="1" hangingPunct="1"/>
            <a:r>
              <a:rPr lang="en-US" altLang="zh-CN" sz="2400" b="1" dirty="0">
                <a:solidFill>
                  <a:srgbClr val="FF3300"/>
                </a:solidFill>
                <a:latin typeface="Times New Roman" panose="02020603050405020304" pitchFamily="18" charset="0"/>
              </a:rPr>
              <a:t>What to see</a:t>
            </a:r>
            <a:r>
              <a:rPr lang="en-US" altLang="zh-CN" sz="2400" b="1" dirty="0">
                <a:solidFill>
                  <a:schemeClr val="accent2"/>
                </a:solidFill>
                <a:latin typeface="Times New Roman" panose="02020603050405020304" pitchFamily="18" charset="0"/>
              </a:rPr>
              <a:t>: wetland / swan / the sunset</a:t>
            </a:r>
          </a:p>
          <a:p>
            <a:pPr eaLnBrk="1" hangingPunct="1"/>
            <a:r>
              <a:rPr lang="en-US" altLang="zh-CN" sz="2400" b="1" dirty="0">
                <a:solidFill>
                  <a:srgbClr val="FF3300"/>
                </a:solidFill>
                <a:latin typeface="Times New Roman" panose="02020603050405020304" pitchFamily="18" charset="0"/>
              </a:rPr>
              <a:t>Danger</a:t>
            </a:r>
            <a:r>
              <a:rPr lang="en-US" altLang="zh-CN" sz="2400" b="1" dirty="0">
                <a:solidFill>
                  <a:schemeClr val="accent2"/>
                </a:solidFill>
                <a:latin typeface="Times New Roman" panose="02020603050405020304" pitchFamily="18" charset="0"/>
              </a:rPr>
              <a:t>: deep water</a:t>
            </a:r>
          </a:p>
          <a:p>
            <a:pPr eaLnBrk="1" hangingPunct="1"/>
            <a:r>
              <a:rPr lang="en-US" altLang="zh-CN" sz="2400" b="1" dirty="0">
                <a:solidFill>
                  <a:srgbClr val="FF3300"/>
                </a:solidFill>
                <a:latin typeface="Times New Roman" panose="02020603050405020304" pitchFamily="18" charset="0"/>
              </a:rPr>
              <a:t>Suggestions:</a:t>
            </a:r>
          </a:p>
        </p:txBody>
      </p:sp>
      <p:sp>
        <p:nvSpPr>
          <p:cNvPr id="35843" name="Text Box 3"/>
          <p:cNvSpPr txBox="1">
            <a:spLocks noChangeArrowheads="1"/>
          </p:cNvSpPr>
          <p:nvPr/>
        </p:nvSpPr>
        <p:spPr bwMode="auto">
          <a:xfrm rot="286506">
            <a:off x="4533900" y="463550"/>
            <a:ext cx="4392613" cy="2705100"/>
          </a:xfrm>
          <a:prstGeom prst="rect">
            <a:avLst/>
          </a:prstGeom>
          <a:solidFill>
            <a:srgbClr val="FFCC00">
              <a:alpha val="43137"/>
            </a:srgbClr>
          </a:solidFill>
          <a:ln w="57150">
            <a:solidFill>
              <a:srgbClr val="00FF00"/>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err="1">
                <a:latin typeface="Times New Roman" panose="02020603050405020304" pitchFamily="18" charset="0"/>
              </a:rPr>
              <a:t>Changbai</a:t>
            </a:r>
            <a:r>
              <a:rPr lang="en-US" altLang="zh-CN" sz="2400" b="1" dirty="0">
                <a:latin typeface="Times New Roman" panose="02020603050405020304" pitchFamily="18" charset="0"/>
              </a:rPr>
              <a:t> Mountain  Eco-tourism</a:t>
            </a:r>
          </a:p>
          <a:p>
            <a:pPr eaLnBrk="1" hangingPunct="1"/>
            <a:r>
              <a:rPr lang="en-US" altLang="zh-CN" sz="2400" b="1" dirty="0">
                <a:solidFill>
                  <a:srgbClr val="FF3300"/>
                </a:solidFill>
                <a:latin typeface="Times New Roman" panose="02020603050405020304" pitchFamily="18" charset="0"/>
              </a:rPr>
              <a:t>Where</a:t>
            </a:r>
            <a:r>
              <a:rPr lang="en-US" altLang="zh-CN" sz="2400" b="1" dirty="0">
                <a:solidFill>
                  <a:schemeClr val="accent2"/>
                </a:solidFill>
                <a:latin typeface="Times New Roman" panose="02020603050405020304" pitchFamily="18" charset="0"/>
              </a:rPr>
              <a:t>: Northeast China</a:t>
            </a:r>
          </a:p>
          <a:p>
            <a:pPr eaLnBrk="1" hangingPunct="1"/>
            <a:r>
              <a:rPr lang="en-US" altLang="zh-CN" sz="2400" b="1" dirty="0">
                <a:solidFill>
                  <a:srgbClr val="FF3300"/>
                </a:solidFill>
                <a:latin typeface="Times New Roman" panose="02020603050405020304" pitchFamily="18" charset="0"/>
              </a:rPr>
              <a:t>What to see</a:t>
            </a:r>
            <a:r>
              <a:rPr lang="en-US" altLang="zh-CN" sz="2400" b="1" dirty="0">
                <a:solidFill>
                  <a:schemeClr val="accent2"/>
                </a:solidFill>
                <a:latin typeface="Times New Roman" panose="02020603050405020304" pitchFamily="18" charset="0"/>
              </a:rPr>
              <a:t>: forest waterfall / mountains</a:t>
            </a:r>
          </a:p>
          <a:p>
            <a:pPr eaLnBrk="1" hangingPunct="1"/>
            <a:r>
              <a:rPr lang="en-US" altLang="zh-CN" sz="2400" b="1" dirty="0">
                <a:solidFill>
                  <a:srgbClr val="FF3300"/>
                </a:solidFill>
                <a:latin typeface="Times New Roman" panose="02020603050405020304" pitchFamily="18" charset="0"/>
              </a:rPr>
              <a:t>Danger</a:t>
            </a:r>
            <a:r>
              <a:rPr lang="en-US" altLang="zh-CN" sz="2400" b="1" dirty="0">
                <a:solidFill>
                  <a:schemeClr val="accent2"/>
                </a:solidFill>
                <a:latin typeface="Times New Roman" panose="02020603050405020304" pitchFamily="18" charset="0"/>
              </a:rPr>
              <a:t>: tigers / black bears </a:t>
            </a:r>
          </a:p>
          <a:p>
            <a:pPr eaLnBrk="1" hangingPunct="1"/>
            <a:r>
              <a:rPr lang="en-US" altLang="zh-CN" sz="2400" b="1" dirty="0">
                <a:solidFill>
                  <a:srgbClr val="FF3300"/>
                </a:solidFill>
                <a:latin typeface="Times New Roman" panose="02020603050405020304" pitchFamily="18" charset="0"/>
              </a:rPr>
              <a:t>Suggestions:</a:t>
            </a:r>
            <a:endParaRPr lang="en-US" altLang="zh-CN" sz="2400" dirty="0">
              <a:latin typeface="Times New Roman" panose="02020603050405020304" pitchFamily="18" charset="0"/>
            </a:endParaRPr>
          </a:p>
        </p:txBody>
      </p:sp>
      <p:sp>
        <p:nvSpPr>
          <p:cNvPr id="35844" name="WordArt 4"/>
          <p:cNvSpPr>
            <a:spLocks noChangeArrowheads="1" noChangeShapeType="1" noTextEdit="1"/>
          </p:cNvSpPr>
          <p:nvPr/>
        </p:nvSpPr>
        <p:spPr bwMode="auto">
          <a:xfrm>
            <a:off x="539750" y="696913"/>
            <a:ext cx="2879725" cy="715962"/>
          </a:xfrm>
          <a:prstGeom prst="rect">
            <a:avLst/>
          </a:prstGeom>
        </p:spPr>
        <p:txBody>
          <a:bodyPr wrap="none" fromWordArt="1">
            <a:prstTxWarp prst="textPlain">
              <a:avLst>
                <a:gd name="adj" fmla="val 50000"/>
              </a:avLst>
            </a:prstTxWarp>
          </a:bodyPr>
          <a:lstStyle/>
          <a:p>
            <a:pPr algn="ctr"/>
            <a:r>
              <a:rPr lang="en-US" altLang="zh-CN" sz="3200"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a:rPr>
              <a:t>Group work</a:t>
            </a:r>
            <a:endParaRPr lang="zh-CN" altLang="en-US" sz="3200"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a:endParaRPr>
          </a:p>
        </p:txBody>
      </p:sp>
      <p:sp>
        <p:nvSpPr>
          <p:cNvPr id="35845" name="Text Box 5"/>
          <p:cNvSpPr txBox="1">
            <a:spLocks noChangeArrowheads="1"/>
          </p:cNvSpPr>
          <p:nvPr/>
        </p:nvSpPr>
        <p:spPr bwMode="auto">
          <a:xfrm rot="-258341">
            <a:off x="4595813" y="3587750"/>
            <a:ext cx="4341812" cy="2705100"/>
          </a:xfrm>
          <a:prstGeom prst="rect">
            <a:avLst/>
          </a:prstGeom>
          <a:solidFill>
            <a:srgbClr val="99FF66">
              <a:alpha val="59999"/>
            </a:srgbClr>
          </a:solidFill>
          <a:ln w="57150">
            <a:solidFill>
              <a:srgbClr val="33CCCC"/>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rPr>
              <a:t>Lushan National Geological Park</a:t>
            </a:r>
          </a:p>
          <a:p>
            <a:pPr eaLnBrk="1" hangingPunct="1"/>
            <a:r>
              <a:rPr lang="en-US" altLang="zh-CN" sz="2400" b="1">
                <a:solidFill>
                  <a:srgbClr val="FF3300"/>
                </a:solidFill>
                <a:latin typeface="Times New Roman" panose="02020603050405020304" pitchFamily="18" charset="0"/>
              </a:rPr>
              <a:t>Where</a:t>
            </a:r>
            <a:r>
              <a:rPr lang="en-US" altLang="zh-CN" sz="2400" b="1">
                <a:solidFill>
                  <a:schemeClr val="accent2"/>
                </a:solidFill>
                <a:latin typeface="Times New Roman" panose="02020603050405020304" pitchFamily="18" charset="0"/>
              </a:rPr>
              <a:t>: Jiangxi</a:t>
            </a:r>
          </a:p>
          <a:p>
            <a:pPr eaLnBrk="1" hangingPunct="1"/>
            <a:r>
              <a:rPr lang="en-US" altLang="zh-CN" sz="2400" b="1">
                <a:solidFill>
                  <a:srgbClr val="FF3300"/>
                </a:solidFill>
                <a:latin typeface="Times New Roman" panose="02020603050405020304" pitchFamily="18" charset="0"/>
              </a:rPr>
              <a:t>What to see</a:t>
            </a:r>
            <a:r>
              <a:rPr lang="en-US" altLang="zh-CN" sz="2400" b="1">
                <a:solidFill>
                  <a:schemeClr val="accent2"/>
                </a:solidFill>
                <a:latin typeface="Times New Roman" panose="02020603050405020304" pitchFamily="18" charset="0"/>
              </a:rPr>
              <a:t>: mountains stream / pool  </a:t>
            </a:r>
          </a:p>
          <a:p>
            <a:pPr eaLnBrk="1" hangingPunct="1"/>
            <a:r>
              <a:rPr lang="en-US" altLang="zh-CN" sz="2400" b="1">
                <a:solidFill>
                  <a:srgbClr val="FF3300"/>
                </a:solidFill>
                <a:latin typeface="Times New Roman" panose="02020603050405020304" pitchFamily="18" charset="0"/>
              </a:rPr>
              <a:t>Danger</a:t>
            </a:r>
            <a:r>
              <a:rPr lang="en-US" altLang="zh-CN" sz="2400" b="1">
                <a:solidFill>
                  <a:schemeClr val="accent2"/>
                </a:solidFill>
                <a:latin typeface="Times New Roman" panose="02020603050405020304" pitchFamily="18" charset="0"/>
              </a:rPr>
              <a:t>: wild animals</a:t>
            </a:r>
          </a:p>
          <a:p>
            <a:pPr eaLnBrk="1" hangingPunct="1"/>
            <a:r>
              <a:rPr lang="en-US" altLang="zh-CN" sz="2400" b="1">
                <a:solidFill>
                  <a:srgbClr val="FF3300"/>
                </a:solidFill>
                <a:latin typeface="Times New Roman" panose="02020603050405020304" pitchFamily="18" charset="0"/>
              </a:rPr>
              <a:t>Suggestions:</a:t>
            </a:r>
            <a:r>
              <a:rPr lang="en-US" altLang="zh-CN" b="1">
                <a:solidFill>
                  <a:schemeClr val="accent2"/>
                </a:solidFill>
                <a:latin typeface="Times New Roman" panose="02020603050405020304" pitchFamily="18" charset="0"/>
              </a:rPr>
              <a:t>  </a:t>
            </a:r>
            <a:endParaRPr lang="en-US" altLang="zh-CN" sz="2400" b="1">
              <a:latin typeface="Times New Roman" panose="02020603050405020304" pitchFamily="18" charset="0"/>
            </a:endParaRPr>
          </a:p>
        </p:txBody>
      </p:sp>
    </p:spTree>
  </p:cSld>
  <p:clrMapOvr>
    <a:masterClrMapping/>
  </p:clrMapOvr>
  <p:transition>
    <p:wheel spokes="3"/>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1857375" y="285750"/>
            <a:ext cx="568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a:latin typeface="Times New Roman" panose="02020603050405020304" pitchFamily="18" charset="0"/>
              </a:rPr>
              <a:t>Xixi National Wetland Park </a:t>
            </a:r>
          </a:p>
        </p:txBody>
      </p:sp>
      <p:sp>
        <p:nvSpPr>
          <p:cNvPr id="36867" name="Text Box 5"/>
          <p:cNvSpPr txBox="1">
            <a:spLocks noChangeArrowheads="1"/>
          </p:cNvSpPr>
          <p:nvPr/>
        </p:nvSpPr>
        <p:spPr bwMode="auto">
          <a:xfrm>
            <a:off x="1071563" y="5072063"/>
            <a:ext cx="7848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0000FF"/>
                </a:solidFill>
                <a:latin typeface="Times New Roman" panose="02020603050405020304" pitchFamily="18" charset="0"/>
              </a:rPr>
              <a:t>The first and so far only National Wetland Park in China is located in beautiful paradise city of Hang Zhou.</a:t>
            </a:r>
          </a:p>
        </p:txBody>
      </p:sp>
      <p:pic>
        <p:nvPicPr>
          <p:cNvPr id="36868" name="Picture 6" descr="http://p1.cncnimg.cn/jingdian/topbanner/z/y/5183.jpg"/>
          <p:cNvPicPr>
            <a:picLocks noChangeAspect="1" noChangeArrowheads="1"/>
          </p:cNvPicPr>
          <p:nvPr/>
        </p:nvPicPr>
        <p:blipFill>
          <a:blip r:embed="rId2" cstate="email"/>
          <a:srcRect/>
          <a:stretch>
            <a:fillRect/>
          </a:stretch>
        </p:blipFill>
        <p:spPr bwMode="auto">
          <a:xfrm>
            <a:off x="0" y="928688"/>
            <a:ext cx="65008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7" descr="C:\Documents and Settings\zhengli\桌面\QQ截图20141106133258.jpg"/>
          <p:cNvPicPr>
            <a:picLocks noChangeAspect="1" noChangeArrowheads="1"/>
          </p:cNvPicPr>
          <p:nvPr/>
        </p:nvPicPr>
        <p:blipFill>
          <a:blip r:embed="rId3"/>
          <a:srcRect/>
          <a:stretch>
            <a:fillRect/>
          </a:stretch>
        </p:blipFill>
        <p:spPr bwMode="auto">
          <a:xfrm>
            <a:off x="214313" y="2643188"/>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8" descr="C:\Documents and Settings\zhengli\桌面\QQ截图20141106133322.jpg"/>
          <p:cNvPicPr>
            <a:picLocks noChangeAspect="1" noChangeArrowheads="1"/>
          </p:cNvPicPr>
          <p:nvPr/>
        </p:nvPicPr>
        <p:blipFill>
          <a:blip r:embed="rId4"/>
          <a:srcRect/>
          <a:stretch>
            <a:fillRect/>
          </a:stretch>
        </p:blipFill>
        <p:spPr bwMode="auto">
          <a:xfrm>
            <a:off x="6134100" y="1571625"/>
            <a:ext cx="30099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0" descr="http://xnxwimg2.cncn.net/p10008/13/14a0_b.jpg?v=1362471716"/>
          <p:cNvPicPr>
            <a:picLocks noChangeAspect="1" noChangeArrowheads="1"/>
          </p:cNvPicPr>
          <p:nvPr/>
        </p:nvPicPr>
        <p:blipFill>
          <a:blip r:embed="rId5"/>
          <a:srcRect/>
          <a:stretch>
            <a:fillRect/>
          </a:stretch>
        </p:blipFill>
        <p:spPr bwMode="auto">
          <a:xfrm>
            <a:off x="4286250" y="2357438"/>
            <a:ext cx="44624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802"/>
                                        </p:tgtEl>
                                        <p:attrNameLst>
                                          <p:attrName>style.visibility</p:attrName>
                                        </p:attrNameLst>
                                      </p:cBhvr>
                                      <p:to>
                                        <p:strVal val="visible"/>
                                      </p:to>
                                    </p:set>
                                    <p:animEffect transition="in" filter="blinds(horizontal)">
                                      <p:cBhvr>
                                        <p:cTn id="7" dur="500"/>
                                        <p:tgtEl>
                                          <p:spTgt spid="33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ext Box 4"/>
          <p:cNvSpPr txBox="1">
            <a:spLocks noChangeArrowheads="1"/>
          </p:cNvSpPr>
          <p:nvPr/>
        </p:nvSpPr>
        <p:spPr bwMode="auto">
          <a:xfrm>
            <a:off x="1116013" y="333375"/>
            <a:ext cx="4540250" cy="56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30000"/>
              </a:lnSpc>
            </a:pPr>
            <a:r>
              <a:rPr lang="en-US" altLang="zh-CN" sz="2800"/>
              <a:t> </a:t>
            </a:r>
            <a:r>
              <a:rPr lang="en-US" altLang="zh-CN" sz="2800" b="1"/>
              <a:t>tent </a:t>
            </a:r>
            <a:r>
              <a:rPr lang="zh-CN" altLang="en-US" sz="2800" b="1"/>
              <a:t>帐篷</a:t>
            </a:r>
          </a:p>
          <a:p>
            <a:pPr>
              <a:lnSpc>
                <a:spcPct val="130000"/>
              </a:lnSpc>
            </a:pPr>
            <a:r>
              <a:rPr lang="en-US" altLang="zh-CN" sz="2800" b="1"/>
              <a:t> fall </a:t>
            </a:r>
            <a:r>
              <a:rPr lang="zh-CN" altLang="en-US" sz="2800" b="1"/>
              <a:t>变成，进入</a:t>
            </a:r>
          </a:p>
          <a:p>
            <a:pPr>
              <a:lnSpc>
                <a:spcPct val="130000"/>
              </a:lnSpc>
            </a:pPr>
            <a:r>
              <a:rPr lang="en-US" altLang="zh-CN" sz="2800" b="1"/>
              <a:t> fall asleep</a:t>
            </a:r>
            <a:r>
              <a:rPr lang="zh-CN" altLang="en-US" sz="2800" b="1"/>
              <a:t>入睡，睡着</a:t>
            </a:r>
          </a:p>
          <a:p>
            <a:pPr>
              <a:lnSpc>
                <a:spcPct val="130000"/>
              </a:lnSpc>
            </a:pPr>
            <a:r>
              <a:rPr lang="en-US" altLang="zh-CN" sz="2800" b="1"/>
              <a:t> hang-hung-hung</a:t>
            </a:r>
            <a:r>
              <a:rPr lang="zh-CN" altLang="en-US" sz="2800" b="1"/>
              <a:t>悬挂，吊</a:t>
            </a:r>
          </a:p>
          <a:p>
            <a:pPr>
              <a:lnSpc>
                <a:spcPct val="130000"/>
              </a:lnSpc>
            </a:pPr>
            <a:r>
              <a:rPr lang="en-US" altLang="zh-CN" sz="2800" b="1"/>
              <a:t> sudden </a:t>
            </a:r>
            <a:r>
              <a:rPr lang="zh-CN" altLang="en-US" sz="2800" b="1"/>
              <a:t>突然的，急剧的</a:t>
            </a:r>
          </a:p>
          <a:p>
            <a:pPr>
              <a:lnSpc>
                <a:spcPct val="130000"/>
              </a:lnSpc>
            </a:pPr>
            <a:r>
              <a:rPr lang="en-US" altLang="zh-CN" sz="2800" b="1"/>
              <a:t> gun </a:t>
            </a:r>
            <a:r>
              <a:rPr lang="zh-CN" altLang="en-US" sz="2800" b="1"/>
              <a:t>枪</a:t>
            </a:r>
          </a:p>
          <a:p>
            <a:pPr>
              <a:lnSpc>
                <a:spcPct val="130000"/>
              </a:lnSpc>
            </a:pPr>
            <a:r>
              <a:rPr lang="en-US" altLang="zh-CN" sz="2800" b="1"/>
              <a:t> soft </a:t>
            </a:r>
            <a:r>
              <a:rPr lang="zh-CN" altLang="en-US" sz="2800" b="1"/>
              <a:t>软的</a:t>
            </a:r>
          </a:p>
          <a:p>
            <a:pPr>
              <a:lnSpc>
                <a:spcPct val="130000"/>
              </a:lnSpc>
            </a:pPr>
            <a:r>
              <a:rPr lang="en-US" altLang="zh-CN" sz="2800" b="1"/>
              <a:t> still</a:t>
            </a:r>
            <a:r>
              <a:rPr lang="zh-CN" altLang="en-US" sz="2800" b="1"/>
              <a:t>静止的</a:t>
            </a:r>
          </a:p>
          <a:p>
            <a:pPr>
              <a:lnSpc>
                <a:spcPct val="130000"/>
              </a:lnSpc>
            </a:pPr>
            <a:r>
              <a:rPr lang="en-US" altLang="zh-CN" sz="2800" b="1"/>
              <a:t> wood</a:t>
            </a:r>
            <a:r>
              <a:rPr lang="zh-CN" altLang="en-US" sz="2800" b="1"/>
              <a:t>小树林，林地</a:t>
            </a:r>
          </a:p>
          <a:p>
            <a:pPr>
              <a:lnSpc>
                <a:spcPct val="130000"/>
              </a:lnSpc>
            </a:pPr>
            <a:r>
              <a:rPr lang="en-US" altLang="zh-CN" sz="2800" b="1"/>
              <a:t> blood </a:t>
            </a:r>
            <a:r>
              <a:rPr lang="zh-CN" altLang="en-US" sz="2800" b="1"/>
              <a:t>血，血液</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571500" y="1357313"/>
            <a:ext cx="79914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20000"/>
              </a:lnSpc>
            </a:pPr>
            <a:r>
              <a:rPr lang="en-US" altLang="zh-CN" sz="3200" b="1" dirty="0">
                <a:latin typeface="Times New Roman" panose="02020603050405020304" pitchFamily="18" charset="0"/>
              </a:rPr>
              <a:t>1</a:t>
            </a:r>
            <a:r>
              <a:rPr lang="zh-CN" altLang="zh-CN" sz="3200" b="1" dirty="0">
                <a:latin typeface="Times New Roman" panose="02020603050405020304" pitchFamily="18" charset="0"/>
              </a:rPr>
              <a:t>. …</a:t>
            </a:r>
            <a:r>
              <a:rPr lang="zh-CN" altLang="en-US" sz="3200" b="1" dirty="0">
                <a:latin typeface="Times New Roman" panose="02020603050405020304" pitchFamily="18" charset="0"/>
              </a:rPr>
              <a:t> </a:t>
            </a:r>
            <a:r>
              <a:rPr lang="zh-CN" altLang="zh-CN" sz="3200" b="1" dirty="0">
                <a:solidFill>
                  <a:srgbClr val="0000FF"/>
                </a:solidFill>
                <a:latin typeface="Times New Roman" panose="02020603050405020304" pitchFamily="18" charset="0"/>
              </a:rPr>
              <a:t>the </a:t>
            </a:r>
            <a:r>
              <a:rPr lang="zh-CN" altLang="zh-CN" sz="3200" b="1" dirty="0">
                <a:latin typeface="Times New Roman" panose="02020603050405020304" pitchFamily="18" charset="0"/>
              </a:rPr>
              <a:t>three of us were tired after walking for about eight hours.    </a:t>
            </a:r>
          </a:p>
        </p:txBody>
      </p:sp>
      <p:sp>
        <p:nvSpPr>
          <p:cNvPr id="17411" name="Rectangle 3"/>
          <p:cNvSpPr>
            <a:spLocks noChangeArrowheads="1"/>
          </p:cNvSpPr>
          <p:nvPr/>
        </p:nvSpPr>
        <p:spPr bwMode="auto">
          <a:xfrm>
            <a:off x="1000125" y="2643188"/>
            <a:ext cx="7561263"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3200" b="1" dirty="0">
                <a:solidFill>
                  <a:srgbClr val="0000FF"/>
                </a:solidFill>
                <a:latin typeface="Times New Roman" panose="02020603050405020304" pitchFamily="18" charset="0"/>
              </a:rPr>
              <a:t>    </a:t>
            </a:r>
            <a:r>
              <a:rPr lang="zh-CN" altLang="zh-CN" sz="3200" b="1" dirty="0">
                <a:solidFill>
                  <a:srgbClr val="0000FF"/>
                </a:solidFill>
                <a:latin typeface="Times New Roman" panose="02020603050405020304" pitchFamily="18" charset="0"/>
              </a:rPr>
              <a:t>the </a:t>
            </a:r>
            <a:r>
              <a:rPr lang="zh-CN" altLang="en-US" sz="3200" b="1" dirty="0">
                <a:latin typeface="Times New Roman" panose="02020603050405020304" pitchFamily="18" charset="0"/>
              </a:rPr>
              <a:t>用在数词前</a:t>
            </a:r>
            <a:r>
              <a:rPr lang="zh-CN" altLang="zh-CN" sz="3200" b="1" dirty="0">
                <a:latin typeface="Times New Roman" panose="02020603050405020304" pitchFamily="18" charset="0"/>
              </a:rPr>
              <a:t>, </a:t>
            </a:r>
            <a:r>
              <a:rPr lang="zh-CN" altLang="en-US" sz="3200" b="1" dirty="0">
                <a:latin typeface="Times New Roman" panose="02020603050405020304" pitchFamily="18" charset="0"/>
              </a:rPr>
              <a:t>表示特指。</a:t>
            </a:r>
          </a:p>
        </p:txBody>
      </p:sp>
      <p:sp>
        <p:nvSpPr>
          <p:cNvPr id="17412" name="Rectangle 4"/>
          <p:cNvSpPr>
            <a:spLocks noChangeArrowheads="1"/>
          </p:cNvSpPr>
          <p:nvPr/>
        </p:nvSpPr>
        <p:spPr bwMode="auto">
          <a:xfrm>
            <a:off x="857250" y="3429000"/>
            <a:ext cx="7848600"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3200" b="1" dirty="0">
                <a:solidFill>
                  <a:srgbClr val="0000FF"/>
                </a:solidFill>
                <a:latin typeface="Times New Roman" panose="02020603050405020304" pitchFamily="18" charset="0"/>
              </a:rPr>
              <a:t>    </a:t>
            </a:r>
            <a:r>
              <a:rPr lang="zh-CN" altLang="zh-CN" sz="3200" b="1" dirty="0">
                <a:solidFill>
                  <a:srgbClr val="0000FF"/>
                </a:solidFill>
                <a:latin typeface="Times New Roman" panose="02020603050405020304" pitchFamily="18" charset="0"/>
              </a:rPr>
              <a:t>the three of us</a:t>
            </a:r>
            <a:r>
              <a:rPr lang="zh-CN" altLang="zh-CN" sz="3200" b="1" dirty="0">
                <a:latin typeface="Times New Roman" panose="02020603050405020304" pitchFamily="18" charset="0"/>
              </a:rPr>
              <a:t> </a:t>
            </a:r>
            <a:r>
              <a:rPr lang="zh-CN" altLang="en-US" sz="3200" b="1" dirty="0">
                <a:latin typeface="Times New Roman" panose="02020603050405020304" pitchFamily="18" charset="0"/>
              </a:rPr>
              <a:t>指的是“我们三个人” </a:t>
            </a:r>
            <a:r>
              <a:rPr lang="zh-CN" altLang="zh-CN" sz="3200" b="1" dirty="0">
                <a:latin typeface="Times New Roman" panose="02020603050405020304" pitchFamily="18" charset="0"/>
              </a:rPr>
              <a:t>(</a:t>
            </a:r>
            <a:r>
              <a:rPr lang="zh-CN" altLang="en-US" sz="3200" b="1" dirty="0">
                <a:latin typeface="Times New Roman" panose="02020603050405020304" pitchFamily="18" charset="0"/>
              </a:rPr>
              <a:t>总数就三个人</a:t>
            </a:r>
            <a:r>
              <a:rPr lang="zh-CN" altLang="zh-CN" sz="3200" b="1" dirty="0">
                <a:latin typeface="Times New Roman" panose="02020603050405020304" pitchFamily="18" charset="0"/>
              </a:rPr>
              <a:t>); </a:t>
            </a:r>
            <a:r>
              <a:rPr lang="zh-CN" altLang="zh-CN" sz="3200" b="1" dirty="0">
                <a:solidFill>
                  <a:srgbClr val="0000FF"/>
                </a:solidFill>
                <a:latin typeface="Times New Roman" panose="02020603050405020304" pitchFamily="18" charset="0"/>
              </a:rPr>
              <a:t>three of us</a:t>
            </a:r>
            <a:r>
              <a:rPr lang="zh-CN" altLang="en-US" sz="3200" b="1" dirty="0">
                <a:latin typeface="Times New Roman" panose="02020603050405020304" pitchFamily="18" charset="0"/>
              </a:rPr>
              <a:t>指的是“ 我们中的三个人” </a:t>
            </a:r>
            <a:r>
              <a:rPr lang="zh-CN" altLang="zh-CN" sz="3200" b="1" dirty="0">
                <a:latin typeface="Times New Roman" panose="02020603050405020304" pitchFamily="18" charset="0"/>
              </a:rPr>
              <a:t>(</a:t>
            </a:r>
            <a:r>
              <a:rPr lang="zh-CN" altLang="en-US" sz="3200" b="1" dirty="0">
                <a:latin typeface="Times New Roman" panose="02020603050405020304" pitchFamily="18" charset="0"/>
              </a:rPr>
              <a:t>总数不一定为三个人</a:t>
            </a:r>
            <a:r>
              <a:rPr lang="zh-CN" altLang="zh-CN" sz="3200" b="1" dirty="0">
                <a:latin typeface="Times New Roman" panose="02020603050405020304" pitchFamily="18" charset="0"/>
              </a:rPr>
              <a:t>) </a:t>
            </a:r>
            <a:r>
              <a:rPr lang="zh-CN" altLang="en-US" sz="3200" b="1" dirty="0">
                <a:latin typeface="Times New Roman" panose="02020603050405020304" pitchFamily="18" charset="0"/>
              </a:rPr>
              <a:t>。</a:t>
            </a:r>
            <a:endParaRPr lang="zh-CN" altLang="zh-CN" sz="3200" b="1" dirty="0">
              <a:latin typeface="Times New Roman" panose="02020603050405020304" pitchFamily="18" charset="0"/>
            </a:endParaRPr>
          </a:p>
        </p:txBody>
      </p:sp>
      <p:sp>
        <p:nvSpPr>
          <p:cNvPr id="37893" name="Rectangle 2"/>
          <p:cNvSpPr>
            <a:spLocks noChangeArrowheads="1"/>
          </p:cNvSpPr>
          <p:nvPr/>
        </p:nvSpPr>
        <p:spPr bwMode="auto">
          <a:xfrm>
            <a:off x="2643188" y="428625"/>
            <a:ext cx="43259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zh-CN" altLang="zh-CN" sz="4400" b="1" dirty="0">
                <a:latin typeface="Times New Roman" panose="02020603050405020304" pitchFamily="18" charset="0"/>
              </a:rPr>
              <a:t>Language points </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strips(downRight)">
                                      <p:cBhvr>
                                        <p:cTn id="7" dur="10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strips(downRight)">
                                      <p:cBhvr>
                                        <p:cTn id="12" dur="1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P spid="17412"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571500" y="1071563"/>
            <a:ext cx="8208963"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b="1" dirty="0">
                <a:latin typeface="Times New Roman" panose="02020603050405020304" pitchFamily="18" charset="0"/>
              </a:rPr>
              <a:t>    There are eight people in the team. The eight of them will have dinner together tonight. </a:t>
            </a:r>
          </a:p>
          <a:p>
            <a:pPr>
              <a:spcBef>
                <a:spcPct val="50000"/>
              </a:spcBef>
            </a:pPr>
            <a:r>
              <a:rPr lang="en-US" altLang="zh-CN" sz="3200" b="1" dirty="0">
                <a:latin typeface="Times New Roman" panose="02020603050405020304" pitchFamily="18" charset="0"/>
              </a:rPr>
              <a:t>    </a:t>
            </a:r>
            <a:r>
              <a:rPr lang="zh-CN" altLang="en-US" sz="3200" b="1" dirty="0">
                <a:latin typeface="Times New Roman" panose="02020603050405020304" pitchFamily="18" charset="0"/>
              </a:rPr>
              <a:t>队里有八个人，他们八个今晚一起吃饭。       </a:t>
            </a:r>
          </a:p>
          <a:p>
            <a:pPr>
              <a:spcBef>
                <a:spcPct val="50000"/>
              </a:spcBef>
            </a:pPr>
            <a:r>
              <a:rPr lang="zh-CN" altLang="en-US" sz="3200" b="1" dirty="0">
                <a:latin typeface="Times New Roman" panose="02020603050405020304" pitchFamily="18" charset="0"/>
              </a:rPr>
              <a:t>    </a:t>
            </a:r>
            <a:r>
              <a:rPr lang="en-US" altLang="zh-CN" sz="3200" b="1" dirty="0">
                <a:latin typeface="Times New Roman" panose="02020603050405020304" pitchFamily="18" charset="0"/>
              </a:rPr>
              <a:t>There are 10 people in the office and eight of them are women.</a:t>
            </a:r>
          </a:p>
          <a:p>
            <a:pPr>
              <a:spcBef>
                <a:spcPct val="50000"/>
              </a:spcBef>
            </a:pPr>
            <a:r>
              <a:rPr lang="en-US" altLang="zh-CN" sz="3200" b="1" dirty="0">
                <a:latin typeface="Times New Roman" panose="02020603050405020304" pitchFamily="18" charset="0"/>
              </a:rPr>
              <a:t>    </a:t>
            </a:r>
            <a:r>
              <a:rPr lang="zh-CN" altLang="en-US" sz="3200" b="1" dirty="0">
                <a:latin typeface="Times New Roman" panose="02020603050405020304" pitchFamily="18" charset="0"/>
              </a:rPr>
              <a:t>办公室有十个人，有八个是女的。</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6">
                                            <p:txEl>
                                              <p:pRg st="1" end="1"/>
                                            </p:txEl>
                                          </p:spTgt>
                                        </p:tgtEl>
                                        <p:attrNameLst>
                                          <p:attrName>style.visibility</p:attrName>
                                        </p:attrNameLst>
                                      </p:cBhvr>
                                      <p:to>
                                        <p:strVal val="visible"/>
                                      </p:to>
                                    </p:set>
                                    <p:animEffect transition="in" filter="blinds(horizontal)">
                                      <p:cBhvr>
                                        <p:cTn id="7" dur="500"/>
                                        <p:tgtEl>
                                          <p:spTgt spid="1843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36">
                                            <p:txEl>
                                              <p:pRg st="2" end="2"/>
                                            </p:txEl>
                                          </p:spTgt>
                                        </p:tgtEl>
                                        <p:attrNameLst>
                                          <p:attrName>style.visibility</p:attrName>
                                        </p:attrNameLst>
                                      </p:cBhvr>
                                      <p:to>
                                        <p:strVal val="visible"/>
                                      </p:to>
                                    </p:set>
                                    <p:animEffect transition="in" filter="blinds(horizontal)">
                                      <p:cBhvr>
                                        <p:cTn id="12" dur="500"/>
                                        <p:tgtEl>
                                          <p:spTgt spid="1843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436">
                                            <p:txEl>
                                              <p:pRg st="3" end="3"/>
                                            </p:txEl>
                                          </p:spTgt>
                                        </p:tgtEl>
                                        <p:attrNameLst>
                                          <p:attrName>style.visibility</p:attrName>
                                        </p:attrNameLst>
                                      </p:cBhvr>
                                      <p:to>
                                        <p:strVal val="visible"/>
                                      </p:to>
                                    </p:set>
                                    <p:animEffect transition="in" filter="blinds(horizontal)">
                                      <p:cBhvr>
                                        <p:cTn id="17" dur="500"/>
                                        <p:tgtEl>
                                          <p:spTgt spid="184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642938" y="1000125"/>
            <a:ext cx="7924800"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spcAft>
                <a:spcPts val="600"/>
              </a:spcAft>
              <a:tabLst>
                <a:tab pos="3895725" algn="l"/>
              </a:tabLst>
            </a:pPr>
            <a:r>
              <a:rPr lang="en-US" altLang="zh-CN" sz="3200" b="1" dirty="0">
                <a:latin typeface="Times New Roman" panose="02020603050405020304" pitchFamily="18" charset="0"/>
              </a:rPr>
              <a:t>2</a:t>
            </a:r>
            <a:r>
              <a:rPr lang="zh-CN" altLang="zh-CN" sz="3200" b="1" dirty="0">
                <a:latin typeface="Times New Roman" panose="02020603050405020304" pitchFamily="18" charset="0"/>
              </a:rPr>
              <a:t>. We soon </a:t>
            </a:r>
            <a:r>
              <a:rPr lang="zh-CN" altLang="zh-CN" sz="3200" b="1" dirty="0">
                <a:solidFill>
                  <a:srgbClr val="0000FF"/>
                </a:solidFill>
                <a:latin typeface="Times New Roman" panose="02020603050405020304" pitchFamily="18" charset="0"/>
              </a:rPr>
              <a:t>fell asleep</a:t>
            </a:r>
            <a:r>
              <a:rPr lang="zh-CN" altLang="zh-CN" sz="3200" b="1" dirty="0">
                <a:latin typeface="Times New Roman" panose="02020603050405020304" pitchFamily="18" charset="0"/>
              </a:rPr>
              <a:t>. </a:t>
            </a:r>
          </a:p>
          <a:p>
            <a:pPr>
              <a:spcAft>
                <a:spcPts val="600"/>
              </a:spcAft>
              <a:tabLst>
                <a:tab pos="3895725" algn="l"/>
              </a:tabLst>
            </a:pPr>
            <a:r>
              <a:rPr lang="zh-CN" altLang="en-US" sz="3200" b="1" dirty="0">
                <a:solidFill>
                  <a:srgbClr val="0000FF"/>
                </a:solidFill>
                <a:latin typeface="Times New Roman" panose="02020603050405020304" pitchFamily="18" charset="0"/>
              </a:rPr>
              <a:t>       </a:t>
            </a:r>
            <a:r>
              <a:rPr lang="zh-CN" altLang="zh-CN" sz="3200" b="1" dirty="0">
                <a:solidFill>
                  <a:srgbClr val="0000FF"/>
                </a:solidFill>
                <a:latin typeface="Times New Roman" panose="02020603050405020304" pitchFamily="18" charset="0"/>
              </a:rPr>
              <a:t>fall asleep</a:t>
            </a:r>
            <a:r>
              <a:rPr lang="zh-CN" altLang="zh-CN" sz="3200" b="1" dirty="0">
                <a:latin typeface="Times New Roman" panose="02020603050405020304" pitchFamily="18" charset="0"/>
              </a:rPr>
              <a:t> </a:t>
            </a:r>
            <a:r>
              <a:rPr lang="zh-CN" altLang="en-US" sz="3200" b="1" dirty="0">
                <a:latin typeface="Times New Roman" panose="02020603050405020304" pitchFamily="18" charset="0"/>
              </a:rPr>
              <a:t>入睡，睡着 </a:t>
            </a:r>
          </a:p>
          <a:p>
            <a:pPr>
              <a:spcAft>
                <a:spcPts val="600"/>
              </a:spcAft>
              <a:tabLst>
                <a:tab pos="3895725" algn="l"/>
              </a:tabLst>
            </a:pPr>
            <a:r>
              <a:rPr lang="en-US" altLang="zh-CN" sz="3200" b="1" dirty="0">
                <a:latin typeface="Times New Roman" panose="02020603050405020304" pitchFamily="18" charset="0"/>
              </a:rPr>
              <a:t>  Don't cry. The sick have fallen asleep.</a:t>
            </a:r>
          </a:p>
          <a:p>
            <a:pPr>
              <a:spcAft>
                <a:spcPts val="600"/>
              </a:spcAft>
              <a:tabLst>
                <a:tab pos="3895725" algn="l"/>
              </a:tabLst>
            </a:pPr>
            <a:r>
              <a:rPr lang="zh-CN" altLang="en-US" sz="3200" b="1" dirty="0">
                <a:latin typeface="Times New Roman" panose="02020603050405020304" pitchFamily="18" charset="0"/>
              </a:rPr>
              <a:t>       别叫喊，病人们已经入睡了。</a:t>
            </a:r>
          </a:p>
          <a:p>
            <a:pPr>
              <a:spcAft>
                <a:spcPts val="600"/>
              </a:spcAft>
              <a:tabLst>
                <a:tab pos="3895725" algn="l"/>
              </a:tabLst>
            </a:pPr>
            <a:r>
              <a:rPr lang="en-US" altLang="zh-CN" sz="3200" b="1" dirty="0">
                <a:latin typeface="Times New Roman" panose="02020603050405020304" pitchFamily="18" charset="0"/>
              </a:rPr>
              <a:t>  Warm milk helps you fall asleep.</a:t>
            </a:r>
          </a:p>
          <a:p>
            <a:pPr>
              <a:spcAft>
                <a:spcPts val="600"/>
              </a:spcAft>
              <a:tabLst>
                <a:tab pos="3895725" algn="l"/>
              </a:tabLst>
            </a:pPr>
            <a:r>
              <a:rPr lang="zh-CN" altLang="en-US" sz="3200" b="1" dirty="0">
                <a:latin typeface="Times New Roman" panose="02020603050405020304" pitchFamily="18" charset="0"/>
              </a:rPr>
              <a:t>       喝热牛奶有助你入睡。</a:t>
            </a:r>
            <a:endParaRPr lang="en-US" altLang="zh-CN" sz="3200" b="1" dirty="0">
              <a:latin typeface="Times New Roman" panose="02020603050405020304" pitchFamily="18" charset="0"/>
            </a:endParaRPr>
          </a:p>
          <a:p>
            <a:pPr>
              <a:spcAft>
                <a:spcPts val="600"/>
              </a:spcAft>
              <a:tabLst>
                <a:tab pos="3895725" algn="l"/>
              </a:tabLst>
            </a:pPr>
            <a:r>
              <a:rPr lang="en-US" altLang="zh-CN" sz="3200" b="1" dirty="0">
                <a:latin typeface="Times New Roman" panose="02020603050405020304" pitchFamily="18" charset="0"/>
              </a:rPr>
              <a:t>   He fell asleep when there was a loud knock    at the door.</a:t>
            </a:r>
          </a:p>
          <a:p>
            <a:pPr>
              <a:spcAft>
                <a:spcPts val="600"/>
              </a:spcAft>
              <a:tabLst>
                <a:tab pos="3895725" algn="l"/>
              </a:tabLst>
            </a:pPr>
            <a:r>
              <a:rPr lang="en-US" altLang="zh-CN" sz="3200" b="1" dirty="0">
                <a:latin typeface="Times New Roman" panose="02020603050405020304" pitchFamily="18" charset="0"/>
              </a:rPr>
              <a:t>       </a:t>
            </a:r>
            <a:r>
              <a:rPr lang="zh-CN" altLang="en-US" sz="3200" b="1" dirty="0">
                <a:latin typeface="Times New Roman" panose="02020603050405020304" pitchFamily="18" charset="0"/>
              </a:rPr>
              <a:t>他刚睡着，这时有人大声敲门。</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7" dur="5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2" dur="5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blinds(horizontal)">
                                      <p:cBhvr>
                                        <p:cTn id="17" dur="500"/>
                                        <p:tgtEl>
                                          <p:spTgt spid="163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blinds(horizontal)">
                                      <p:cBhvr>
                                        <p:cTn id="22" dur="500"/>
                                        <p:tgtEl>
                                          <p:spTgt spid="163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Effect transition="in" filter="blinds(horizontal)">
                                      <p:cBhvr>
                                        <p:cTn id="27" dur="500"/>
                                        <p:tgtEl>
                                          <p:spTgt spid="1638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387">
                                            <p:txEl>
                                              <p:pRg st="6" end="6"/>
                                            </p:txEl>
                                          </p:spTgt>
                                        </p:tgtEl>
                                        <p:attrNameLst>
                                          <p:attrName>style.visibility</p:attrName>
                                        </p:attrNameLst>
                                      </p:cBhvr>
                                      <p:to>
                                        <p:strVal val="visible"/>
                                      </p:to>
                                    </p:set>
                                    <p:animEffect transition="in" filter="blinds(horizontal)">
                                      <p:cBhvr>
                                        <p:cTn id="32" dur="500"/>
                                        <p:tgtEl>
                                          <p:spTgt spid="1638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6387">
                                            <p:txEl>
                                              <p:pRg st="7" end="7"/>
                                            </p:txEl>
                                          </p:spTgt>
                                        </p:tgtEl>
                                        <p:attrNameLst>
                                          <p:attrName>style.visibility</p:attrName>
                                        </p:attrNameLst>
                                      </p:cBhvr>
                                      <p:to>
                                        <p:strVal val="visible"/>
                                      </p:to>
                                    </p:set>
                                    <p:animEffect transition="in" filter="blinds(horizontal)">
                                      <p:cBhvr>
                                        <p:cTn id="37" dur="500"/>
                                        <p:tgtEl>
                                          <p:spTgt spid="163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642938" y="1214438"/>
            <a:ext cx="7858125"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600"/>
              </a:spcAft>
            </a:pPr>
            <a:r>
              <a:rPr lang="en-US" altLang="zh-CN" sz="3200" b="1">
                <a:latin typeface="Times New Roman" panose="02020603050405020304" pitchFamily="18" charset="0"/>
              </a:rPr>
              <a:t>(2014</a:t>
            </a:r>
            <a:r>
              <a:rPr lang="zh-CN" altLang="en-US" sz="3200" b="1">
                <a:latin typeface="Times New Roman" panose="02020603050405020304" pitchFamily="18" charset="0"/>
              </a:rPr>
              <a:t>年湖北荆州中考</a:t>
            </a:r>
            <a:r>
              <a:rPr lang="en-US" altLang="zh-CN" sz="3200" b="1">
                <a:latin typeface="Times New Roman" panose="02020603050405020304" pitchFamily="18" charset="0"/>
              </a:rPr>
              <a:t>) </a:t>
            </a:r>
            <a:r>
              <a:rPr lang="zh-CN" altLang="en-US" sz="3200" b="1">
                <a:latin typeface="Times New Roman" panose="02020603050405020304" pitchFamily="18" charset="0"/>
              </a:rPr>
              <a:t>完成句子</a:t>
            </a:r>
            <a:endParaRPr lang="en-US" altLang="zh-CN" sz="3200" b="1">
              <a:latin typeface="Times New Roman" panose="02020603050405020304" pitchFamily="18" charset="0"/>
            </a:endParaRPr>
          </a:p>
          <a:p>
            <a:pPr>
              <a:spcAft>
                <a:spcPts val="600"/>
              </a:spcAft>
            </a:pPr>
            <a:r>
              <a:rPr lang="en-US" altLang="en-US" sz="3200" b="1">
                <a:latin typeface="Times New Roman" panose="02020603050405020304" pitchFamily="18" charset="0"/>
              </a:rPr>
              <a:t>Because it was too noisy outside last night, we all found it difficult ______________. (fall)</a:t>
            </a:r>
          </a:p>
          <a:p>
            <a:pPr>
              <a:spcAft>
                <a:spcPts val="600"/>
              </a:spcAft>
            </a:pPr>
            <a:r>
              <a:rPr lang="zh-CN" altLang="en-US" sz="3200" b="1">
                <a:latin typeface="Times New Roman" panose="02020603050405020304" pitchFamily="18" charset="0"/>
              </a:rPr>
              <a:t>   由于昨晚外面太吵，我们发现很难入睡。</a:t>
            </a:r>
            <a:endParaRPr lang="en-US" altLang="zh-CN" sz="3200" b="1">
              <a:latin typeface="Times New Roman" panose="02020603050405020304" pitchFamily="18" charset="0"/>
            </a:endParaRPr>
          </a:p>
          <a:p>
            <a:pPr>
              <a:spcAft>
                <a:spcPts val="600"/>
              </a:spcAft>
            </a:pPr>
            <a:r>
              <a:rPr lang="en-US" altLang="zh-CN" sz="3200" b="1">
                <a:latin typeface="Times New Roman" panose="02020603050405020304" pitchFamily="18" charset="0"/>
              </a:rPr>
              <a:t>The math teacher got angry with me when I did not ______ him in class yesterday.</a:t>
            </a:r>
          </a:p>
          <a:p>
            <a:pPr>
              <a:spcAft>
                <a:spcPts val="600"/>
              </a:spcAft>
            </a:pPr>
            <a:r>
              <a:rPr lang="en-US" altLang="zh-CN" sz="3200" b="1">
                <a:latin typeface="Times New Roman" panose="02020603050405020304" pitchFamily="18" charset="0"/>
              </a:rPr>
              <a:t>       A. look for                      B. take care </a:t>
            </a:r>
          </a:p>
          <a:p>
            <a:pPr>
              <a:spcAft>
                <a:spcPts val="600"/>
              </a:spcAft>
            </a:pPr>
            <a:r>
              <a:rPr lang="en-US" altLang="zh-CN" sz="3200" b="1">
                <a:latin typeface="Times New Roman" panose="02020603050405020304" pitchFamily="18" charset="0"/>
              </a:rPr>
              <a:t>      C. pay attention to         D. fall asleep </a:t>
            </a:r>
            <a:endParaRPr lang="zh-CN" altLang="en-US" sz="3200" b="1">
              <a:latin typeface="Times New Roman" panose="02020603050405020304" pitchFamily="18" charset="0"/>
            </a:endParaRPr>
          </a:p>
        </p:txBody>
      </p:sp>
      <p:sp>
        <p:nvSpPr>
          <p:cNvPr id="5" name="矩形 4"/>
          <p:cNvSpPr>
            <a:spLocks noChangeArrowheads="1"/>
          </p:cNvSpPr>
          <p:nvPr/>
        </p:nvSpPr>
        <p:spPr bwMode="auto">
          <a:xfrm>
            <a:off x="4643438" y="2286000"/>
            <a:ext cx="3929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en-US" altLang="zh-CN" sz="3200" b="1">
                <a:solidFill>
                  <a:srgbClr val="0000FF"/>
                </a:solidFill>
                <a:latin typeface="Times New Roman" panose="02020603050405020304" pitchFamily="18" charset="0"/>
              </a:rPr>
              <a:t>to fall asleep</a:t>
            </a:r>
            <a:endParaRPr lang="zh-CN" altLang="en-US"/>
          </a:p>
        </p:txBody>
      </p:sp>
      <p:sp>
        <p:nvSpPr>
          <p:cNvPr id="7" name="矩形 6"/>
          <p:cNvSpPr>
            <a:spLocks noChangeArrowheads="1"/>
          </p:cNvSpPr>
          <p:nvPr/>
        </p:nvSpPr>
        <p:spPr bwMode="auto">
          <a:xfrm>
            <a:off x="2071688" y="4357688"/>
            <a:ext cx="1000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en-US" altLang="zh-CN" sz="3200" b="1">
                <a:solidFill>
                  <a:srgbClr val="0000FF"/>
                </a:solidFill>
                <a:latin typeface="Times New Roman" panose="02020603050405020304" pitchFamily="18" charset="0"/>
              </a:rPr>
              <a:t>C</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blinds(horizontal)">
                                      <p:cBhvr>
                                        <p:cTn id="15" dur="500"/>
                                        <p:tgtEl>
                                          <p:spTgt spid="2">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blinds(horizontal)">
                                      <p:cBhvr>
                                        <p:cTn id="18" dur="500"/>
                                        <p:tgtEl>
                                          <p:spTgt spid="2">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642938" y="1643063"/>
            <a:ext cx="8072437"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600"/>
              </a:spcBef>
            </a:pPr>
            <a:r>
              <a:rPr lang="en-US" altLang="zh-CN" sz="3200" b="1">
                <a:solidFill>
                  <a:srgbClr val="0000FF"/>
                </a:solidFill>
                <a:latin typeface="Times New Roman" panose="02020603050405020304" pitchFamily="18" charset="0"/>
              </a:rPr>
              <a:t>fall asleep</a:t>
            </a:r>
            <a:r>
              <a:rPr lang="zh-CN" altLang="en-US" sz="3200" b="1">
                <a:latin typeface="Times New Roman" panose="02020603050405020304" pitchFamily="18" charset="0"/>
              </a:rPr>
              <a:t>表动作，意为“刚刚入睡”，指“刚睡着”这动作；</a:t>
            </a:r>
            <a:r>
              <a:rPr lang="en-US" altLang="zh-CN" sz="3200" b="1">
                <a:solidFill>
                  <a:srgbClr val="0000FF"/>
                </a:solidFill>
                <a:latin typeface="Times New Roman" panose="02020603050405020304" pitchFamily="18" charset="0"/>
              </a:rPr>
              <a:t>be asleep</a:t>
            </a:r>
            <a:r>
              <a:rPr lang="zh-CN" altLang="en-US" sz="3200" b="1">
                <a:latin typeface="Times New Roman" panose="02020603050405020304" pitchFamily="18" charset="0"/>
              </a:rPr>
              <a:t>表状态，意为“睡着的”；</a:t>
            </a:r>
            <a:r>
              <a:rPr lang="en-US" altLang="zh-CN" sz="3200" b="1">
                <a:solidFill>
                  <a:srgbClr val="0000FF"/>
                </a:solidFill>
                <a:latin typeface="Times New Roman" panose="02020603050405020304" pitchFamily="18" charset="0"/>
              </a:rPr>
              <a:t>go to bed</a:t>
            </a:r>
            <a:r>
              <a:rPr lang="zh-CN" altLang="en-US" sz="3200" b="1">
                <a:latin typeface="Times New Roman" panose="02020603050405020304" pitchFamily="18" charset="0"/>
              </a:rPr>
              <a:t>表动作，指“去睡觉”；</a:t>
            </a:r>
            <a:r>
              <a:rPr lang="en-US" altLang="zh-CN" sz="3200" b="1">
                <a:solidFill>
                  <a:srgbClr val="0000FF"/>
                </a:solidFill>
                <a:latin typeface="Times New Roman" panose="02020603050405020304" pitchFamily="18" charset="0"/>
              </a:rPr>
              <a:t>go to sleep</a:t>
            </a:r>
            <a:r>
              <a:rPr lang="zh-CN" altLang="en-US" sz="3200" b="1">
                <a:latin typeface="Times New Roman" panose="02020603050405020304" pitchFamily="18" charset="0"/>
              </a:rPr>
              <a:t>和</a:t>
            </a:r>
            <a:r>
              <a:rPr lang="en-US" altLang="zh-CN" sz="3200" b="1">
                <a:latin typeface="Times New Roman" panose="02020603050405020304" pitchFamily="18" charset="0"/>
              </a:rPr>
              <a:t>fall asleep</a:t>
            </a:r>
            <a:r>
              <a:rPr lang="zh-CN" altLang="en-US" sz="3200" b="1">
                <a:latin typeface="Times New Roman" panose="02020603050405020304" pitchFamily="18" charset="0"/>
              </a:rPr>
              <a:t>意思接近，指“入睡，睡着”。 </a:t>
            </a:r>
            <a:endParaRPr lang="en-US" altLang="zh-CN" sz="3200" b="1">
              <a:latin typeface="Times New Roman" panose="02020603050405020304" pitchFamily="18" charset="0"/>
            </a:endParaRPr>
          </a:p>
          <a:p>
            <a:pPr>
              <a:spcBef>
                <a:spcPts val="600"/>
              </a:spcBef>
            </a:pPr>
            <a:r>
              <a:rPr lang="en-US" altLang="zh-CN" sz="3200" b="1">
                <a:latin typeface="Times New Roman" panose="02020603050405020304" pitchFamily="18" charset="0"/>
              </a:rPr>
              <a:t>  The baby has been asleep for an hour.</a:t>
            </a:r>
            <a:endParaRPr lang="zh-CN" altLang="en-US" sz="3200" b="1">
              <a:latin typeface="Times New Roman" panose="02020603050405020304" pitchFamily="18" charset="0"/>
            </a:endParaRPr>
          </a:p>
          <a:p>
            <a:pPr>
              <a:spcBef>
                <a:spcPts val="600"/>
              </a:spcBef>
            </a:pPr>
            <a:r>
              <a:rPr lang="en-US" altLang="zh-CN" sz="3200" b="1">
                <a:latin typeface="Times New Roman" panose="02020603050405020304" pitchFamily="18" charset="0"/>
              </a:rPr>
              <a:t>  He found it difficult to go to sleep.</a:t>
            </a:r>
          </a:p>
        </p:txBody>
      </p:sp>
      <p:sp>
        <p:nvSpPr>
          <p:cNvPr id="41987" name="Text Box 2"/>
          <p:cNvSpPr txBox="1">
            <a:spLocks noChangeArrowheads="1"/>
          </p:cNvSpPr>
          <p:nvPr/>
        </p:nvSpPr>
        <p:spPr bwMode="auto">
          <a:xfrm>
            <a:off x="500063" y="357188"/>
            <a:ext cx="2519362" cy="64135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3600" b="1">
                <a:solidFill>
                  <a:schemeClr val="bg1"/>
                </a:solidFill>
                <a:latin typeface="Times New Roman" panose="02020603050405020304" pitchFamily="18" charset="0"/>
              </a:rPr>
              <a:t>知识链接</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6">
                                            <p:txEl>
                                              <p:pRg st="1" end="1"/>
                                            </p:txEl>
                                          </p:spTgt>
                                        </p:tgtEl>
                                        <p:attrNameLst>
                                          <p:attrName>style.visibility</p:attrName>
                                        </p:attrNameLst>
                                      </p:cBhvr>
                                      <p:to>
                                        <p:strVal val="visible"/>
                                      </p:to>
                                    </p:set>
                                    <p:animEffect transition="in" filter="blinds(horizontal)">
                                      <p:cBhvr>
                                        <p:cTn id="7" dur="500"/>
                                        <p:tgtEl>
                                          <p:spTgt spid="1843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36">
                                            <p:txEl>
                                              <p:pRg st="2" end="2"/>
                                            </p:txEl>
                                          </p:spTgt>
                                        </p:tgtEl>
                                        <p:attrNameLst>
                                          <p:attrName>style.visibility</p:attrName>
                                        </p:attrNameLst>
                                      </p:cBhvr>
                                      <p:to>
                                        <p:strVal val="visible"/>
                                      </p:to>
                                    </p:set>
                                    <p:animEffect transition="in" filter="blinds(horizontal)">
                                      <p:cBhvr>
                                        <p:cTn id="12" dur="500"/>
                                        <p:tgtEl>
                                          <p:spTgt spid="184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642938" y="642938"/>
            <a:ext cx="8143875"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ts val="4200"/>
              </a:lnSpc>
              <a:tabLst>
                <a:tab pos="3895725" algn="l"/>
              </a:tabLst>
            </a:pPr>
            <a:r>
              <a:rPr lang="en-US" altLang="zh-CN" sz="3200" b="1">
                <a:latin typeface="Times New Roman" panose="02020603050405020304" pitchFamily="18" charset="0"/>
              </a:rPr>
              <a:t>3. We should </a:t>
            </a:r>
            <a:r>
              <a:rPr lang="en-US" altLang="zh-CN" sz="3200" b="1">
                <a:solidFill>
                  <a:srgbClr val="0000FF"/>
                </a:solidFill>
                <a:latin typeface="Times New Roman" panose="02020603050405020304" pitchFamily="18" charset="0"/>
              </a:rPr>
              <a:t>hang</a:t>
            </a:r>
            <a:r>
              <a:rPr lang="en-US" altLang="zh-CN" sz="3200" b="1">
                <a:latin typeface="Times New Roman" panose="02020603050405020304" pitchFamily="18" charset="0"/>
              </a:rPr>
              <a:t> the food in a tree tonight.</a:t>
            </a:r>
            <a:endParaRPr lang="zh-CN" altLang="zh-CN" sz="3200" b="1">
              <a:latin typeface="Times New Roman" panose="02020603050405020304" pitchFamily="18" charset="0"/>
            </a:endParaRPr>
          </a:p>
          <a:p>
            <a:pPr>
              <a:lnSpc>
                <a:spcPts val="4200"/>
              </a:lnSpc>
              <a:tabLst>
                <a:tab pos="3895725" algn="l"/>
              </a:tabLst>
            </a:pPr>
            <a:r>
              <a:rPr lang="zh-CN" altLang="en-US" sz="3200" b="1">
                <a:solidFill>
                  <a:srgbClr val="0000FF"/>
                </a:solidFill>
                <a:latin typeface="Times New Roman" panose="02020603050405020304" pitchFamily="18" charset="0"/>
              </a:rPr>
              <a:t>         </a:t>
            </a:r>
            <a:r>
              <a:rPr lang="en-US" altLang="zh-CN" sz="3200" b="1">
                <a:solidFill>
                  <a:srgbClr val="0000FF"/>
                </a:solidFill>
                <a:latin typeface="Times New Roman" panose="02020603050405020304" pitchFamily="18" charset="0"/>
              </a:rPr>
              <a:t>hang   </a:t>
            </a:r>
            <a:r>
              <a:rPr lang="en-US" altLang="zh-CN" sz="3200" b="1" i="1">
                <a:solidFill>
                  <a:srgbClr val="0000FF"/>
                </a:solidFill>
                <a:latin typeface="Times New Roman" panose="02020603050405020304" pitchFamily="18" charset="0"/>
              </a:rPr>
              <a:t>v.  </a:t>
            </a:r>
            <a:r>
              <a:rPr lang="zh-CN" altLang="en-US" sz="3200" b="1">
                <a:solidFill>
                  <a:srgbClr val="0000FF"/>
                </a:solidFill>
                <a:latin typeface="Times New Roman" panose="02020603050405020304" pitchFamily="18" charset="0"/>
              </a:rPr>
              <a:t>悬挂；吊</a:t>
            </a:r>
            <a:endParaRPr lang="en-US" altLang="zh-CN" sz="3200" b="1">
              <a:solidFill>
                <a:srgbClr val="0000FF"/>
              </a:solidFill>
              <a:latin typeface="Times New Roman" panose="02020603050405020304" pitchFamily="18" charset="0"/>
            </a:endParaRPr>
          </a:p>
          <a:p>
            <a:pPr>
              <a:lnSpc>
                <a:spcPts val="4200"/>
              </a:lnSpc>
              <a:tabLst>
                <a:tab pos="3895725" algn="l"/>
              </a:tabLst>
            </a:pPr>
            <a:r>
              <a:rPr lang="en-US" altLang="zh-CN" sz="3200" b="1">
                <a:solidFill>
                  <a:srgbClr val="0000FF"/>
                </a:solidFill>
                <a:latin typeface="Times New Roman" panose="02020603050405020304" pitchFamily="18" charset="0"/>
              </a:rPr>
              <a:t>   </a:t>
            </a:r>
            <a:r>
              <a:rPr lang="zh-CN" altLang="en-US" sz="3200" b="1">
                <a:latin typeface="Times New Roman" panose="02020603050405020304" pitchFamily="18" charset="0"/>
              </a:rPr>
              <a:t>其过去式、过去分词均为</a:t>
            </a:r>
            <a:r>
              <a:rPr lang="en-US" altLang="zh-CN" sz="3200" b="1">
                <a:latin typeface="Times New Roman" panose="02020603050405020304" pitchFamily="18" charset="0"/>
              </a:rPr>
              <a:t>hung</a:t>
            </a:r>
            <a:r>
              <a:rPr lang="zh-CN" altLang="en-US" sz="3200" b="1">
                <a:latin typeface="Times New Roman" panose="02020603050405020304" pitchFamily="18" charset="0"/>
              </a:rPr>
              <a:t>。</a:t>
            </a:r>
          </a:p>
          <a:p>
            <a:pPr>
              <a:lnSpc>
                <a:spcPts val="4200"/>
              </a:lnSpc>
              <a:tabLst>
                <a:tab pos="3895725" algn="l"/>
              </a:tabLst>
            </a:pPr>
            <a:r>
              <a:rPr lang="en-US" altLang="zh-CN" sz="3200" b="1">
                <a:latin typeface="Times New Roman" panose="02020603050405020304" pitchFamily="18" charset="0"/>
              </a:rPr>
              <a:t> A full moon hung in the sky.</a:t>
            </a:r>
          </a:p>
          <a:p>
            <a:pPr>
              <a:lnSpc>
                <a:spcPts val="4200"/>
              </a:lnSpc>
              <a:tabLst>
                <a:tab pos="3895725" algn="l"/>
              </a:tabLst>
            </a:pPr>
            <a:r>
              <a:rPr lang="en-US" altLang="zh-CN" sz="3200" b="1">
                <a:latin typeface="Times New Roman" panose="02020603050405020304" pitchFamily="18" charset="0"/>
              </a:rPr>
              <a:t>     </a:t>
            </a:r>
            <a:r>
              <a:rPr lang="zh-CN" altLang="en-US" sz="3200" b="1">
                <a:latin typeface="Times New Roman" panose="02020603050405020304" pitchFamily="18" charset="0"/>
              </a:rPr>
              <a:t>圆圆的月亮挂在天上。</a:t>
            </a:r>
            <a:endParaRPr lang="en-US" altLang="zh-CN" sz="3200" b="1">
              <a:latin typeface="Times New Roman" panose="02020603050405020304" pitchFamily="18" charset="0"/>
            </a:endParaRPr>
          </a:p>
          <a:p>
            <a:pPr>
              <a:lnSpc>
                <a:spcPts val="4200"/>
              </a:lnSpc>
              <a:tabLst>
                <a:tab pos="3895725" algn="l"/>
              </a:tabLst>
            </a:pPr>
            <a:r>
              <a:rPr lang="en-US" altLang="zh-CN" sz="3200" b="1">
                <a:latin typeface="Times New Roman" panose="02020603050405020304" pitchFamily="18" charset="0"/>
              </a:rPr>
              <a:t> I'll hang the pictures as high as I can.</a:t>
            </a:r>
          </a:p>
          <a:p>
            <a:pPr>
              <a:lnSpc>
                <a:spcPts val="4200"/>
              </a:lnSpc>
              <a:tabLst>
                <a:tab pos="3895725" algn="l"/>
              </a:tabLst>
            </a:pPr>
            <a:r>
              <a:rPr lang="en-US" altLang="zh-CN" sz="3200" b="1">
                <a:latin typeface="Times New Roman" panose="02020603050405020304" pitchFamily="18" charset="0"/>
              </a:rPr>
              <a:t>     </a:t>
            </a:r>
            <a:r>
              <a:rPr lang="zh-CN" altLang="en-US" sz="3200" b="1">
                <a:latin typeface="Times New Roman" panose="02020603050405020304" pitchFamily="18" charset="0"/>
              </a:rPr>
              <a:t>我将尽可能把这些画挂得高。</a:t>
            </a:r>
            <a:endParaRPr lang="en-US" altLang="zh-CN" sz="3200" b="1">
              <a:latin typeface="Times New Roman" panose="02020603050405020304" pitchFamily="18" charset="0"/>
            </a:endParaRPr>
          </a:p>
          <a:p>
            <a:pPr>
              <a:lnSpc>
                <a:spcPts val="4200"/>
              </a:lnSpc>
              <a:tabLst>
                <a:tab pos="3895725" algn="l"/>
              </a:tabLst>
            </a:pPr>
            <a:r>
              <a:rPr lang="en-US" altLang="zh-CN" sz="3200" b="1">
                <a:latin typeface="Times New Roman" panose="02020603050405020304" pitchFamily="18" charset="0"/>
              </a:rPr>
              <a:t> He hung his coat on the hook.</a:t>
            </a:r>
          </a:p>
          <a:p>
            <a:pPr>
              <a:lnSpc>
                <a:spcPts val="4200"/>
              </a:lnSpc>
              <a:tabLst>
                <a:tab pos="3895725" algn="l"/>
              </a:tabLst>
            </a:pPr>
            <a:r>
              <a:rPr lang="en-US" altLang="zh-CN" sz="3200" b="1">
                <a:latin typeface="Times New Roman" panose="02020603050405020304" pitchFamily="18" charset="0"/>
              </a:rPr>
              <a:t>     </a:t>
            </a:r>
            <a:r>
              <a:rPr lang="zh-CN" altLang="en-US" sz="3200" b="1">
                <a:latin typeface="Times New Roman" panose="02020603050405020304" pitchFamily="18" charset="0"/>
              </a:rPr>
              <a:t>他把衣服挂在钩子上。</a:t>
            </a:r>
            <a:endParaRPr lang="en-US" altLang="zh-CN" sz="3200" b="1">
              <a:latin typeface="Times New Roman" panose="02020603050405020304" pitchFamily="18" charset="0"/>
            </a:endParaRPr>
          </a:p>
          <a:p>
            <a:pPr>
              <a:lnSpc>
                <a:spcPts val="4200"/>
              </a:lnSpc>
              <a:tabLst>
                <a:tab pos="3895725" algn="l"/>
              </a:tabLst>
            </a:pPr>
            <a:r>
              <a:rPr lang="en-US" altLang="zh-CN" sz="3200" b="1">
                <a:latin typeface="Times New Roman" panose="02020603050405020304" pitchFamily="18" charset="0"/>
              </a:rPr>
              <a:t> The decision is still hanging.   </a:t>
            </a:r>
          </a:p>
          <a:p>
            <a:pPr>
              <a:lnSpc>
                <a:spcPts val="4200"/>
              </a:lnSpc>
              <a:tabLst>
                <a:tab pos="3895725" algn="l"/>
              </a:tabLst>
            </a:pPr>
            <a:r>
              <a:rPr lang="en-US" altLang="zh-CN" sz="3200" b="1">
                <a:latin typeface="Times New Roman" panose="02020603050405020304" pitchFamily="18" charset="0"/>
              </a:rPr>
              <a:t>      </a:t>
            </a:r>
            <a:r>
              <a:rPr lang="zh-CN" altLang="en-US" sz="3200" b="1">
                <a:latin typeface="Times New Roman" panose="02020603050405020304" pitchFamily="18" charset="0"/>
              </a:rPr>
              <a:t>尚未决定。</a:t>
            </a:r>
            <a:endParaRPr lang="en-US" altLang="zh-CN" sz="3200" b="1">
              <a:latin typeface="Times New Roman" panose="02020603050405020304"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7" dur="5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2" dur="5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blinds(horizontal)">
                                      <p:cBhvr>
                                        <p:cTn id="17" dur="500"/>
                                        <p:tgtEl>
                                          <p:spTgt spid="163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blinds(horizontal)">
                                      <p:cBhvr>
                                        <p:cTn id="22" dur="500"/>
                                        <p:tgtEl>
                                          <p:spTgt spid="163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Effect transition="in" filter="blinds(horizontal)">
                                      <p:cBhvr>
                                        <p:cTn id="27" dur="500"/>
                                        <p:tgtEl>
                                          <p:spTgt spid="1638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387">
                                            <p:txEl>
                                              <p:pRg st="6" end="6"/>
                                            </p:txEl>
                                          </p:spTgt>
                                        </p:tgtEl>
                                        <p:attrNameLst>
                                          <p:attrName>style.visibility</p:attrName>
                                        </p:attrNameLst>
                                      </p:cBhvr>
                                      <p:to>
                                        <p:strVal val="visible"/>
                                      </p:to>
                                    </p:set>
                                    <p:animEffect transition="in" filter="blinds(horizontal)">
                                      <p:cBhvr>
                                        <p:cTn id="32" dur="500"/>
                                        <p:tgtEl>
                                          <p:spTgt spid="1638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6387">
                                            <p:txEl>
                                              <p:pRg st="7" end="7"/>
                                            </p:txEl>
                                          </p:spTgt>
                                        </p:tgtEl>
                                        <p:attrNameLst>
                                          <p:attrName>style.visibility</p:attrName>
                                        </p:attrNameLst>
                                      </p:cBhvr>
                                      <p:to>
                                        <p:strVal val="visible"/>
                                      </p:to>
                                    </p:set>
                                    <p:animEffect transition="in" filter="blinds(horizontal)">
                                      <p:cBhvr>
                                        <p:cTn id="37" dur="500"/>
                                        <p:tgtEl>
                                          <p:spTgt spid="1638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6387">
                                            <p:txEl>
                                              <p:pRg st="8" end="8"/>
                                            </p:txEl>
                                          </p:spTgt>
                                        </p:tgtEl>
                                        <p:attrNameLst>
                                          <p:attrName>style.visibility</p:attrName>
                                        </p:attrNameLst>
                                      </p:cBhvr>
                                      <p:to>
                                        <p:strVal val="visible"/>
                                      </p:to>
                                    </p:set>
                                    <p:animEffect transition="in" filter="blinds(horizontal)">
                                      <p:cBhvr>
                                        <p:cTn id="42" dur="500"/>
                                        <p:tgtEl>
                                          <p:spTgt spid="1638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6387">
                                            <p:txEl>
                                              <p:pRg st="9" end="9"/>
                                            </p:txEl>
                                          </p:spTgt>
                                        </p:tgtEl>
                                        <p:attrNameLst>
                                          <p:attrName>style.visibility</p:attrName>
                                        </p:attrNameLst>
                                      </p:cBhvr>
                                      <p:to>
                                        <p:strVal val="visible"/>
                                      </p:to>
                                    </p:set>
                                    <p:animEffect transition="in" filter="blinds(horizontal)">
                                      <p:cBhvr>
                                        <p:cTn id="47" dur="500"/>
                                        <p:tgtEl>
                                          <p:spTgt spid="1638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6387">
                                            <p:txEl>
                                              <p:pRg st="10" end="10"/>
                                            </p:txEl>
                                          </p:spTgt>
                                        </p:tgtEl>
                                        <p:attrNameLst>
                                          <p:attrName>style.visibility</p:attrName>
                                        </p:attrNameLst>
                                      </p:cBhvr>
                                      <p:to>
                                        <p:strVal val="visible"/>
                                      </p:to>
                                    </p:set>
                                    <p:animEffect transition="in" filter="blinds(horizontal)">
                                      <p:cBhvr>
                                        <p:cTn id="52" dur="500"/>
                                        <p:tgtEl>
                                          <p:spTgt spid="163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1214438" y="1571625"/>
            <a:ext cx="7215187"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4200"/>
              </a:lnSpc>
              <a:tabLst>
                <a:tab pos="3895725" algn="l"/>
              </a:tabLst>
            </a:pPr>
            <a:r>
              <a:rPr lang="en-US" altLang="zh-CN" sz="3200" b="1">
                <a:latin typeface="Times New Roman" panose="02020603050405020304" pitchFamily="18" charset="0"/>
              </a:rPr>
              <a:t>hang about / around / round  </a:t>
            </a:r>
            <a:r>
              <a:rPr lang="zh-CN" altLang="en-US" sz="3200" b="1">
                <a:latin typeface="Times New Roman" panose="02020603050405020304" pitchFamily="18" charset="0"/>
              </a:rPr>
              <a:t>闲逛</a:t>
            </a:r>
            <a:r>
              <a:rPr lang="en-US" altLang="zh-CN" sz="3200" b="1">
                <a:latin typeface="Times New Roman" panose="02020603050405020304" pitchFamily="18" charset="0"/>
              </a:rPr>
              <a:t>; </a:t>
            </a:r>
            <a:r>
              <a:rPr lang="zh-CN" altLang="en-US" sz="3200" b="1">
                <a:latin typeface="Times New Roman" panose="02020603050405020304" pitchFamily="18" charset="0"/>
              </a:rPr>
              <a:t>闲呆着；围着</a:t>
            </a:r>
            <a:r>
              <a:rPr lang="en-US" altLang="zh-CN" sz="3200" b="1">
                <a:latin typeface="Times New Roman" panose="02020603050405020304" pitchFamily="18" charset="0"/>
              </a:rPr>
              <a:t>, </a:t>
            </a:r>
            <a:r>
              <a:rPr lang="zh-CN" altLang="en-US" sz="3200" b="1">
                <a:latin typeface="Times New Roman" panose="02020603050405020304" pitchFamily="18" charset="0"/>
              </a:rPr>
              <a:t>缠住</a:t>
            </a:r>
            <a:endParaRPr lang="en-US" altLang="zh-CN" sz="3200" b="1">
              <a:latin typeface="Times New Roman" panose="02020603050405020304" pitchFamily="18" charset="0"/>
            </a:endParaRPr>
          </a:p>
          <a:p>
            <a:pPr>
              <a:lnSpc>
                <a:spcPts val="4200"/>
              </a:lnSpc>
              <a:tabLst>
                <a:tab pos="3895725" algn="l"/>
              </a:tabLst>
            </a:pPr>
            <a:r>
              <a:rPr lang="en-US" altLang="zh-CN" sz="3200" b="1">
                <a:latin typeface="Times New Roman" panose="02020603050405020304" pitchFamily="18" charset="0"/>
              </a:rPr>
              <a:t>hang behind </a:t>
            </a:r>
            <a:r>
              <a:rPr lang="zh-CN" altLang="en-US" sz="3200" b="1">
                <a:latin typeface="Times New Roman" panose="02020603050405020304" pitchFamily="18" charset="0"/>
              </a:rPr>
              <a:t>落在后面；挂在</a:t>
            </a:r>
            <a:r>
              <a:rPr lang="en-US" altLang="zh-CN" sz="3200" b="1">
                <a:latin typeface="Times New Roman" panose="02020603050405020304" pitchFamily="18" charset="0"/>
              </a:rPr>
              <a:t>…</a:t>
            </a:r>
            <a:r>
              <a:rPr lang="zh-CN" altLang="en-US" sz="3200" b="1">
                <a:latin typeface="Times New Roman" panose="02020603050405020304" pitchFamily="18" charset="0"/>
              </a:rPr>
              <a:t>后面</a:t>
            </a:r>
            <a:endParaRPr lang="en-US" altLang="zh-CN" sz="3200" b="1">
              <a:latin typeface="Times New Roman" panose="02020603050405020304" pitchFamily="18" charset="0"/>
            </a:endParaRPr>
          </a:p>
          <a:p>
            <a:pPr>
              <a:lnSpc>
                <a:spcPts val="4200"/>
              </a:lnSpc>
              <a:tabLst>
                <a:tab pos="3895725" algn="l"/>
              </a:tabLst>
            </a:pPr>
            <a:r>
              <a:rPr lang="en-US" altLang="zh-CN" sz="3200" b="1">
                <a:latin typeface="Times New Roman" panose="02020603050405020304" pitchFamily="18" charset="0"/>
              </a:rPr>
              <a:t>hang down  </a:t>
            </a:r>
            <a:r>
              <a:rPr lang="zh-CN" altLang="en-US" sz="3200" b="1">
                <a:latin typeface="Times New Roman" panose="02020603050405020304" pitchFamily="18" charset="0"/>
              </a:rPr>
              <a:t>挂下来</a:t>
            </a:r>
            <a:endParaRPr lang="en-US" altLang="zh-CN" sz="3200" b="1">
              <a:latin typeface="Times New Roman" panose="02020603050405020304" pitchFamily="18" charset="0"/>
            </a:endParaRPr>
          </a:p>
          <a:p>
            <a:pPr>
              <a:lnSpc>
                <a:spcPts val="4200"/>
              </a:lnSpc>
              <a:tabLst>
                <a:tab pos="3895725" algn="l"/>
              </a:tabLst>
            </a:pPr>
            <a:r>
              <a:rPr lang="en-US" altLang="zh-CN" sz="3200" b="1">
                <a:latin typeface="Times New Roman" panose="02020603050405020304" pitchFamily="18" charset="0"/>
              </a:rPr>
              <a:t>hang from  </a:t>
            </a:r>
            <a:r>
              <a:rPr lang="zh-CN" altLang="en-US" sz="3200" b="1">
                <a:latin typeface="Times New Roman" panose="02020603050405020304" pitchFamily="18" charset="0"/>
              </a:rPr>
              <a:t>悬挂</a:t>
            </a:r>
            <a:endParaRPr lang="en-US" altLang="zh-CN" sz="3200" b="1">
              <a:latin typeface="Times New Roman" panose="02020603050405020304" pitchFamily="18" charset="0"/>
            </a:endParaRPr>
          </a:p>
          <a:p>
            <a:pPr>
              <a:lnSpc>
                <a:spcPts val="4200"/>
              </a:lnSpc>
              <a:tabLst>
                <a:tab pos="3895725" algn="l"/>
              </a:tabLst>
            </a:pPr>
            <a:r>
              <a:rPr lang="en-US" altLang="zh-CN" sz="3200" b="1">
                <a:latin typeface="Times New Roman" panose="02020603050405020304" pitchFamily="18" charset="0"/>
              </a:rPr>
              <a:t>hang in  </a:t>
            </a:r>
            <a:r>
              <a:rPr lang="zh-CN" altLang="en-US" sz="3200" b="1">
                <a:latin typeface="Times New Roman" panose="02020603050405020304" pitchFamily="18" charset="0"/>
              </a:rPr>
              <a:t>不泄气</a:t>
            </a:r>
            <a:r>
              <a:rPr lang="en-US" altLang="zh-CN" sz="3200" b="1">
                <a:latin typeface="Times New Roman" panose="02020603050405020304" pitchFamily="18" charset="0"/>
              </a:rPr>
              <a:t>, </a:t>
            </a:r>
            <a:r>
              <a:rPr lang="zh-CN" altLang="en-US" sz="3200" b="1">
                <a:latin typeface="Times New Roman" panose="02020603050405020304" pitchFamily="18" charset="0"/>
              </a:rPr>
              <a:t>坚持下去</a:t>
            </a:r>
            <a:endParaRPr lang="en-US" altLang="zh-CN" sz="3200" b="1">
              <a:latin typeface="Times New Roman" panose="02020603050405020304" pitchFamily="18" charset="0"/>
            </a:endParaRPr>
          </a:p>
          <a:p>
            <a:pPr>
              <a:lnSpc>
                <a:spcPts val="4200"/>
              </a:lnSpc>
              <a:tabLst>
                <a:tab pos="3895725" algn="l"/>
              </a:tabLst>
            </a:pPr>
            <a:r>
              <a:rPr lang="en-US" altLang="zh-CN" sz="3200" b="1">
                <a:latin typeface="Times New Roman" panose="02020603050405020304" pitchFamily="18" charset="0"/>
              </a:rPr>
              <a:t>hang on </a:t>
            </a:r>
            <a:r>
              <a:rPr lang="zh-CN" altLang="en-US" sz="3200" b="1">
                <a:latin typeface="Times New Roman" panose="02020603050405020304" pitchFamily="18" charset="0"/>
              </a:rPr>
              <a:t>紧紧抓住；坚持下去；把</a:t>
            </a:r>
            <a:r>
              <a:rPr lang="en-US" altLang="zh-CN" sz="3200" b="1">
                <a:latin typeface="Times New Roman" panose="02020603050405020304" pitchFamily="18" charset="0"/>
              </a:rPr>
              <a:t>…</a:t>
            </a:r>
            <a:r>
              <a:rPr lang="zh-CN" altLang="en-US" sz="3200" b="1">
                <a:latin typeface="Times New Roman" panose="02020603050405020304" pitchFamily="18" charset="0"/>
              </a:rPr>
              <a:t>挂在</a:t>
            </a:r>
            <a:r>
              <a:rPr lang="en-US" altLang="zh-CN" sz="3200" b="1">
                <a:latin typeface="Times New Roman" panose="02020603050405020304" pitchFamily="18" charset="0"/>
              </a:rPr>
              <a:t>…</a:t>
            </a:r>
            <a:r>
              <a:rPr lang="zh-CN" altLang="en-US" sz="3200" b="1">
                <a:latin typeface="Times New Roman" panose="02020603050405020304" pitchFamily="18" charset="0"/>
              </a:rPr>
              <a:t>上</a:t>
            </a:r>
          </a:p>
        </p:txBody>
      </p:sp>
      <p:sp>
        <p:nvSpPr>
          <p:cNvPr id="44035" name="Text Box 2"/>
          <p:cNvSpPr txBox="1">
            <a:spLocks noChangeArrowheads="1"/>
          </p:cNvSpPr>
          <p:nvPr/>
        </p:nvSpPr>
        <p:spPr bwMode="auto">
          <a:xfrm>
            <a:off x="500063" y="357188"/>
            <a:ext cx="2519362" cy="64135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3600" b="1">
                <a:solidFill>
                  <a:schemeClr val="bg1"/>
                </a:solidFill>
                <a:latin typeface="Times New Roman" panose="02020603050405020304" pitchFamily="18" charset="0"/>
              </a:rPr>
              <a:t>知识链接</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blinds(horizontal)">
                                      <p:cBhvr>
                                        <p:cTn id="7" dur="5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36">
                                            <p:txEl>
                                              <p:pRg st="1" end="1"/>
                                            </p:txEl>
                                          </p:spTgt>
                                        </p:tgtEl>
                                        <p:attrNameLst>
                                          <p:attrName>style.visibility</p:attrName>
                                        </p:attrNameLst>
                                      </p:cBhvr>
                                      <p:to>
                                        <p:strVal val="visible"/>
                                      </p:to>
                                    </p:set>
                                    <p:animEffect transition="in" filter="blinds(horizontal)">
                                      <p:cBhvr>
                                        <p:cTn id="12" dur="500"/>
                                        <p:tgtEl>
                                          <p:spTgt spid="184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436">
                                            <p:txEl>
                                              <p:pRg st="2" end="2"/>
                                            </p:txEl>
                                          </p:spTgt>
                                        </p:tgtEl>
                                        <p:attrNameLst>
                                          <p:attrName>style.visibility</p:attrName>
                                        </p:attrNameLst>
                                      </p:cBhvr>
                                      <p:to>
                                        <p:strVal val="visible"/>
                                      </p:to>
                                    </p:set>
                                    <p:animEffect transition="in" filter="blinds(horizontal)">
                                      <p:cBhvr>
                                        <p:cTn id="17" dur="500"/>
                                        <p:tgtEl>
                                          <p:spTgt spid="184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8436">
                                            <p:txEl>
                                              <p:pRg st="3" end="3"/>
                                            </p:txEl>
                                          </p:spTgt>
                                        </p:tgtEl>
                                        <p:attrNameLst>
                                          <p:attrName>style.visibility</p:attrName>
                                        </p:attrNameLst>
                                      </p:cBhvr>
                                      <p:to>
                                        <p:strVal val="visible"/>
                                      </p:to>
                                    </p:set>
                                    <p:animEffect transition="in" filter="blinds(horizontal)">
                                      <p:cBhvr>
                                        <p:cTn id="22" dur="500"/>
                                        <p:tgtEl>
                                          <p:spTgt spid="184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436">
                                            <p:txEl>
                                              <p:pRg st="4" end="4"/>
                                            </p:txEl>
                                          </p:spTgt>
                                        </p:tgtEl>
                                        <p:attrNameLst>
                                          <p:attrName>style.visibility</p:attrName>
                                        </p:attrNameLst>
                                      </p:cBhvr>
                                      <p:to>
                                        <p:strVal val="visible"/>
                                      </p:to>
                                    </p:set>
                                    <p:animEffect transition="in" filter="blinds(horizontal)">
                                      <p:cBhvr>
                                        <p:cTn id="27" dur="500"/>
                                        <p:tgtEl>
                                          <p:spTgt spid="184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8436">
                                            <p:txEl>
                                              <p:pRg st="5" end="5"/>
                                            </p:txEl>
                                          </p:spTgt>
                                        </p:tgtEl>
                                        <p:attrNameLst>
                                          <p:attrName>style.visibility</p:attrName>
                                        </p:attrNameLst>
                                      </p:cBhvr>
                                      <p:to>
                                        <p:strVal val="visible"/>
                                      </p:to>
                                    </p:set>
                                    <p:animEffect transition="in" filter="blinds(horizontal)">
                                      <p:cBhvr>
                                        <p:cTn id="32" dur="500"/>
                                        <p:tgtEl>
                                          <p:spTgt spid="184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857250" y="1714500"/>
            <a:ext cx="8072438"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4200"/>
              </a:lnSpc>
              <a:tabLst>
                <a:tab pos="3895725" algn="l"/>
              </a:tabLst>
            </a:pPr>
            <a:r>
              <a:rPr lang="en-US" altLang="zh-CN" sz="3200" b="1">
                <a:solidFill>
                  <a:srgbClr val="0000FF"/>
                </a:solidFill>
                <a:latin typeface="Times New Roman" panose="02020603050405020304" pitchFamily="18" charset="0"/>
              </a:rPr>
              <a:t>      hang   </a:t>
            </a:r>
            <a:r>
              <a:rPr lang="en-US" altLang="zh-CN" sz="3200" b="1" i="1">
                <a:solidFill>
                  <a:srgbClr val="0000FF"/>
                </a:solidFill>
                <a:latin typeface="Times New Roman" panose="02020603050405020304" pitchFamily="18" charset="0"/>
              </a:rPr>
              <a:t>v. </a:t>
            </a:r>
            <a:r>
              <a:rPr lang="zh-CN" altLang="en-US" sz="3200" b="1">
                <a:solidFill>
                  <a:srgbClr val="0000FF"/>
                </a:solidFill>
                <a:latin typeface="Times New Roman" panose="02020603050405020304" pitchFamily="18" charset="0"/>
              </a:rPr>
              <a:t>绞死</a:t>
            </a:r>
            <a:r>
              <a:rPr lang="en-US" altLang="zh-CN" sz="3200" b="1">
                <a:solidFill>
                  <a:srgbClr val="0000FF"/>
                </a:solidFill>
                <a:latin typeface="Times New Roman" panose="02020603050405020304" pitchFamily="18" charset="0"/>
              </a:rPr>
              <a:t>, </a:t>
            </a:r>
            <a:r>
              <a:rPr lang="zh-CN" altLang="en-US" sz="3200" b="1">
                <a:solidFill>
                  <a:srgbClr val="0000FF"/>
                </a:solidFill>
                <a:latin typeface="Times New Roman" panose="02020603050405020304" pitchFamily="18" charset="0"/>
              </a:rPr>
              <a:t>上吊</a:t>
            </a:r>
            <a:endParaRPr lang="en-US" altLang="zh-CN" sz="3200" b="1">
              <a:solidFill>
                <a:srgbClr val="0000FF"/>
              </a:solidFill>
              <a:latin typeface="Times New Roman" panose="02020603050405020304" pitchFamily="18" charset="0"/>
            </a:endParaRPr>
          </a:p>
          <a:p>
            <a:pPr>
              <a:lnSpc>
                <a:spcPts val="4200"/>
              </a:lnSpc>
              <a:tabLst>
                <a:tab pos="3895725" algn="l"/>
              </a:tabLst>
            </a:pPr>
            <a:r>
              <a:rPr lang="en-US" altLang="zh-CN" sz="3200" b="1">
                <a:solidFill>
                  <a:srgbClr val="0000FF"/>
                </a:solidFill>
                <a:latin typeface="Times New Roman" panose="02020603050405020304" pitchFamily="18" charset="0"/>
              </a:rPr>
              <a:t> </a:t>
            </a:r>
            <a:r>
              <a:rPr lang="zh-CN" altLang="en-US" sz="3200" b="1">
                <a:latin typeface="Times New Roman" panose="02020603050405020304" pitchFamily="18" charset="0"/>
              </a:rPr>
              <a:t>其过去式、过去分词均为</a:t>
            </a:r>
            <a:r>
              <a:rPr lang="en-US" altLang="zh-CN" sz="3200" b="1">
                <a:latin typeface="Times New Roman" panose="02020603050405020304" pitchFamily="18" charset="0"/>
              </a:rPr>
              <a:t>hanged</a:t>
            </a:r>
            <a:r>
              <a:rPr lang="zh-CN" altLang="en-US" sz="3200" b="1">
                <a:latin typeface="Times New Roman" panose="02020603050405020304" pitchFamily="18" charset="0"/>
              </a:rPr>
              <a:t>。</a:t>
            </a:r>
            <a:endParaRPr lang="en-US" altLang="zh-CN" sz="3200" b="1">
              <a:latin typeface="Times New Roman" panose="02020603050405020304" pitchFamily="18" charset="0"/>
            </a:endParaRPr>
          </a:p>
          <a:p>
            <a:pPr>
              <a:lnSpc>
                <a:spcPts val="4200"/>
              </a:lnSpc>
              <a:tabLst>
                <a:tab pos="3895725" algn="l"/>
              </a:tabLst>
            </a:pPr>
            <a:r>
              <a:rPr lang="en-US" altLang="zh-CN" sz="3200" b="1">
                <a:latin typeface="Times New Roman" panose="02020603050405020304" pitchFamily="18" charset="0"/>
              </a:rPr>
              <a:t>  He was hanged for his crimes.</a:t>
            </a:r>
          </a:p>
          <a:p>
            <a:pPr>
              <a:lnSpc>
                <a:spcPts val="4200"/>
              </a:lnSpc>
              <a:tabLst>
                <a:tab pos="3895725" algn="l"/>
              </a:tabLst>
            </a:pPr>
            <a:r>
              <a:rPr lang="en-US" altLang="zh-CN" sz="3200" b="1">
                <a:latin typeface="Times New Roman" panose="02020603050405020304" pitchFamily="18" charset="0"/>
              </a:rPr>
              <a:t>        </a:t>
            </a:r>
            <a:r>
              <a:rPr lang="zh-CN" altLang="en-US" sz="3200" b="1">
                <a:latin typeface="Times New Roman" panose="02020603050405020304" pitchFamily="18" charset="0"/>
              </a:rPr>
              <a:t>他因犯罪而被处绞刑。</a:t>
            </a:r>
            <a:endParaRPr lang="en-US" altLang="zh-CN" sz="3200" b="1">
              <a:latin typeface="Times New Roman" panose="02020603050405020304" pitchFamily="18" charset="0"/>
            </a:endParaRPr>
          </a:p>
          <a:p>
            <a:pPr>
              <a:lnSpc>
                <a:spcPts val="4200"/>
              </a:lnSpc>
              <a:tabLst>
                <a:tab pos="3895725" algn="l"/>
              </a:tabLst>
            </a:pPr>
            <a:r>
              <a:rPr lang="en-US" altLang="zh-CN" sz="3200" b="1">
                <a:latin typeface="Times New Roman" panose="02020603050405020304" pitchFamily="18" charset="0"/>
              </a:rPr>
              <a:t>  Mussolini was hanged by the Italian people.   </a:t>
            </a:r>
            <a:br>
              <a:rPr lang="en-US" altLang="zh-CN" sz="3200" b="1">
                <a:latin typeface="Times New Roman" panose="02020603050405020304" pitchFamily="18" charset="0"/>
              </a:rPr>
            </a:br>
            <a:r>
              <a:rPr lang="en-US" altLang="zh-CN" sz="3200" b="1">
                <a:latin typeface="Times New Roman" panose="02020603050405020304" pitchFamily="18" charset="0"/>
              </a:rPr>
              <a:t>        </a:t>
            </a:r>
            <a:r>
              <a:rPr lang="zh-CN" altLang="en-US" sz="3200" b="1">
                <a:latin typeface="Times New Roman" panose="02020603050405020304" pitchFamily="18" charset="0"/>
              </a:rPr>
              <a:t>墨索里尼被意大利人民给吊死了。</a:t>
            </a:r>
            <a:endParaRPr lang="en-US" altLang="zh-CN" sz="3200" b="1">
              <a:latin typeface="Times New Roman" panose="02020603050405020304" pitchFamily="18" charset="0"/>
            </a:endParaRPr>
          </a:p>
        </p:txBody>
      </p:sp>
      <p:sp>
        <p:nvSpPr>
          <p:cNvPr id="45059" name="Text Box 2"/>
          <p:cNvSpPr txBox="1">
            <a:spLocks noChangeArrowheads="1"/>
          </p:cNvSpPr>
          <p:nvPr/>
        </p:nvSpPr>
        <p:spPr bwMode="auto">
          <a:xfrm>
            <a:off x="500063" y="357188"/>
            <a:ext cx="2519362" cy="64135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3600" b="1">
                <a:solidFill>
                  <a:schemeClr val="bg1"/>
                </a:solidFill>
                <a:latin typeface="Times New Roman" panose="02020603050405020304" pitchFamily="18" charset="0"/>
              </a:rPr>
              <a:t>知识链接</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6">
                                            <p:txEl>
                                              <p:pRg st="2" end="2"/>
                                            </p:txEl>
                                          </p:spTgt>
                                        </p:tgtEl>
                                        <p:attrNameLst>
                                          <p:attrName>style.visibility</p:attrName>
                                        </p:attrNameLst>
                                      </p:cBhvr>
                                      <p:to>
                                        <p:strVal val="visible"/>
                                      </p:to>
                                    </p:set>
                                    <p:animEffect transition="in" filter="blinds(horizontal)">
                                      <p:cBhvr>
                                        <p:cTn id="7" dur="500"/>
                                        <p:tgtEl>
                                          <p:spTgt spid="1843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36">
                                            <p:txEl>
                                              <p:pRg st="3" end="3"/>
                                            </p:txEl>
                                          </p:spTgt>
                                        </p:tgtEl>
                                        <p:attrNameLst>
                                          <p:attrName>style.visibility</p:attrName>
                                        </p:attrNameLst>
                                      </p:cBhvr>
                                      <p:to>
                                        <p:strVal val="visible"/>
                                      </p:to>
                                    </p:set>
                                    <p:animEffect transition="in" filter="blinds(horizontal)">
                                      <p:cBhvr>
                                        <p:cTn id="12" dur="500"/>
                                        <p:tgtEl>
                                          <p:spTgt spid="1843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436">
                                            <p:txEl>
                                              <p:pRg st="4" end="4"/>
                                            </p:txEl>
                                          </p:spTgt>
                                        </p:tgtEl>
                                        <p:attrNameLst>
                                          <p:attrName>style.visibility</p:attrName>
                                        </p:attrNameLst>
                                      </p:cBhvr>
                                      <p:to>
                                        <p:strVal val="visible"/>
                                      </p:to>
                                    </p:set>
                                    <p:animEffect transition="in" filter="blinds(horizontal)">
                                      <p:cBhvr>
                                        <p:cTn id="17" dur="500"/>
                                        <p:tgtEl>
                                          <p:spTgt spid="184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1357313" y="1428750"/>
            <a:ext cx="68580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4200"/>
              </a:lnSpc>
              <a:spcAft>
                <a:spcPts val="600"/>
              </a:spcAft>
              <a:tabLst>
                <a:tab pos="3895725" algn="l"/>
              </a:tabLst>
            </a:pPr>
            <a:r>
              <a:rPr lang="en-US" altLang="zh-CN" sz="3200" b="1">
                <a:solidFill>
                  <a:srgbClr val="0000FF"/>
                </a:solidFill>
                <a:latin typeface="Times New Roman" panose="02020603050405020304" pitchFamily="18" charset="0"/>
              </a:rPr>
              <a:t>   hang - hung- hung  </a:t>
            </a:r>
            <a:r>
              <a:rPr lang="zh-CN" altLang="en-US" sz="3200" b="1">
                <a:solidFill>
                  <a:srgbClr val="0000FF"/>
                </a:solidFill>
                <a:latin typeface="Times New Roman" panose="02020603050405020304" pitchFamily="18" charset="0"/>
              </a:rPr>
              <a:t>悬挂  </a:t>
            </a:r>
            <a:endParaRPr lang="en-US" altLang="zh-CN" sz="3200" b="1">
              <a:solidFill>
                <a:srgbClr val="0000FF"/>
              </a:solidFill>
              <a:latin typeface="Times New Roman" panose="02020603050405020304" pitchFamily="18" charset="0"/>
            </a:endParaRPr>
          </a:p>
          <a:p>
            <a:pPr>
              <a:lnSpc>
                <a:spcPts val="4200"/>
              </a:lnSpc>
              <a:spcAft>
                <a:spcPts val="600"/>
              </a:spcAft>
              <a:tabLst>
                <a:tab pos="3895725" algn="l"/>
              </a:tabLst>
            </a:pPr>
            <a:r>
              <a:rPr lang="en-US" altLang="zh-CN" sz="3200" b="1">
                <a:solidFill>
                  <a:srgbClr val="0000FF"/>
                </a:solidFill>
                <a:latin typeface="Times New Roman" panose="02020603050405020304" pitchFamily="18" charset="0"/>
              </a:rPr>
              <a:t>   hang - hanged- hanged </a:t>
            </a:r>
            <a:r>
              <a:rPr lang="zh-CN" altLang="en-US" sz="3200" b="1">
                <a:solidFill>
                  <a:srgbClr val="0000FF"/>
                </a:solidFill>
                <a:latin typeface="Times New Roman" panose="02020603050405020304" pitchFamily="18" charset="0"/>
              </a:rPr>
              <a:t>绞死</a:t>
            </a:r>
            <a:r>
              <a:rPr lang="en-US" altLang="zh-CN" sz="3200" b="1">
                <a:solidFill>
                  <a:srgbClr val="0000FF"/>
                </a:solidFill>
                <a:latin typeface="Times New Roman" panose="02020603050405020304" pitchFamily="18" charset="0"/>
              </a:rPr>
              <a:t>, </a:t>
            </a:r>
            <a:r>
              <a:rPr lang="zh-CN" altLang="en-US" sz="3200" b="1">
                <a:solidFill>
                  <a:srgbClr val="0000FF"/>
                </a:solidFill>
                <a:latin typeface="Times New Roman" panose="02020603050405020304" pitchFamily="18" charset="0"/>
              </a:rPr>
              <a:t>上吊</a:t>
            </a:r>
            <a:endParaRPr lang="en-US" altLang="zh-CN" sz="3200" b="1">
              <a:solidFill>
                <a:srgbClr val="0000FF"/>
              </a:solidFill>
              <a:latin typeface="Times New Roman" panose="02020603050405020304" pitchFamily="18" charset="0"/>
            </a:endParaRPr>
          </a:p>
          <a:p>
            <a:pPr>
              <a:lnSpc>
                <a:spcPts val="4200"/>
              </a:lnSpc>
              <a:spcAft>
                <a:spcPts val="600"/>
              </a:spcAft>
              <a:tabLst>
                <a:tab pos="3895725" algn="l"/>
              </a:tabLst>
            </a:pPr>
            <a:r>
              <a:rPr lang="en-US" altLang="zh-CN" sz="3200" b="1">
                <a:latin typeface="Times New Roman" panose="02020603050405020304" pitchFamily="18" charset="0"/>
              </a:rPr>
              <a:t> </a:t>
            </a:r>
          </a:p>
          <a:p>
            <a:pPr>
              <a:lnSpc>
                <a:spcPts val="4200"/>
              </a:lnSpc>
              <a:spcAft>
                <a:spcPts val="600"/>
              </a:spcAft>
              <a:tabLst>
                <a:tab pos="3895725" algn="l"/>
              </a:tabLst>
            </a:pPr>
            <a:r>
              <a:rPr lang="zh-CN" altLang="en-US" sz="3200" b="1">
                <a:latin typeface="Times New Roman" panose="02020603050405020304" pitchFamily="18" charset="0"/>
              </a:rPr>
              <a:t>可以这样记忆：上吊需要一把椅子，</a:t>
            </a:r>
            <a:r>
              <a:rPr lang="en-US" altLang="zh-CN" sz="3200" b="1">
                <a:latin typeface="Times New Roman" panose="02020603050405020304" pitchFamily="18" charset="0"/>
              </a:rPr>
              <a:t>hanged</a:t>
            </a:r>
            <a:r>
              <a:rPr lang="zh-CN" altLang="en-US" sz="3200" b="1">
                <a:latin typeface="Times New Roman" panose="02020603050405020304" pitchFamily="18" charset="0"/>
              </a:rPr>
              <a:t>后面的</a:t>
            </a:r>
            <a:r>
              <a:rPr lang="en-US" altLang="zh-CN" sz="3200" b="1">
                <a:latin typeface="Times New Roman" panose="02020603050405020304" pitchFamily="18" charset="0"/>
              </a:rPr>
              <a:t>ed</a:t>
            </a:r>
            <a:r>
              <a:rPr lang="zh-CN" altLang="en-US" sz="3200" b="1">
                <a:latin typeface="Times New Roman" panose="02020603050405020304" pitchFamily="18" charset="0"/>
              </a:rPr>
              <a:t>就像一把椅子一样，这样记住，就不会混淆。</a:t>
            </a:r>
            <a:endParaRPr lang="en-US" altLang="zh-CN" sz="3200" b="1">
              <a:latin typeface="Times New Roman" panose="02020603050405020304" pitchFamily="18" charset="0"/>
            </a:endParaRPr>
          </a:p>
        </p:txBody>
      </p:sp>
    </p:spTree>
  </p:cSld>
  <p:clrMapOvr>
    <a:masterClrMapping/>
  </p:clrMapOvr>
  <p:transition>
    <p:diamon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63" y="571500"/>
            <a:ext cx="8143875" cy="6002338"/>
          </a:xfrm>
          <a:prstGeom prst="rect">
            <a:avLst/>
          </a:prstGeom>
        </p:spPr>
        <p:txBody>
          <a:bodyPr>
            <a:spAutoFit/>
          </a:bodyPr>
          <a:lstStyle/>
          <a:p>
            <a:pPr>
              <a:defRPr/>
            </a:pPr>
            <a:r>
              <a:rPr lang="en-US" altLang="en-US" sz="3200" b="1" dirty="0">
                <a:latin typeface="Times New Roman" panose="02020603050405020304" pitchFamily="18" charset="0"/>
              </a:rPr>
              <a:t>The picture _________ on the wall is painted by my nephew. </a:t>
            </a:r>
            <a:br>
              <a:rPr lang="en-US" altLang="en-US" sz="3200" b="1" dirty="0">
                <a:latin typeface="Times New Roman" panose="02020603050405020304" pitchFamily="18" charset="0"/>
              </a:rPr>
            </a:br>
            <a:r>
              <a:rPr lang="en-US" altLang="en-US" sz="3200" b="1" dirty="0">
                <a:latin typeface="Times New Roman" panose="02020603050405020304" pitchFamily="18" charset="0"/>
              </a:rPr>
              <a:t>     A. having hung        B. hanging       </a:t>
            </a:r>
          </a:p>
          <a:p>
            <a:pPr>
              <a:defRPr/>
            </a:pPr>
            <a:r>
              <a:rPr lang="en-US" altLang="en-US" sz="3200" b="1" dirty="0">
                <a:latin typeface="Times New Roman" panose="02020603050405020304" pitchFamily="18" charset="0"/>
              </a:rPr>
              <a:t>    C. hangs                    D. being hung</a:t>
            </a:r>
          </a:p>
          <a:p>
            <a:pPr>
              <a:defRPr/>
            </a:pPr>
            <a:r>
              <a:rPr lang="en-US" altLang="en-US" sz="3200" b="1" dirty="0">
                <a:latin typeface="Times New Roman" panose="02020603050405020304" pitchFamily="18" charset="0"/>
              </a:rPr>
              <a:t>— Is this raincoat yours?</a:t>
            </a:r>
          </a:p>
          <a:p>
            <a:pPr>
              <a:defRPr/>
            </a:pPr>
            <a:r>
              <a:rPr lang="en-US" altLang="en-US" sz="3200" b="1" dirty="0">
                <a:latin typeface="Times New Roman" panose="02020603050405020304" pitchFamily="18" charset="0"/>
              </a:rPr>
              <a:t>— No, mine ______ there behind the door. </a:t>
            </a:r>
          </a:p>
          <a:p>
            <a:pPr marL="514350" indent="-514350">
              <a:defRPr/>
            </a:pPr>
            <a:r>
              <a:rPr lang="en-US" altLang="en-US" sz="3200" b="1" dirty="0">
                <a:latin typeface="Times New Roman" panose="02020603050405020304" pitchFamily="18" charset="0"/>
              </a:rPr>
              <a:t>     A. is hanging            B. has hung </a:t>
            </a:r>
          </a:p>
          <a:p>
            <a:pPr marL="514350" indent="-514350">
              <a:defRPr/>
            </a:pPr>
            <a:r>
              <a:rPr lang="en-US" altLang="en-US" sz="3200" b="1" dirty="0">
                <a:latin typeface="Times New Roman" panose="02020603050405020304" pitchFamily="18" charset="0"/>
              </a:rPr>
              <a:t>     C. hangs                   D. hung</a:t>
            </a:r>
          </a:p>
          <a:p>
            <a:pPr marL="514350" indent="-514350">
              <a:defRPr/>
            </a:pPr>
            <a:r>
              <a:rPr lang="en-US" altLang="en-US" sz="3200" b="1" dirty="0">
                <a:latin typeface="Times New Roman" panose="02020603050405020304" pitchFamily="18" charset="0"/>
              </a:rPr>
              <a:t>Wet clothes are often _____ up near a fire </a:t>
            </a:r>
          </a:p>
          <a:p>
            <a:pPr marL="514350" indent="-514350">
              <a:defRPr/>
            </a:pPr>
            <a:r>
              <a:rPr lang="en-US" altLang="en-US" sz="3200" b="1" dirty="0">
                <a:latin typeface="Times New Roman" panose="02020603050405020304" pitchFamily="18" charset="0"/>
              </a:rPr>
              <a:t>in rainy weather. </a:t>
            </a:r>
          </a:p>
          <a:p>
            <a:pPr marL="514350" indent="-514350">
              <a:defRPr/>
            </a:pPr>
            <a:r>
              <a:rPr lang="en-US" altLang="en-US" sz="3200" b="1" dirty="0">
                <a:latin typeface="Times New Roman" panose="02020603050405020304" pitchFamily="18" charset="0"/>
              </a:rPr>
              <a:t>     A. hang                     B. hanged </a:t>
            </a:r>
          </a:p>
          <a:p>
            <a:pPr marL="514350" indent="-514350">
              <a:defRPr/>
            </a:pPr>
            <a:r>
              <a:rPr lang="en-US" altLang="en-US" sz="3200" b="1" dirty="0">
                <a:latin typeface="Times New Roman" panose="02020603050405020304" pitchFamily="18" charset="0"/>
              </a:rPr>
              <a:t>    C. hanging                 D. hung</a:t>
            </a:r>
          </a:p>
        </p:txBody>
      </p:sp>
      <p:sp>
        <p:nvSpPr>
          <p:cNvPr id="4" name="矩形 3"/>
          <p:cNvSpPr>
            <a:spLocks noChangeArrowheads="1"/>
          </p:cNvSpPr>
          <p:nvPr/>
        </p:nvSpPr>
        <p:spPr bwMode="auto">
          <a:xfrm>
            <a:off x="3000375" y="428625"/>
            <a:ext cx="1357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en-US" altLang="zh-CN" sz="3200" b="1">
                <a:solidFill>
                  <a:srgbClr val="0000FF"/>
                </a:solidFill>
                <a:latin typeface="Times New Roman" panose="02020603050405020304" pitchFamily="18" charset="0"/>
              </a:rPr>
              <a:t>B</a:t>
            </a:r>
            <a:endParaRPr lang="zh-CN" altLang="en-US"/>
          </a:p>
        </p:txBody>
      </p:sp>
      <p:sp>
        <p:nvSpPr>
          <p:cNvPr id="5" name="矩形 4"/>
          <p:cNvSpPr>
            <a:spLocks noChangeArrowheads="1"/>
          </p:cNvSpPr>
          <p:nvPr/>
        </p:nvSpPr>
        <p:spPr bwMode="auto">
          <a:xfrm>
            <a:off x="6929438" y="2428875"/>
            <a:ext cx="1357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en-US" altLang="zh-CN" sz="3200" b="1">
                <a:solidFill>
                  <a:srgbClr val="0000FF"/>
                </a:solidFill>
                <a:latin typeface="Times New Roman" panose="02020603050405020304" pitchFamily="18" charset="0"/>
              </a:rPr>
              <a:t>A</a:t>
            </a:r>
            <a:endParaRPr lang="zh-CN" altLang="en-US"/>
          </a:p>
        </p:txBody>
      </p:sp>
      <p:sp>
        <p:nvSpPr>
          <p:cNvPr id="6" name="矩形 5"/>
          <p:cNvSpPr>
            <a:spLocks noChangeArrowheads="1"/>
          </p:cNvSpPr>
          <p:nvPr/>
        </p:nvSpPr>
        <p:spPr bwMode="auto">
          <a:xfrm>
            <a:off x="4143375" y="4429125"/>
            <a:ext cx="1357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en-US" altLang="zh-CN" sz="3200" b="1">
                <a:solidFill>
                  <a:srgbClr val="0000FF"/>
                </a:solidFill>
                <a:latin typeface="Times New Roman" panose="02020603050405020304" pitchFamily="18" charset="0"/>
              </a:rPr>
              <a:t>D</a:t>
            </a:r>
            <a:endParaRPr lang="zh-CN" altLang="en-US" sz="3200" b="1">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 Box 4"/>
          <p:cNvSpPr txBox="1">
            <a:spLocks noChangeArrowheads="1"/>
          </p:cNvSpPr>
          <p:nvPr/>
        </p:nvSpPr>
        <p:spPr bwMode="auto">
          <a:xfrm>
            <a:off x="755576" y="476672"/>
            <a:ext cx="6037262"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800100" indent="-342900" eaLnBrk="0" hangingPunct="0">
              <a:defRPr>
                <a:solidFill>
                  <a:schemeClr val="tx1"/>
                </a:solidFill>
                <a:latin typeface="Arial" panose="020B0604020202020204" pitchFamily="34" charset="0"/>
                <a:ea typeface="宋体" panose="02010600030101010101" pitchFamily="2" charset="-122"/>
              </a:defRPr>
            </a:lvl2pPr>
            <a:lvl3pPr marL="1257300" indent="-342900" eaLnBrk="0" hangingPunct="0">
              <a:defRPr>
                <a:solidFill>
                  <a:schemeClr val="tx1"/>
                </a:solidFill>
                <a:latin typeface="Arial" panose="020B0604020202020204" pitchFamily="34" charset="0"/>
                <a:ea typeface="宋体" panose="02010600030101010101" pitchFamily="2" charset="-122"/>
              </a:defRPr>
            </a:lvl3pPr>
            <a:lvl4pPr marL="1714500" indent="-342900" eaLnBrk="0" hangingPunct="0">
              <a:defRPr>
                <a:solidFill>
                  <a:schemeClr val="tx1"/>
                </a:solidFill>
                <a:latin typeface="Arial" panose="020B0604020202020204" pitchFamily="34" charset="0"/>
                <a:ea typeface="宋体" panose="02010600030101010101" pitchFamily="2" charset="-122"/>
              </a:defRPr>
            </a:lvl4pPr>
            <a:lvl5pPr marL="2171700" indent="-342900" eaLnBrk="0" hangingPunct="0">
              <a:defRPr>
                <a:solidFill>
                  <a:schemeClr val="tx1"/>
                </a:solidFill>
                <a:latin typeface="Arial" panose="020B0604020202020204" pitchFamily="34" charset="0"/>
                <a:ea typeface="宋体" panose="02010600030101010101" pitchFamily="2" charset="-122"/>
              </a:defRPr>
            </a:lvl5pPr>
            <a:lvl6pPr marL="26289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800" dirty="0"/>
              <a:t>1 fall/ fell asleep   </a:t>
            </a:r>
            <a:r>
              <a:rPr lang="zh-CN" altLang="en-US" sz="2800" dirty="0"/>
              <a:t>入睡</a:t>
            </a:r>
          </a:p>
          <a:p>
            <a:pPr eaLnBrk="1" hangingPunct="1">
              <a:lnSpc>
                <a:spcPct val="150000"/>
              </a:lnSpc>
            </a:pPr>
            <a:r>
              <a:rPr lang="en-US" altLang="zh-CN" sz="2800" dirty="0"/>
              <a:t>2 in the middle of the night</a:t>
            </a:r>
            <a:r>
              <a:rPr lang="zh-CN" altLang="en-US" sz="2800" dirty="0"/>
              <a:t>半夜</a:t>
            </a:r>
          </a:p>
          <a:p>
            <a:pPr eaLnBrk="1" hangingPunct="1">
              <a:lnSpc>
                <a:spcPct val="150000"/>
              </a:lnSpc>
            </a:pPr>
            <a:r>
              <a:rPr lang="en-US" altLang="zh-CN" sz="2800" dirty="0"/>
              <a:t>3 put up  </a:t>
            </a:r>
            <a:r>
              <a:rPr lang="zh-CN" altLang="en-US" sz="2800" dirty="0"/>
              <a:t>搭起，粘贴</a:t>
            </a:r>
          </a:p>
          <a:p>
            <a:pPr eaLnBrk="1" hangingPunct="1">
              <a:lnSpc>
                <a:spcPct val="150000"/>
              </a:lnSpc>
            </a:pPr>
            <a:r>
              <a:rPr lang="en-US" altLang="zh-CN" sz="2800" dirty="0"/>
              <a:t>4 tidy up </a:t>
            </a:r>
            <a:r>
              <a:rPr lang="zh-CN" altLang="en-US" sz="2800" dirty="0"/>
              <a:t>收拾，整理</a:t>
            </a:r>
          </a:p>
          <a:p>
            <a:pPr eaLnBrk="1" hangingPunct="1">
              <a:lnSpc>
                <a:spcPct val="150000"/>
              </a:lnSpc>
            </a:pPr>
            <a:r>
              <a:rPr lang="en-US" altLang="zh-CN" sz="2800" dirty="0"/>
              <a:t> 5  make lots of noise</a:t>
            </a:r>
            <a:r>
              <a:rPr lang="zh-CN" altLang="en-US" sz="2800" dirty="0"/>
              <a:t>弄出很多的声响</a:t>
            </a:r>
          </a:p>
          <a:p>
            <a:pPr eaLnBrk="1" hangingPunct="1">
              <a:lnSpc>
                <a:spcPct val="150000"/>
              </a:lnSpc>
            </a:pPr>
            <a:r>
              <a:rPr lang="en-US" altLang="zh-CN" sz="2800" dirty="0"/>
              <a:t> 6 keep us safe </a:t>
            </a:r>
            <a:r>
              <a:rPr lang="zh-CN" altLang="en-US" sz="2800" dirty="0"/>
              <a:t>确保我们的安全</a:t>
            </a:r>
          </a:p>
          <a:p>
            <a:pPr eaLnBrk="1" hangingPunct="1">
              <a:lnSpc>
                <a:spcPct val="150000"/>
              </a:lnSpc>
            </a:pPr>
            <a:r>
              <a:rPr lang="en-US" altLang="zh-CN" sz="2800" dirty="0"/>
              <a:t>7 reach out </a:t>
            </a:r>
            <a:r>
              <a:rPr lang="zh-CN" altLang="en-US" sz="2800" dirty="0"/>
              <a:t>伸手出去</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642938" y="785813"/>
            <a:ext cx="7924800"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40000"/>
              </a:lnSpc>
              <a:tabLst>
                <a:tab pos="3895725" algn="l"/>
              </a:tabLst>
            </a:pPr>
            <a:r>
              <a:rPr lang="en-US" altLang="zh-CN" sz="3200" b="1">
                <a:latin typeface="Times New Roman" panose="02020603050405020304" pitchFamily="18" charset="0"/>
              </a:rPr>
              <a:t>4. We </a:t>
            </a:r>
            <a:r>
              <a:rPr lang="en-US" altLang="zh-CN" sz="3200" b="1">
                <a:solidFill>
                  <a:srgbClr val="0000FF"/>
                </a:solidFill>
                <a:latin typeface="Times New Roman" panose="02020603050405020304" pitchFamily="18" charset="0"/>
              </a:rPr>
              <a:t>put up </a:t>
            </a:r>
            <a:r>
              <a:rPr lang="en-US" altLang="zh-CN" sz="3200" b="1">
                <a:latin typeface="Times New Roman" panose="02020603050405020304" pitchFamily="18" charset="0"/>
              </a:rPr>
              <a:t>the tent and fell asleep.</a:t>
            </a:r>
            <a:endParaRPr lang="zh-CN" altLang="zh-CN" sz="3200" b="1">
              <a:latin typeface="Times New Roman" panose="02020603050405020304" pitchFamily="18" charset="0"/>
            </a:endParaRPr>
          </a:p>
          <a:p>
            <a:pPr>
              <a:lnSpc>
                <a:spcPct val="140000"/>
              </a:lnSpc>
              <a:tabLst>
                <a:tab pos="3895725" algn="l"/>
              </a:tabLst>
            </a:pPr>
            <a:r>
              <a:rPr lang="zh-CN" altLang="en-US" sz="3200" b="1">
                <a:solidFill>
                  <a:srgbClr val="0000FF"/>
                </a:solidFill>
                <a:latin typeface="Times New Roman" panose="02020603050405020304" pitchFamily="18" charset="0"/>
              </a:rPr>
              <a:t>       </a:t>
            </a:r>
            <a:r>
              <a:rPr lang="en-US" altLang="zh-CN" sz="3200" b="1">
                <a:solidFill>
                  <a:srgbClr val="0000FF"/>
                </a:solidFill>
                <a:latin typeface="Times New Roman" panose="02020603050405020304" pitchFamily="18" charset="0"/>
              </a:rPr>
              <a:t>put up </a:t>
            </a:r>
            <a:r>
              <a:rPr lang="zh-CN" altLang="en-US" sz="3200" b="1">
                <a:latin typeface="Times New Roman" panose="02020603050405020304" pitchFamily="18" charset="0"/>
              </a:rPr>
              <a:t>挂起；张贴</a:t>
            </a:r>
            <a:r>
              <a:rPr lang="en-US" altLang="zh-CN" sz="3200" b="1">
                <a:latin typeface="Times New Roman" panose="02020603050405020304" pitchFamily="18" charset="0"/>
              </a:rPr>
              <a:t>; </a:t>
            </a:r>
            <a:r>
              <a:rPr lang="zh-CN" altLang="en-US" sz="3200" b="1">
                <a:latin typeface="Times New Roman" panose="02020603050405020304" pitchFamily="18" charset="0"/>
              </a:rPr>
              <a:t>举起</a:t>
            </a:r>
            <a:endParaRPr lang="en-US" altLang="zh-CN" sz="3200" b="1">
              <a:latin typeface="Times New Roman" panose="02020603050405020304" pitchFamily="18" charset="0"/>
            </a:endParaRPr>
          </a:p>
          <a:p>
            <a:pPr>
              <a:spcBef>
                <a:spcPct val="50000"/>
              </a:spcBef>
              <a:tabLst>
                <a:tab pos="3895725" algn="l"/>
              </a:tabLst>
            </a:pPr>
            <a:r>
              <a:rPr lang="en-US" altLang="zh-CN" sz="3200" b="1">
                <a:latin typeface="Times New Roman" panose="02020603050405020304" pitchFamily="18" charset="0"/>
              </a:rPr>
              <a:t>    Let’s </a:t>
            </a:r>
            <a:r>
              <a:rPr lang="en-US" altLang="zh-CN" sz="3200" b="1">
                <a:solidFill>
                  <a:srgbClr val="0000FF"/>
                </a:solidFill>
                <a:latin typeface="Times New Roman" panose="02020603050405020304" pitchFamily="18" charset="0"/>
              </a:rPr>
              <a:t>put up</a:t>
            </a:r>
            <a:r>
              <a:rPr lang="en-US" altLang="zh-CN" sz="3200" b="1">
                <a:latin typeface="Times New Roman" panose="02020603050405020304" pitchFamily="18" charset="0"/>
              </a:rPr>
              <a:t> the Christmas decorations in the living room. </a:t>
            </a:r>
          </a:p>
          <a:p>
            <a:pPr>
              <a:spcBef>
                <a:spcPct val="50000"/>
              </a:spcBef>
              <a:tabLst>
                <a:tab pos="3895725" algn="l"/>
              </a:tabLst>
            </a:pPr>
            <a:r>
              <a:rPr lang="zh-CN" altLang="en-US" sz="3200" b="1">
                <a:latin typeface="Times New Roman" panose="02020603050405020304" pitchFamily="18" charset="0"/>
              </a:rPr>
              <a:t>   我们在起居室里张贴一些圣诞装饰物吧。</a:t>
            </a:r>
            <a:endParaRPr lang="en-US" altLang="zh-CN" sz="3200" b="1">
              <a:latin typeface="Times New Roman" panose="02020603050405020304" pitchFamily="18" charset="0"/>
            </a:endParaRPr>
          </a:p>
          <a:p>
            <a:pPr>
              <a:spcBef>
                <a:spcPct val="50000"/>
              </a:spcBef>
              <a:tabLst>
                <a:tab pos="3895725" algn="l"/>
              </a:tabLst>
            </a:pPr>
            <a:r>
              <a:rPr lang="en-US" altLang="zh-CN" sz="3200" b="1">
                <a:latin typeface="Times New Roman" panose="02020603050405020304" pitchFamily="18" charset="0"/>
              </a:rPr>
              <a:t>    He </a:t>
            </a:r>
            <a:r>
              <a:rPr lang="en-US" altLang="zh-CN" sz="3200" b="1">
                <a:solidFill>
                  <a:srgbClr val="0000FF"/>
                </a:solidFill>
                <a:latin typeface="Times New Roman" panose="02020603050405020304" pitchFamily="18" charset="0"/>
              </a:rPr>
              <a:t>put up</a:t>
            </a:r>
            <a:r>
              <a:rPr lang="en-US" altLang="zh-CN" sz="3200" b="1">
                <a:latin typeface="Times New Roman" panose="02020603050405020304" pitchFamily="18" charset="0"/>
              </a:rPr>
              <a:t> his hand to ask a question.</a:t>
            </a:r>
          </a:p>
          <a:p>
            <a:pPr>
              <a:spcBef>
                <a:spcPct val="50000"/>
              </a:spcBef>
              <a:tabLst>
                <a:tab pos="3895725" algn="l"/>
              </a:tabLst>
            </a:pPr>
            <a:r>
              <a:rPr lang="zh-CN" altLang="en-US" sz="3200" b="1">
                <a:latin typeface="Times New Roman" panose="02020603050405020304" pitchFamily="18" charset="0"/>
              </a:rPr>
              <a:t>    他将手举起来问问题。 </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7" dur="5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2" dur="5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blinds(horizontal)">
                                      <p:cBhvr>
                                        <p:cTn id="17" dur="500"/>
                                        <p:tgtEl>
                                          <p:spTgt spid="163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blinds(horizontal)">
                                      <p:cBhvr>
                                        <p:cTn id="22" dur="500"/>
                                        <p:tgtEl>
                                          <p:spTgt spid="163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Effect transition="in" filter="blinds(horizontal)">
                                      <p:cBhvr>
                                        <p:cTn id="27" dur="5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28625" y="571500"/>
            <a:ext cx="8429625" cy="573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ts val="4000"/>
              </a:lnSpc>
            </a:pPr>
            <a:r>
              <a:rPr lang="zh-CN" altLang="en-US" sz="3200" b="1">
                <a:latin typeface="Times New Roman" panose="02020603050405020304" pitchFamily="18" charset="0"/>
              </a:rPr>
              <a:t>学过的含有</a:t>
            </a:r>
            <a:r>
              <a:rPr lang="en-US" altLang="zh-CN" sz="3200" b="1">
                <a:latin typeface="Times New Roman" panose="02020603050405020304" pitchFamily="18" charset="0"/>
              </a:rPr>
              <a:t>up</a:t>
            </a:r>
            <a:r>
              <a:rPr lang="zh-CN" altLang="en-US" sz="3200" b="1">
                <a:latin typeface="Times New Roman" panose="02020603050405020304" pitchFamily="18" charset="0"/>
              </a:rPr>
              <a:t>的短语还有</a:t>
            </a:r>
            <a:r>
              <a:rPr lang="en-US" altLang="zh-CN" sz="3200" b="1">
                <a:latin typeface="Times New Roman" panose="02020603050405020304" pitchFamily="18" charset="0"/>
              </a:rPr>
              <a:t>: get up“</a:t>
            </a:r>
            <a:r>
              <a:rPr lang="zh-CN" altLang="en-US" sz="3200" b="1">
                <a:latin typeface="Times New Roman" panose="02020603050405020304" pitchFamily="18" charset="0"/>
              </a:rPr>
              <a:t>起来</a:t>
            </a:r>
            <a:r>
              <a:rPr lang="en-US" altLang="zh-CN" sz="3200" b="1">
                <a:latin typeface="Times New Roman" panose="02020603050405020304" pitchFamily="18" charset="0"/>
              </a:rPr>
              <a:t>”, grow up</a:t>
            </a:r>
            <a:r>
              <a:rPr lang="zh-CN" altLang="en-US" sz="3200" b="1">
                <a:latin typeface="Times New Roman" panose="02020603050405020304" pitchFamily="18" charset="0"/>
              </a:rPr>
              <a:t>“长大</a:t>
            </a:r>
            <a:r>
              <a:rPr lang="en-US" altLang="zh-CN" sz="3200" b="1">
                <a:latin typeface="Times New Roman" panose="02020603050405020304" pitchFamily="18" charset="0"/>
              </a:rPr>
              <a:t>, </a:t>
            </a:r>
            <a:r>
              <a:rPr lang="zh-CN" altLang="en-US" sz="3200" b="1">
                <a:latin typeface="Times New Roman" panose="02020603050405020304" pitchFamily="18" charset="0"/>
              </a:rPr>
              <a:t>成长”</a:t>
            </a:r>
            <a:r>
              <a:rPr lang="en-US" altLang="zh-CN" sz="3200" b="1">
                <a:latin typeface="Times New Roman" panose="02020603050405020304" pitchFamily="18" charset="0"/>
              </a:rPr>
              <a:t>,  give up“</a:t>
            </a:r>
            <a:r>
              <a:rPr lang="zh-CN" altLang="en-US" sz="3200" b="1">
                <a:latin typeface="Times New Roman" panose="02020603050405020304" pitchFamily="18" charset="0"/>
              </a:rPr>
              <a:t>放弃</a:t>
            </a:r>
            <a:r>
              <a:rPr lang="en-US" altLang="zh-CN" sz="3200" b="1">
                <a:latin typeface="Times New Roman" panose="02020603050405020304" pitchFamily="18" charset="0"/>
              </a:rPr>
              <a:t>”</a:t>
            </a:r>
            <a:r>
              <a:rPr lang="zh-CN" altLang="en-US" sz="3200" b="1">
                <a:latin typeface="Times New Roman" panose="02020603050405020304" pitchFamily="18" charset="0"/>
              </a:rPr>
              <a:t>等。</a:t>
            </a:r>
          </a:p>
          <a:p>
            <a:pPr eaLnBrk="0" hangingPunct="0">
              <a:lnSpc>
                <a:spcPts val="4000"/>
              </a:lnSpc>
            </a:pPr>
            <a:r>
              <a:rPr lang="en-US" altLang="zh-CN" sz="3200" b="1">
                <a:latin typeface="Times New Roman" panose="02020603050405020304" pitchFamily="18" charset="0"/>
              </a:rPr>
              <a:t>    The dog will </a:t>
            </a:r>
            <a:r>
              <a:rPr lang="en-US" altLang="zh-CN" sz="3200" b="1">
                <a:solidFill>
                  <a:srgbClr val="0000FF"/>
                </a:solidFill>
                <a:latin typeface="Times New Roman" panose="02020603050405020304" pitchFamily="18" charset="0"/>
              </a:rPr>
              <a:t>grow up </a:t>
            </a:r>
            <a:r>
              <a:rPr lang="en-US" altLang="zh-CN" sz="3200" b="1">
                <a:latin typeface="Times New Roman" panose="02020603050405020304" pitchFamily="18" charset="0"/>
              </a:rPr>
              <a:t>quickly.</a:t>
            </a:r>
          </a:p>
          <a:p>
            <a:pPr eaLnBrk="0" hangingPunct="0">
              <a:lnSpc>
                <a:spcPts val="4000"/>
              </a:lnSpc>
            </a:pPr>
            <a:r>
              <a:rPr lang="zh-CN" altLang="en-US" sz="3200" b="1">
                <a:latin typeface="Times New Roman" panose="02020603050405020304" pitchFamily="18" charset="0"/>
              </a:rPr>
              <a:t>         小狗会很快长大的。</a:t>
            </a:r>
            <a:endParaRPr lang="en-US" altLang="zh-CN" sz="3200" b="1">
              <a:latin typeface="Times New Roman" panose="02020603050405020304" pitchFamily="18" charset="0"/>
            </a:endParaRPr>
          </a:p>
          <a:p>
            <a:pPr>
              <a:lnSpc>
                <a:spcPts val="4000"/>
              </a:lnSpc>
            </a:pPr>
            <a:r>
              <a:rPr lang="en-US" altLang="zh-CN" sz="3200" b="1">
                <a:latin typeface="Times New Roman" panose="02020603050405020304" pitchFamily="18" charset="0"/>
              </a:rPr>
              <a:t>    When do you </a:t>
            </a:r>
            <a:r>
              <a:rPr lang="en-US" altLang="zh-CN" sz="3200" b="1">
                <a:solidFill>
                  <a:srgbClr val="0000FF"/>
                </a:solidFill>
                <a:latin typeface="Times New Roman" panose="02020603050405020304" pitchFamily="18" charset="0"/>
              </a:rPr>
              <a:t>get up</a:t>
            </a:r>
            <a:r>
              <a:rPr lang="en-US" altLang="zh-CN" sz="3200" b="1">
                <a:latin typeface="Times New Roman" panose="02020603050405020304" pitchFamily="18" charset="0"/>
              </a:rPr>
              <a:t> this morning?</a:t>
            </a:r>
          </a:p>
          <a:p>
            <a:pPr>
              <a:lnSpc>
                <a:spcPts val="4000"/>
              </a:lnSpc>
            </a:pPr>
            <a:r>
              <a:rPr lang="zh-CN" altLang="en-US" sz="3200" b="1">
                <a:latin typeface="Times New Roman" panose="02020603050405020304" pitchFamily="18" charset="0"/>
              </a:rPr>
              <a:t>        你今天早上几点钟起床的？</a:t>
            </a:r>
          </a:p>
          <a:p>
            <a:pPr>
              <a:lnSpc>
                <a:spcPts val="4000"/>
              </a:lnSpc>
            </a:pPr>
            <a:r>
              <a:rPr lang="en-US" altLang="zh-CN" sz="3200" b="1">
                <a:latin typeface="Times New Roman" panose="02020603050405020304" pitchFamily="18" charset="0"/>
              </a:rPr>
              <a:t>     She doesn't </a:t>
            </a:r>
            <a:r>
              <a:rPr lang="en-US" altLang="zh-CN" sz="3200" b="1">
                <a:solidFill>
                  <a:srgbClr val="0000FF"/>
                </a:solidFill>
                <a:latin typeface="Times New Roman" panose="02020603050405020304" pitchFamily="18" charset="0"/>
              </a:rPr>
              <a:t>give up</a:t>
            </a:r>
            <a:r>
              <a:rPr lang="en-US" altLang="zh-CN" sz="3200" b="1">
                <a:latin typeface="Times New Roman" panose="02020603050405020304" pitchFamily="18" charset="0"/>
              </a:rPr>
              <a:t> easily.</a:t>
            </a:r>
          </a:p>
          <a:p>
            <a:pPr>
              <a:lnSpc>
                <a:spcPts val="4000"/>
              </a:lnSpc>
            </a:pPr>
            <a:r>
              <a:rPr lang="zh-CN" altLang="en-US" sz="3200" b="1">
                <a:latin typeface="Times New Roman" panose="02020603050405020304" pitchFamily="18" charset="0"/>
              </a:rPr>
              <a:t>         她做任何事都不轻易放弃。</a:t>
            </a:r>
            <a:endParaRPr lang="en-US" altLang="zh-CN" sz="3200" b="1">
              <a:latin typeface="Times New Roman" panose="02020603050405020304" pitchFamily="18" charset="0"/>
            </a:endParaRPr>
          </a:p>
          <a:p>
            <a:pPr>
              <a:lnSpc>
                <a:spcPts val="4000"/>
              </a:lnSpc>
            </a:pPr>
            <a:r>
              <a:rPr lang="en-US" altLang="zh-CN" sz="3200" b="1">
                <a:solidFill>
                  <a:srgbClr val="000000"/>
                </a:solidFill>
                <a:latin typeface="Times New Roman" panose="02020603050405020304" pitchFamily="18" charset="0"/>
              </a:rPr>
              <a:t>     </a:t>
            </a:r>
            <a:r>
              <a:rPr lang="en-US" altLang="zh-CN" sz="3200" b="1">
                <a:solidFill>
                  <a:srgbClr val="0000FF"/>
                </a:solidFill>
                <a:latin typeface="Times New Roman" panose="02020603050405020304" pitchFamily="18" charset="0"/>
              </a:rPr>
              <a:t>Cheer up</a:t>
            </a:r>
            <a:r>
              <a:rPr lang="en-US" altLang="zh-CN" sz="3200" b="1">
                <a:solidFill>
                  <a:srgbClr val="000000"/>
                </a:solidFill>
                <a:latin typeface="Times New Roman" panose="02020603050405020304" pitchFamily="18" charset="0"/>
              </a:rPr>
              <a:t>! I'm sure you'll feel better tomorrow. </a:t>
            </a:r>
          </a:p>
          <a:p>
            <a:pPr>
              <a:lnSpc>
                <a:spcPts val="4000"/>
              </a:lnSpc>
            </a:pPr>
            <a:r>
              <a:rPr lang="en-US" altLang="zh-CN" sz="3200" b="1">
                <a:solidFill>
                  <a:srgbClr val="000000"/>
                </a:solidFill>
                <a:latin typeface="Times New Roman" panose="02020603050405020304" pitchFamily="18" charset="0"/>
              </a:rPr>
              <a:t>       </a:t>
            </a:r>
            <a:r>
              <a:rPr lang="zh-CN" altLang="en-US" sz="3200" b="1">
                <a:solidFill>
                  <a:srgbClr val="000000"/>
                </a:solidFill>
                <a:latin typeface="Times New Roman" panose="02020603050405020304" pitchFamily="18" charset="0"/>
              </a:rPr>
              <a:t>振作起来！我肯定你明天会好些的。</a:t>
            </a:r>
            <a:endParaRPr lang="zh-CN" altLang="en-US" sz="3200" b="1">
              <a:latin typeface="Times New Roman" panose="02020603050405020304"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7" dur="5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2" dur="5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blinds(horizontal)">
                                      <p:cBhvr>
                                        <p:cTn id="17" dur="500"/>
                                        <p:tgtEl>
                                          <p:spTgt spid="163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blinds(horizontal)">
                                      <p:cBhvr>
                                        <p:cTn id="22" dur="500"/>
                                        <p:tgtEl>
                                          <p:spTgt spid="163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Effect transition="in" filter="blinds(horizontal)">
                                      <p:cBhvr>
                                        <p:cTn id="27" dur="500"/>
                                        <p:tgtEl>
                                          <p:spTgt spid="1638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387">
                                            <p:txEl>
                                              <p:pRg st="6" end="6"/>
                                            </p:txEl>
                                          </p:spTgt>
                                        </p:tgtEl>
                                        <p:attrNameLst>
                                          <p:attrName>style.visibility</p:attrName>
                                        </p:attrNameLst>
                                      </p:cBhvr>
                                      <p:to>
                                        <p:strVal val="visible"/>
                                      </p:to>
                                    </p:set>
                                    <p:animEffect transition="in" filter="blinds(horizontal)">
                                      <p:cBhvr>
                                        <p:cTn id="32" dur="500"/>
                                        <p:tgtEl>
                                          <p:spTgt spid="1638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6387">
                                            <p:txEl>
                                              <p:pRg st="7" end="7"/>
                                            </p:txEl>
                                          </p:spTgt>
                                        </p:tgtEl>
                                        <p:attrNameLst>
                                          <p:attrName>style.visibility</p:attrName>
                                        </p:attrNameLst>
                                      </p:cBhvr>
                                      <p:to>
                                        <p:strVal val="visible"/>
                                      </p:to>
                                    </p:set>
                                    <p:animEffect transition="in" filter="blinds(horizontal)">
                                      <p:cBhvr>
                                        <p:cTn id="37" dur="500"/>
                                        <p:tgtEl>
                                          <p:spTgt spid="1638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6387">
                                            <p:txEl>
                                              <p:pRg st="8" end="8"/>
                                            </p:txEl>
                                          </p:spTgt>
                                        </p:tgtEl>
                                        <p:attrNameLst>
                                          <p:attrName>style.visibility</p:attrName>
                                        </p:attrNameLst>
                                      </p:cBhvr>
                                      <p:to>
                                        <p:strVal val="visible"/>
                                      </p:to>
                                    </p:set>
                                    <p:animEffect transition="in" filter="blinds(horizontal)">
                                      <p:cBhvr>
                                        <p:cTn id="42" dur="500"/>
                                        <p:tgtEl>
                                          <p:spTgt spid="163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428625" y="1285875"/>
            <a:ext cx="8429625"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20000"/>
              </a:lnSpc>
            </a:pPr>
            <a:r>
              <a:rPr lang="en-US" altLang="zh-CN" sz="3200" b="1">
                <a:solidFill>
                  <a:srgbClr val="000000"/>
                </a:solidFill>
                <a:latin typeface="Times New Roman" panose="02020603050405020304" pitchFamily="18" charset="0"/>
              </a:rPr>
              <a:t>【2013</a:t>
            </a:r>
            <a:r>
              <a:rPr lang="zh-CN" altLang="en-US" sz="3200" b="1">
                <a:solidFill>
                  <a:srgbClr val="000000"/>
                </a:solidFill>
                <a:latin typeface="Times New Roman" panose="02020603050405020304" pitchFamily="18" charset="0"/>
              </a:rPr>
              <a:t>山东菏泽</a:t>
            </a:r>
            <a:r>
              <a:rPr lang="en-US" altLang="zh-CN" sz="3200" b="1">
                <a:solidFill>
                  <a:srgbClr val="000000"/>
                </a:solidFill>
                <a:latin typeface="Times New Roman" panose="02020603050405020304" pitchFamily="18" charset="0"/>
              </a:rPr>
              <a:t>】10. —Why do you collect so many old bikes?</a:t>
            </a:r>
            <a:br>
              <a:rPr lang="en-US" altLang="zh-CN" sz="3200" b="1">
                <a:solidFill>
                  <a:srgbClr val="000000"/>
                </a:solidFill>
                <a:latin typeface="Times New Roman" panose="02020603050405020304" pitchFamily="18" charset="0"/>
              </a:rPr>
            </a:br>
            <a:r>
              <a:rPr lang="en-US" altLang="zh-CN" sz="3200" b="1">
                <a:solidFill>
                  <a:srgbClr val="000000"/>
                </a:solidFill>
                <a:latin typeface="Times New Roman" panose="02020603050405020304" pitchFamily="18" charset="0"/>
              </a:rPr>
              <a:t>  —I'll have them ______ and give away to the children who don't have bikes.</a:t>
            </a:r>
            <a:br>
              <a:rPr lang="en-US" altLang="zh-CN" sz="3200" b="1">
                <a:solidFill>
                  <a:srgbClr val="000000"/>
                </a:solidFill>
                <a:latin typeface="Times New Roman" panose="02020603050405020304" pitchFamily="18" charset="0"/>
              </a:rPr>
            </a:br>
            <a:r>
              <a:rPr lang="en-US" altLang="zh-CN" sz="3200" b="1">
                <a:solidFill>
                  <a:srgbClr val="000000"/>
                </a:solidFill>
                <a:latin typeface="Times New Roman" panose="02020603050405020304" pitchFamily="18" charset="0"/>
              </a:rPr>
              <a:t>     A. used up             B. given up        </a:t>
            </a:r>
          </a:p>
          <a:p>
            <a:pPr>
              <a:lnSpc>
                <a:spcPct val="120000"/>
              </a:lnSpc>
            </a:pPr>
            <a:r>
              <a:rPr lang="en-US" altLang="zh-CN" sz="3200" b="1">
                <a:solidFill>
                  <a:srgbClr val="000000"/>
                </a:solidFill>
                <a:latin typeface="Times New Roman" panose="02020603050405020304" pitchFamily="18" charset="0"/>
              </a:rPr>
              <a:t>     C. fixed up            D. set up</a:t>
            </a:r>
          </a:p>
        </p:txBody>
      </p:sp>
      <p:pic>
        <p:nvPicPr>
          <p:cNvPr id="7" name="图片 6" descr="图片17.gif"/>
          <p:cNvPicPr>
            <a:picLocks noChangeAspect="1"/>
          </p:cNvPicPr>
          <p:nvPr/>
        </p:nvPicPr>
        <p:blipFill>
          <a:blip r:embed="rId2"/>
          <a:srcRect/>
          <a:stretch>
            <a:fillRect/>
          </a:stretch>
        </p:blipFill>
        <p:spPr bwMode="auto">
          <a:xfrm>
            <a:off x="928688" y="4286250"/>
            <a:ext cx="71437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428625" y="1357313"/>
            <a:ext cx="8429625"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20000"/>
              </a:lnSpc>
            </a:pPr>
            <a:r>
              <a:rPr lang="en-US" altLang="zh-CN" sz="3200" b="1">
                <a:solidFill>
                  <a:srgbClr val="0000FF"/>
                </a:solidFill>
                <a:latin typeface="Times New Roman" panose="02020603050405020304" pitchFamily="18" charset="0"/>
              </a:rPr>
              <a:t>【</a:t>
            </a:r>
            <a:r>
              <a:rPr lang="zh-CN" altLang="en-US" sz="3200" b="1">
                <a:solidFill>
                  <a:srgbClr val="0000FF"/>
                </a:solidFill>
                <a:latin typeface="Times New Roman" panose="02020603050405020304" pitchFamily="18" charset="0"/>
              </a:rPr>
              <a:t>解析</a:t>
            </a:r>
            <a:r>
              <a:rPr lang="en-US" altLang="zh-CN" sz="3200" b="1">
                <a:solidFill>
                  <a:srgbClr val="0000FF"/>
                </a:solidFill>
                <a:latin typeface="Times New Roman" panose="02020603050405020304" pitchFamily="18" charset="0"/>
              </a:rPr>
              <a:t>】</a:t>
            </a:r>
            <a:r>
              <a:rPr lang="zh-CN" altLang="en-US" sz="3200" b="1">
                <a:solidFill>
                  <a:srgbClr val="0000FF"/>
                </a:solidFill>
                <a:latin typeface="Times New Roman" panose="02020603050405020304" pitchFamily="18" charset="0"/>
              </a:rPr>
              <a:t>考查动词短语辨析。句意：</a:t>
            </a:r>
            <a:r>
              <a:rPr lang="en-US" altLang="zh-CN" sz="3200" b="1">
                <a:solidFill>
                  <a:srgbClr val="0000FF"/>
                </a:solidFill>
                <a:latin typeface="Times New Roman" panose="02020603050405020304" pitchFamily="18" charset="0"/>
              </a:rPr>
              <a:t>---</a:t>
            </a:r>
            <a:r>
              <a:rPr lang="zh-CN" altLang="en-US" sz="3200" b="1">
                <a:solidFill>
                  <a:srgbClr val="0000FF"/>
                </a:solidFill>
                <a:latin typeface="Times New Roman" panose="02020603050405020304" pitchFamily="18" charset="0"/>
              </a:rPr>
              <a:t>你为什么收集了这么多旧自行车。</a:t>
            </a:r>
            <a:r>
              <a:rPr lang="en-US" altLang="zh-CN" sz="3200" b="1">
                <a:solidFill>
                  <a:srgbClr val="0000FF"/>
                </a:solidFill>
                <a:latin typeface="Times New Roman" panose="02020603050405020304" pitchFamily="18" charset="0"/>
              </a:rPr>
              <a:t>---</a:t>
            </a:r>
            <a:r>
              <a:rPr lang="zh-CN" altLang="en-US" sz="3200" b="1">
                <a:solidFill>
                  <a:srgbClr val="0000FF"/>
                </a:solidFill>
                <a:latin typeface="Times New Roman" panose="02020603050405020304" pitchFamily="18" charset="0"/>
              </a:rPr>
              <a:t>我将找人把他们修理一下，然后捐给那些没有自行车的孩子。</a:t>
            </a:r>
            <a:r>
              <a:rPr lang="en-US" altLang="zh-CN" sz="3200" b="1">
                <a:solidFill>
                  <a:srgbClr val="0000FF"/>
                </a:solidFill>
                <a:latin typeface="Times New Roman" panose="02020603050405020304" pitchFamily="18" charset="0"/>
              </a:rPr>
              <a:t>fix up “</a:t>
            </a:r>
            <a:r>
              <a:rPr lang="zh-CN" altLang="en-US" sz="3200" b="1">
                <a:solidFill>
                  <a:srgbClr val="0000FF"/>
                </a:solidFill>
                <a:latin typeface="Times New Roman" panose="02020603050405020304" pitchFamily="18" charset="0"/>
              </a:rPr>
              <a:t>修理”，</a:t>
            </a:r>
            <a:r>
              <a:rPr lang="en-US" altLang="zh-CN" sz="3200" b="1">
                <a:solidFill>
                  <a:srgbClr val="0000FF"/>
                </a:solidFill>
                <a:latin typeface="Times New Roman" panose="02020603050405020304" pitchFamily="18" charset="0"/>
              </a:rPr>
              <a:t>use up“</a:t>
            </a:r>
            <a:r>
              <a:rPr lang="zh-CN" altLang="en-US" sz="3200" b="1">
                <a:solidFill>
                  <a:srgbClr val="0000FF"/>
                </a:solidFill>
                <a:latin typeface="Times New Roman" panose="02020603050405020304" pitchFamily="18" charset="0"/>
              </a:rPr>
              <a:t>用尽”， </a:t>
            </a:r>
            <a:r>
              <a:rPr lang="en-US" altLang="zh-CN" sz="3200" b="1">
                <a:solidFill>
                  <a:srgbClr val="0000FF"/>
                </a:solidFill>
                <a:latin typeface="Times New Roman" panose="02020603050405020304" pitchFamily="18" charset="0"/>
              </a:rPr>
              <a:t>give up “</a:t>
            </a:r>
            <a:r>
              <a:rPr lang="zh-CN" altLang="en-US" sz="3200" b="1">
                <a:solidFill>
                  <a:srgbClr val="0000FF"/>
                </a:solidFill>
                <a:latin typeface="Times New Roman" panose="02020603050405020304" pitchFamily="18" charset="0"/>
              </a:rPr>
              <a:t>放弃”，</a:t>
            </a:r>
            <a:r>
              <a:rPr lang="en-US" altLang="zh-CN" sz="3200" b="1">
                <a:solidFill>
                  <a:srgbClr val="0000FF"/>
                </a:solidFill>
                <a:latin typeface="Times New Roman" panose="02020603050405020304" pitchFamily="18" charset="0"/>
              </a:rPr>
              <a:t>set up“</a:t>
            </a:r>
            <a:r>
              <a:rPr lang="zh-CN" altLang="en-US" sz="3200" b="1">
                <a:solidFill>
                  <a:srgbClr val="0000FF"/>
                </a:solidFill>
                <a:latin typeface="Times New Roman" panose="02020603050405020304" pitchFamily="18" charset="0"/>
              </a:rPr>
              <a:t>建立”。注意本句使用了句式</a:t>
            </a:r>
            <a:r>
              <a:rPr lang="en-US" altLang="zh-CN" sz="3200" b="1">
                <a:solidFill>
                  <a:srgbClr val="0000FF"/>
                </a:solidFill>
                <a:latin typeface="Times New Roman" panose="02020603050405020304" pitchFamily="18" charset="0"/>
              </a:rPr>
              <a:t>have sth. done</a:t>
            </a:r>
            <a:r>
              <a:rPr lang="zh-CN" altLang="en-US" sz="3200" b="1">
                <a:solidFill>
                  <a:srgbClr val="0000FF"/>
                </a:solidFill>
                <a:latin typeface="Times New Roman" panose="02020603050405020304" pitchFamily="18" charset="0"/>
              </a:rPr>
              <a:t>，</a:t>
            </a:r>
            <a:r>
              <a:rPr lang="en-US" altLang="zh-CN" sz="3200" b="1">
                <a:solidFill>
                  <a:srgbClr val="0000FF"/>
                </a:solidFill>
                <a:latin typeface="Times New Roman" panose="02020603050405020304" pitchFamily="18" charset="0"/>
              </a:rPr>
              <a:t> </a:t>
            </a:r>
            <a:r>
              <a:rPr lang="zh-CN" altLang="en-US" sz="3200" b="1">
                <a:solidFill>
                  <a:srgbClr val="0000FF"/>
                </a:solidFill>
                <a:latin typeface="Times New Roman" panose="02020603050405020304" pitchFamily="18" charset="0"/>
              </a:rPr>
              <a:t>表示“让别人做某事”。</a:t>
            </a:r>
            <a:endParaRPr lang="en-US" altLang="zh-CN" sz="3200" b="1">
              <a:solidFill>
                <a:srgbClr val="0000FF"/>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357188" y="785813"/>
            <a:ext cx="8429625"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20000"/>
              </a:lnSpc>
            </a:pPr>
            <a:r>
              <a:rPr lang="en-US" altLang="zh-CN" sz="3200" b="1">
                <a:solidFill>
                  <a:srgbClr val="000000"/>
                </a:solidFill>
                <a:latin typeface="Times New Roman" panose="02020603050405020304" pitchFamily="18" charset="0"/>
              </a:rPr>
              <a:t>【2013</a:t>
            </a:r>
            <a:r>
              <a:rPr lang="zh-CN" altLang="en-US" sz="3200" b="1">
                <a:solidFill>
                  <a:srgbClr val="000000"/>
                </a:solidFill>
                <a:latin typeface="Times New Roman" panose="02020603050405020304" pitchFamily="18" charset="0"/>
              </a:rPr>
              <a:t>湖南益阳</a:t>
            </a:r>
            <a:r>
              <a:rPr lang="en-US" altLang="zh-CN" sz="3200" b="1">
                <a:solidFill>
                  <a:srgbClr val="000000"/>
                </a:solidFill>
                <a:latin typeface="Times New Roman" panose="02020603050405020304" pitchFamily="18" charset="0"/>
              </a:rPr>
              <a:t>】31. When he saw a wallet on the ground, he ______at once.</a:t>
            </a:r>
            <a:br>
              <a:rPr lang="en-US" altLang="zh-CN" sz="3200" b="1">
                <a:solidFill>
                  <a:srgbClr val="000000"/>
                </a:solidFill>
                <a:latin typeface="Times New Roman" panose="02020603050405020304" pitchFamily="18" charset="0"/>
              </a:rPr>
            </a:br>
            <a:r>
              <a:rPr lang="en-US" altLang="zh-CN" sz="3200" b="1">
                <a:solidFill>
                  <a:srgbClr val="000000"/>
                </a:solidFill>
                <a:latin typeface="Times New Roman" panose="02020603050405020304" pitchFamily="18" charset="0"/>
              </a:rPr>
              <a:t>A. picked it up    B. gave it up    C. picked up it</a:t>
            </a:r>
            <a:br>
              <a:rPr lang="en-US" altLang="zh-CN" sz="3200" b="1">
                <a:solidFill>
                  <a:srgbClr val="000000"/>
                </a:solidFill>
                <a:latin typeface="Times New Roman" panose="02020603050405020304" pitchFamily="18" charset="0"/>
              </a:rPr>
            </a:br>
            <a:endParaRPr lang="en-US" altLang="zh-CN" sz="3200" b="1">
              <a:solidFill>
                <a:srgbClr val="000000"/>
              </a:solidFill>
              <a:latin typeface="Times New Roman" panose="02020603050405020304" pitchFamily="18" charset="0"/>
            </a:endParaRPr>
          </a:p>
          <a:p>
            <a:pPr>
              <a:lnSpc>
                <a:spcPct val="120000"/>
              </a:lnSpc>
            </a:pPr>
            <a:r>
              <a:rPr lang="en-US" altLang="zh-CN" sz="3200" b="1">
                <a:solidFill>
                  <a:srgbClr val="0000FF"/>
                </a:solidFill>
                <a:latin typeface="Times New Roman" panose="02020603050405020304" pitchFamily="18" charset="0"/>
              </a:rPr>
              <a:t>【</a:t>
            </a:r>
            <a:r>
              <a:rPr lang="zh-CN" altLang="en-US" sz="3200" b="1">
                <a:solidFill>
                  <a:srgbClr val="0000FF"/>
                </a:solidFill>
                <a:latin typeface="Times New Roman" panose="02020603050405020304" pitchFamily="18" charset="0"/>
              </a:rPr>
              <a:t>解析</a:t>
            </a:r>
            <a:r>
              <a:rPr lang="en-US" altLang="zh-CN" sz="3200" b="1">
                <a:solidFill>
                  <a:srgbClr val="0000FF"/>
                </a:solidFill>
                <a:latin typeface="Times New Roman" panose="02020603050405020304" pitchFamily="18" charset="0"/>
              </a:rPr>
              <a:t>】</a:t>
            </a:r>
            <a:r>
              <a:rPr lang="zh-CN" altLang="en-US" sz="3200" b="1">
                <a:solidFill>
                  <a:srgbClr val="0000FF"/>
                </a:solidFill>
                <a:latin typeface="Times New Roman" panose="02020603050405020304" pitchFamily="18" charset="0"/>
              </a:rPr>
              <a:t>考查动词词组辨析。句意</a:t>
            </a:r>
            <a:r>
              <a:rPr lang="en-US" altLang="zh-CN" sz="3200" b="1">
                <a:solidFill>
                  <a:srgbClr val="0000FF"/>
                </a:solidFill>
                <a:latin typeface="Times New Roman" panose="02020603050405020304" pitchFamily="18" charset="0"/>
              </a:rPr>
              <a:t>:</a:t>
            </a:r>
            <a:r>
              <a:rPr lang="zh-CN" altLang="en-US" sz="3200" b="1">
                <a:solidFill>
                  <a:srgbClr val="0000FF"/>
                </a:solidFill>
                <a:latin typeface="Times New Roman" panose="02020603050405020304" pitchFamily="18" charset="0"/>
              </a:rPr>
              <a:t>当他看到地上有一个钱包，他立刻捡了起来。</a:t>
            </a:r>
            <a:r>
              <a:rPr lang="en-US" altLang="zh-CN" sz="3200" b="1">
                <a:solidFill>
                  <a:srgbClr val="0000FF"/>
                </a:solidFill>
                <a:latin typeface="Times New Roman" panose="02020603050405020304" pitchFamily="18" charset="0"/>
              </a:rPr>
              <a:t>pick up </a:t>
            </a:r>
            <a:r>
              <a:rPr lang="zh-CN" altLang="en-US" sz="3200" b="1">
                <a:solidFill>
                  <a:srgbClr val="0000FF"/>
                </a:solidFill>
                <a:latin typeface="Times New Roman" panose="02020603050405020304" pitchFamily="18" charset="0"/>
              </a:rPr>
              <a:t>捡起，拾起来；</a:t>
            </a:r>
            <a:r>
              <a:rPr lang="en-US" altLang="zh-CN" sz="3200" b="1">
                <a:solidFill>
                  <a:srgbClr val="0000FF"/>
                </a:solidFill>
                <a:latin typeface="Times New Roman" panose="02020603050405020304" pitchFamily="18" charset="0"/>
              </a:rPr>
              <a:t>give up </a:t>
            </a:r>
            <a:r>
              <a:rPr lang="zh-CN" altLang="en-US" sz="3200" b="1">
                <a:solidFill>
                  <a:srgbClr val="0000FF"/>
                </a:solidFill>
                <a:latin typeface="Times New Roman" panose="02020603050405020304" pitchFamily="18" charset="0"/>
              </a:rPr>
              <a:t>放弃。在动副词短语中，若代词作宾语，要放在动词和副词之间。根据句意选</a:t>
            </a:r>
            <a:r>
              <a:rPr lang="en-US" altLang="zh-CN" sz="3200" b="1">
                <a:solidFill>
                  <a:srgbClr val="0000FF"/>
                </a:solidFill>
                <a:latin typeface="Times New Roman" panose="02020603050405020304" pitchFamily="18" charset="0"/>
              </a:rPr>
              <a:t>A</a:t>
            </a:r>
            <a:r>
              <a:rPr lang="zh-CN" altLang="en-US" sz="3200" b="1">
                <a:solidFill>
                  <a:srgbClr val="0000FF"/>
                </a:solidFill>
                <a:latin typeface="Times New Roman" panose="02020603050405020304" pitchFamily="18" charset="0"/>
              </a:rPr>
              <a:t>。</a:t>
            </a:r>
            <a:endParaRPr lang="en-US" altLang="zh-CN" sz="3200" b="1">
              <a:solidFill>
                <a:srgbClr val="0000FF"/>
              </a:solidFill>
              <a:latin typeface="Times New Roman" panose="02020603050405020304" pitchFamily="18" charset="0"/>
            </a:endParaRPr>
          </a:p>
        </p:txBody>
      </p:sp>
      <p:pic>
        <p:nvPicPr>
          <p:cNvPr id="7" name="图片 6" descr="图片17.gif"/>
          <p:cNvPicPr>
            <a:picLocks noChangeAspect="1"/>
          </p:cNvPicPr>
          <p:nvPr/>
        </p:nvPicPr>
        <p:blipFill>
          <a:blip r:embed="rId2"/>
          <a:srcRect/>
          <a:stretch>
            <a:fillRect/>
          </a:stretch>
        </p:blipFill>
        <p:spPr bwMode="auto">
          <a:xfrm>
            <a:off x="428625" y="1928813"/>
            <a:ext cx="714375"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49154">
                                            <p:txEl>
                                              <p:pRg st="1" end="1"/>
                                            </p:txEl>
                                          </p:spTgt>
                                        </p:tgtEl>
                                        <p:attrNameLst>
                                          <p:attrName>style.visibility</p:attrName>
                                        </p:attrNameLst>
                                      </p:cBhvr>
                                      <p:to>
                                        <p:strVal val="visible"/>
                                      </p:to>
                                    </p:set>
                                    <p:animEffect transition="in" filter="blinds(horizontal)">
                                      <p:cBhvr>
                                        <p:cTn id="14" dur="500"/>
                                        <p:tgtEl>
                                          <p:spTgt spid="491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ChangeArrowheads="1"/>
          </p:cNvSpPr>
          <p:nvPr/>
        </p:nvSpPr>
        <p:spPr bwMode="auto">
          <a:xfrm>
            <a:off x="428625" y="1214438"/>
            <a:ext cx="8429625"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20000"/>
              </a:lnSpc>
            </a:pPr>
            <a:r>
              <a:rPr lang="en-US" altLang="zh-CN" sz="3200" b="1">
                <a:solidFill>
                  <a:srgbClr val="000000"/>
                </a:solidFill>
                <a:latin typeface="Times New Roman" panose="02020603050405020304" pitchFamily="18" charset="0"/>
              </a:rPr>
              <a:t>【2013</a:t>
            </a:r>
            <a:r>
              <a:rPr lang="zh-CN" altLang="en-US" sz="3200" b="1">
                <a:solidFill>
                  <a:srgbClr val="000000"/>
                </a:solidFill>
                <a:latin typeface="Times New Roman" panose="02020603050405020304" pitchFamily="18" charset="0"/>
              </a:rPr>
              <a:t>湖北宜昌</a:t>
            </a:r>
            <a:r>
              <a:rPr lang="en-US" altLang="zh-CN" sz="3200" b="1">
                <a:solidFill>
                  <a:srgbClr val="000000"/>
                </a:solidFill>
                <a:latin typeface="Times New Roman" panose="02020603050405020304" pitchFamily="18" charset="0"/>
              </a:rPr>
              <a:t>】33. —It’s everyone’s duty to join the Clean Your Plate Campaign. </a:t>
            </a:r>
            <a:br>
              <a:rPr lang="en-US" altLang="zh-CN" sz="3200" b="1">
                <a:solidFill>
                  <a:srgbClr val="000000"/>
                </a:solidFill>
                <a:latin typeface="Times New Roman" panose="02020603050405020304" pitchFamily="18" charset="0"/>
              </a:rPr>
            </a:br>
            <a:r>
              <a:rPr lang="en-US" altLang="zh-CN" sz="3200" b="1">
                <a:solidFill>
                  <a:srgbClr val="000000"/>
                </a:solidFill>
                <a:latin typeface="Times New Roman" panose="02020603050405020304" pitchFamily="18" charset="0"/>
              </a:rPr>
              <a:t>   —Sure. We should try to _______ all the food that we’ve ordered. </a:t>
            </a:r>
            <a:br>
              <a:rPr lang="en-US" altLang="zh-CN" sz="3200" b="1">
                <a:solidFill>
                  <a:srgbClr val="000000"/>
                </a:solidFill>
                <a:latin typeface="Times New Roman" panose="02020603050405020304" pitchFamily="18" charset="0"/>
              </a:rPr>
            </a:br>
            <a:r>
              <a:rPr lang="en-US" altLang="zh-CN" sz="3200" b="1">
                <a:solidFill>
                  <a:srgbClr val="000000"/>
                </a:solidFill>
                <a:latin typeface="Times New Roman" panose="02020603050405020304" pitchFamily="18" charset="0"/>
              </a:rPr>
              <a:t>        A. give up                B. eat up     </a:t>
            </a:r>
          </a:p>
          <a:p>
            <a:pPr>
              <a:lnSpc>
                <a:spcPct val="120000"/>
              </a:lnSpc>
            </a:pPr>
            <a:r>
              <a:rPr lang="en-US" altLang="zh-CN" sz="3200" b="1">
                <a:solidFill>
                  <a:srgbClr val="000000"/>
                </a:solidFill>
                <a:latin typeface="Times New Roman" panose="02020603050405020304" pitchFamily="18" charset="0"/>
              </a:rPr>
              <a:t>       C. turn up                 D. show up </a:t>
            </a:r>
          </a:p>
        </p:txBody>
      </p:sp>
      <p:pic>
        <p:nvPicPr>
          <p:cNvPr id="3" name="图片 2" descr="图片17.gif"/>
          <p:cNvPicPr>
            <a:picLocks noChangeAspect="1"/>
          </p:cNvPicPr>
          <p:nvPr/>
        </p:nvPicPr>
        <p:blipFill>
          <a:blip r:embed="rId2"/>
          <a:srcRect/>
          <a:stretch>
            <a:fillRect/>
          </a:stretch>
        </p:blipFill>
        <p:spPr bwMode="auto">
          <a:xfrm>
            <a:off x="4500563" y="3429000"/>
            <a:ext cx="71437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357188" y="1285875"/>
            <a:ext cx="8429625"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20000"/>
              </a:lnSpc>
            </a:pPr>
            <a:r>
              <a:rPr lang="en-US" altLang="zh-CN" sz="3200" b="1">
                <a:solidFill>
                  <a:srgbClr val="0000FF"/>
                </a:solidFill>
                <a:latin typeface="Times New Roman" panose="02020603050405020304" pitchFamily="18" charset="0"/>
              </a:rPr>
              <a:t>【</a:t>
            </a:r>
            <a:r>
              <a:rPr lang="zh-CN" altLang="en-US" sz="3200" b="1">
                <a:solidFill>
                  <a:srgbClr val="0000FF"/>
                </a:solidFill>
                <a:latin typeface="Times New Roman" panose="02020603050405020304" pitchFamily="18" charset="0"/>
              </a:rPr>
              <a:t>解析</a:t>
            </a:r>
            <a:r>
              <a:rPr lang="en-US" altLang="zh-CN" sz="3200" b="1">
                <a:solidFill>
                  <a:srgbClr val="0000FF"/>
                </a:solidFill>
                <a:latin typeface="Times New Roman" panose="02020603050405020304" pitchFamily="18" charset="0"/>
              </a:rPr>
              <a:t>】</a:t>
            </a:r>
            <a:r>
              <a:rPr lang="zh-CN" altLang="en-US" sz="3200" b="1">
                <a:solidFill>
                  <a:srgbClr val="0000FF"/>
                </a:solidFill>
                <a:latin typeface="Times New Roman" panose="02020603050405020304" pitchFamily="18" charset="0"/>
              </a:rPr>
              <a:t>考查动词短语的辨析。</a:t>
            </a:r>
            <a:r>
              <a:rPr lang="en-US" altLang="zh-CN" sz="3200" b="1">
                <a:solidFill>
                  <a:srgbClr val="0000FF"/>
                </a:solidFill>
                <a:latin typeface="Times New Roman" panose="02020603050405020304" pitchFamily="18" charset="0"/>
              </a:rPr>
              <a:t>give up“</a:t>
            </a:r>
            <a:r>
              <a:rPr lang="zh-CN" altLang="en-US" sz="3200" b="1">
                <a:solidFill>
                  <a:srgbClr val="0000FF"/>
                </a:solidFill>
                <a:latin typeface="Times New Roman" panose="02020603050405020304" pitchFamily="18" charset="0"/>
              </a:rPr>
              <a:t>放弃”，</a:t>
            </a:r>
            <a:r>
              <a:rPr lang="en-US" altLang="zh-CN" sz="3200" b="1">
                <a:solidFill>
                  <a:srgbClr val="0000FF"/>
                </a:solidFill>
                <a:latin typeface="Times New Roman" panose="02020603050405020304" pitchFamily="18" charset="0"/>
              </a:rPr>
              <a:t>eat up“</a:t>
            </a:r>
            <a:r>
              <a:rPr lang="zh-CN" altLang="en-US" sz="3200" b="1">
                <a:solidFill>
                  <a:srgbClr val="0000FF"/>
                </a:solidFill>
                <a:latin typeface="Times New Roman" panose="02020603050405020304" pitchFamily="18" charset="0"/>
              </a:rPr>
              <a:t>吃光”，</a:t>
            </a:r>
            <a:r>
              <a:rPr lang="en-US" altLang="zh-CN" sz="3200" b="1">
                <a:solidFill>
                  <a:srgbClr val="0000FF"/>
                </a:solidFill>
                <a:latin typeface="Times New Roman" panose="02020603050405020304" pitchFamily="18" charset="0"/>
              </a:rPr>
              <a:t>turn up “</a:t>
            </a:r>
            <a:r>
              <a:rPr lang="zh-CN" altLang="en-US" sz="3200" b="1">
                <a:solidFill>
                  <a:srgbClr val="0000FF"/>
                </a:solidFill>
                <a:latin typeface="Times New Roman" panose="02020603050405020304" pitchFamily="18" charset="0"/>
              </a:rPr>
              <a:t>调大”，</a:t>
            </a:r>
            <a:r>
              <a:rPr lang="en-US" altLang="zh-CN" sz="3200" b="1">
                <a:solidFill>
                  <a:srgbClr val="0000FF"/>
                </a:solidFill>
                <a:latin typeface="Times New Roman" panose="02020603050405020304" pitchFamily="18" charset="0"/>
              </a:rPr>
              <a:t>show up“</a:t>
            </a:r>
            <a:r>
              <a:rPr lang="zh-CN" altLang="en-US" sz="3200" b="1">
                <a:solidFill>
                  <a:srgbClr val="0000FF"/>
                </a:solidFill>
                <a:latin typeface="Times New Roman" panose="02020603050405020304" pitchFamily="18" charset="0"/>
              </a:rPr>
              <a:t>出现”。根据句意“</a:t>
            </a:r>
            <a:r>
              <a:rPr lang="en-US" altLang="zh-CN" sz="3200" b="1">
                <a:solidFill>
                  <a:srgbClr val="0000FF"/>
                </a:solidFill>
                <a:latin typeface="Times New Roman" panose="02020603050405020304" pitchFamily="18" charset="0"/>
              </a:rPr>
              <a:t>---</a:t>
            </a:r>
            <a:r>
              <a:rPr lang="zh-CN" altLang="en-US" sz="3200" b="1">
                <a:solidFill>
                  <a:srgbClr val="0000FF"/>
                </a:solidFill>
                <a:latin typeface="Times New Roman" panose="02020603050405020304" pitchFamily="18" charset="0"/>
              </a:rPr>
              <a:t>我们每个人都有责任加入‘光盘行动’。</a:t>
            </a:r>
            <a:r>
              <a:rPr lang="en-US" altLang="zh-CN" sz="3200" b="1">
                <a:solidFill>
                  <a:srgbClr val="0000FF"/>
                </a:solidFill>
                <a:latin typeface="Times New Roman" panose="02020603050405020304" pitchFamily="18" charset="0"/>
              </a:rPr>
              <a:t>---</a:t>
            </a:r>
            <a:r>
              <a:rPr lang="zh-CN" altLang="en-US" sz="3200" b="1">
                <a:solidFill>
                  <a:srgbClr val="0000FF"/>
                </a:solidFill>
                <a:latin typeface="Times New Roman" panose="02020603050405020304" pitchFamily="18" charset="0"/>
              </a:rPr>
              <a:t>是的，我们应当把我们点的饭菜都吃光。”可以判断用</a:t>
            </a:r>
            <a:r>
              <a:rPr lang="en-US" altLang="zh-CN" sz="3200" b="1">
                <a:solidFill>
                  <a:srgbClr val="0000FF"/>
                </a:solidFill>
                <a:latin typeface="Times New Roman" panose="02020603050405020304" pitchFamily="18" charset="0"/>
              </a:rPr>
              <a:t>eat up</a:t>
            </a:r>
            <a:r>
              <a:rPr lang="zh-CN" altLang="en-US" sz="3200" b="1">
                <a:solidFill>
                  <a:srgbClr val="0000FF"/>
                </a:solidFill>
                <a:latin typeface="Times New Roman" panose="02020603050405020304" pitchFamily="18" charset="0"/>
              </a:rPr>
              <a:t>。所以选择答案</a:t>
            </a:r>
            <a:r>
              <a:rPr lang="en-US" altLang="zh-CN" sz="3200" b="1">
                <a:solidFill>
                  <a:srgbClr val="0000FF"/>
                </a:solidFill>
                <a:latin typeface="Times New Roman" panose="02020603050405020304" pitchFamily="18" charset="0"/>
              </a:rPr>
              <a:t>B</a:t>
            </a:r>
            <a:r>
              <a:rPr lang="zh-CN" altLang="en-US" sz="3200" b="1">
                <a:solidFill>
                  <a:srgbClr val="0000FF"/>
                </a:solidFill>
                <a:latin typeface="Times New Roman" panose="02020603050405020304" pitchFamily="18" charset="0"/>
              </a:rPr>
              <a:t>。</a:t>
            </a:r>
            <a:endParaRPr lang="en-US" altLang="zh-CN" sz="3200" b="1">
              <a:solidFill>
                <a:srgbClr val="0000FF"/>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357188" y="928688"/>
            <a:ext cx="842962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20000"/>
              </a:lnSpc>
            </a:pPr>
            <a:r>
              <a:rPr lang="en-US" altLang="zh-CN" sz="3200" b="1">
                <a:solidFill>
                  <a:srgbClr val="000000"/>
                </a:solidFill>
                <a:latin typeface="Times New Roman" panose="02020603050405020304" pitchFamily="18" charset="0"/>
              </a:rPr>
              <a:t>【2013</a:t>
            </a:r>
            <a:r>
              <a:rPr lang="zh-CN" altLang="en-US" sz="3200" b="1">
                <a:solidFill>
                  <a:srgbClr val="000000"/>
                </a:solidFill>
                <a:latin typeface="Times New Roman" panose="02020603050405020304" pitchFamily="18" charset="0"/>
              </a:rPr>
              <a:t>江苏盐城</a:t>
            </a:r>
            <a:r>
              <a:rPr lang="en-US" altLang="zh-CN" sz="3200" b="1">
                <a:solidFill>
                  <a:srgbClr val="000000"/>
                </a:solidFill>
                <a:latin typeface="Times New Roman" panose="02020603050405020304" pitchFamily="18" charset="0"/>
              </a:rPr>
              <a:t>】10.David Burt’s dream in China is to go into the west and ______ an early childhood school there.</a:t>
            </a:r>
            <a:br>
              <a:rPr lang="en-US" altLang="zh-CN" sz="3200" b="1">
                <a:solidFill>
                  <a:srgbClr val="000000"/>
                </a:solidFill>
                <a:latin typeface="Times New Roman" panose="02020603050405020304" pitchFamily="18" charset="0"/>
              </a:rPr>
            </a:br>
            <a:r>
              <a:rPr lang="en-US" altLang="zh-CN" sz="3200" b="1">
                <a:solidFill>
                  <a:srgbClr val="000000"/>
                </a:solidFill>
                <a:latin typeface="Times New Roman" panose="02020603050405020304" pitchFamily="18" charset="0"/>
              </a:rPr>
              <a:t>      A. clean up           B. look up  </a:t>
            </a:r>
          </a:p>
          <a:p>
            <a:pPr>
              <a:lnSpc>
                <a:spcPct val="120000"/>
              </a:lnSpc>
            </a:pPr>
            <a:r>
              <a:rPr lang="en-US" altLang="zh-CN" sz="3200" b="1">
                <a:solidFill>
                  <a:srgbClr val="000000"/>
                </a:solidFill>
                <a:latin typeface="Times New Roman" panose="02020603050405020304" pitchFamily="18" charset="0"/>
              </a:rPr>
              <a:t>      C. give up             D. set up</a:t>
            </a:r>
          </a:p>
          <a:p>
            <a:pPr>
              <a:lnSpc>
                <a:spcPct val="120000"/>
              </a:lnSpc>
            </a:pPr>
            <a:r>
              <a:rPr lang="en-US" altLang="zh-CN" sz="3200" b="1">
                <a:solidFill>
                  <a:srgbClr val="0000FF"/>
                </a:solidFill>
                <a:latin typeface="Times New Roman" panose="02020603050405020304" pitchFamily="18" charset="0"/>
              </a:rPr>
              <a:t>【</a:t>
            </a:r>
            <a:r>
              <a:rPr lang="zh-CN" altLang="en-US" sz="3200" b="1">
                <a:solidFill>
                  <a:srgbClr val="0000FF"/>
                </a:solidFill>
                <a:latin typeface="Times New Roman" panose="02020603050405020304" pitchFamily="18" charset="0"/>
              </a:rPr>
              <a:t>解析</a:t>
            </a:r>
            <a:r>
              <a:rPr lang="en-US" altLang="zh-CN" sz="3200" b="1">
                <a:solidFill>
                  <a:srgbClr val="0000FF"/>
                </a:solidFill>
                <a:latin typeface="Times New Roman" panose="02020603050405020304" pitchFamily="18" charset="0"/>
              </a:rPr>
              <a:t>】</a:t>
            </a:r>
            <a:r>
              <a:rPr lang="zh-CN" altLang="en-US" sz="3200" b="1">
                <a:solidFill>
                  <a:srgbClr val="0000FF"/>
                </a:solidFill>
                <a:latin typeface="Times New Roman" panose="02020603050405020304" pitchFamily="18" charset="0"/>
              </a:rPr>
              <a:t>动词词组辨析。根据句意：应是创建一所幼儿学校。</a:t>
            </a:r>
            <a:r>
              <a:rPr lang="en-US" altLang="zh-CN" sz="3200" b="1">
                <a:solidFill>
                  <a:srgbClr val="0000FF"/>
                </a:solidFill>
                <a:latin typeface="Times New Roman" panose="02020603050405020304" pitchFamily="18" charset="0"/>
              </a:rPr>
              <a:t>clean up</a:t>
            </a:r>
            <a:r>
              <a:rPr lang="zh-CN" altLang="en-US" sz="3200" b="1">
                <a:solidFill>
                  <a:srgbClr val="0000FF"/>
                </a:solidFill>
                <a:latin typeface="Times New Roman" panose="02020603050405020304" pitchFamily="18" charset="0"/>
              </a:rPr>
              <a:t>“清理”； </a:t>
            </a:r>
            <a:r>
              <a:rPr lang="en-US" altLang="zh-CN" sz="3200" b="1">
                <a:solidFill>
                  <a:srgbClr val="0000FF"/>
                </a:solidFill>
                <a:latin typeface="Times New Roman" panose="02020603050405020304" pitchFamily="18" charset="0"/>
              </a:rPr>
              <a:t>look up </a:t>
            </a:r>
            <a:r>
              <a:rPr lang="zh-CN" altLang="en-US" sz="3200" b="1">
                <a:solidFill>
                  <a:srgbClr val="0000FF"/>
                </a:solidFill>
                <a:latin typeface="Times New Roman" panose="02020603050405020304" pitchFamily="18" charset="0"/>
              </a:rPr>
              <a:t>“向上看”；</a:t>
            </a:r>
            <a:r>
              <a:rPr lang="en-US" altLang="zh-CN" sz="3200" b="1">
                <a:solidFill>
                  <a:srgbClr val="0000FF"/>
                </a:solidFill>
                <a:latin typeface="Times New Roman" panose="02020603050405020304" pitchFamily="18" charset="0"/>
              </a:rPr>
              <a:t>give up</a:t>
            </a:r>
            <a:r>
              <a:rPr lang="zh-CN" altLang="en-US" sz="3200" b="1">
                <a:solidFill>
                  <a:srgbClr val="0000FF"/>
                </a:solidFill>
                <a:latin typeface="Times New Roman" panose="02020603050405020304" pitchFamily="18" charset="0"/>
              </a:rPr>
              <a:t>“放弃”。</a:t>
            </a:r>
            <a:endParaRPr lang="en-US" altLang="zh-CN" sz="3200" b="1">
              <a:solidFill>
                <a:srgbClr val="0000FF"/>
              </a:solidFill>
              <a:latin typeface="Times New Roman" panose="02020603050405020304" pitchFamily="18" charset="0"/>
            </a:endParaRPr>
          </a:p>
        </p:txBody>
      </p:sp>
      <p:pic>
        <p:nvPicPr>
          <p:cNvPr id="3" name="图片 2" descr="图片17.gif"/>
          <p:cNvPicPr>
            <a:picLocks noChangeAspect="1"/>
          </p:cNvPicPr>
          <p:nvPr/>
        </p:nvPicPr>
        <p:blipFill>
          <a:blip r:embed="rId2"/>
          <a:srcRect/>
          <a:stretch>
            <a:fillRect/>
          </a:stretch>
        </p:blipFill>
        <p:spPr bwMode="auto">
          <a:xfrm>
            <a:off x="3929063" y="3214688"/>
            <a:ext cx="714375"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49154">
                                            <p:txEl>
                                              <p:pRg st="2" end="2"/>
                                            </p:txEl>
                                          </p:spTgt>
                                        </p:tgtEl>
                                        <p:attrNameLst>
                                          <p:attrName>style.visibility</p:attrName>
                                        </p:attrNameLst>
                                      </p:cBhvr>
                                      <p:to>
                                        <p:strVal val="visible"/>
                                      </p:to>
                                    </p:set>
                                    <p:animEffect transition="in" filter="blinds(horizontal)">
                                      <p:cBhvr>
                                        <p:cTn id="14" dur="500"/>
                                        <p:tgtEl>
                                          <p:spTgt spid="491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357188" y="500063"/>
            <a:ext cx="8429625" cy="594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20000"/>
              </a:lnSpc>
            </a:pPr>
            <a:r>
              <a:rPr lang="en-US" altLang="zh-CN" sz="3200" b="1">
                <a:solidFill>
                  <a:srgbClr val="000000"/>
                </a:solidFill>
                <a:latin typeface="Times New Roman" panose="02020603050405020304" pitchFamily="18" charset="0"/>
              </a:rPr>
              <a:t>【2013</a:t>
            </a:r>
            <a:r>
              <a:rPr lang="zh-CN" altLang="en-US" sz="3200" b="1">
                <a:solidFill>
                  <a:srgbClr val="000000"/>
                </a:solidFill>
                <a:latin typeface="Times New Roman" panose="02020603050405020304" pitchFamily="18" charset="0"/>
              </a:rPr>
              <a:t>山东济南</a:t>
            </a:r>
            <a:r>
              <a:rPr lang="en-US" altLang="zh-CN" sz="3200" b="1">
                <a:solidFill>
                  <a:srgbClr val="000000"/>
                </a:solidFill>
                <a:latin typeface="Times New Roman" panose="02020603050405020304" pitchFamily="18" charset="0"/>
              </a:rPr>
              <a:t>】43. —Alice, could you help me _________ the meat? I want to make some dumplings for dinner.</a:t>
            </a:r>
            <a:br>
              <a:rPr lang="en-US" altLang="zh-CN" sz="3200" b="1">
                <a:solidFill>
                  <a:srgbClr val="000000"/>
                </a:solidFill>
                <a:latin typeface="Times New Roman" panose="02020603050405020304" pitchFamily="18" charset="0"/>
              </a:rPr>
            </a:br>
            <a:r>
              <a:rPr lang="en-US" altLang="zh-CN" sz="3200" b="1">
                <a:solidFill>
                  <a:srgbClr val="000000"/>
                </a:solidFill>
                <a:latin typeface="Times New Roman" panose="02020603050405020304" pitchFamily="18" charset="0"/>
              </a:rPr>
              <a:t>—OK. I’ll do it right away.</a:t>
            </a:r>
            <a:br>
              <a:rPr lang="en-US" altLang="zh-CN" sz="3200" b="1">
                <a:solidFill>
                  <a:srgbClr val="000000"/>
                </a:solidFill>
                <a:latin typeface="Times New Roman" panose="02020603050405020304" pitchFamily="18" charset="0"/>
              </a:rPr>
            </a:br>
            <a:r>
              <a:rPr lang="en-US" altLang="zh-CN" sz="3200" b="1">
                <a:solidFill>
                  <a:srgbClr val="000000"/>
                </a:solidFill>
                <a:latin typeface="Times New Roman" panose="02020603050405020304" pitchFamily="18" charset="0"/>
              </a:rPr>
              <a:t>      A. put up              B. give up          </a:t>
            </a:r>
          </a:p>
          <a:p>
            <a:pPr>
              <a:lnSpc>
                <a:spcPct val="120000"/>
              </a:lnSpc>
            </a:pPr>
            <a:r>
              <a:rPr lang="en-US" altLang="zh-CN" sz="3200" b="1">
                <a:solidFill>
                  <a:srgbClr val="000000"/>
                </a:solidFill>
                <a:latin typeface="Times New Roman" panose="02020603050405020304" pitchFamily="18" charset="0"/>
              </a:rPr>
              <a:t>     C. use up               D. cut up</a:t>
            </a:r>
          </a:p>
          <a:p>
            <a:pPr>
              <a:lnSpc>
                <a:spcPct val="120000"/>
              </a:lnSpc>
            </a:pPr>
            <a:r>
              <a:rPr lang="en-US" altLang="zh-CN" sz="3200" b="1">
                <a:solidFill>
                  <a:srgbClr val="0000FF"/>
                </a:solidFill>
                <a:latin typeface="Times New Roman" panose="02020603050405020304" pitchFamily="18" charset="0"/>
              </a:rPr>
              <a:t>【</a:t>
            </a:r>
            <a:r>
              <a:rPr lang="zh-CN" altLang="en-US" sz="3200" b="1">
                <a:solidFill>
                  <a:srgbClr val="0000FF"/>
                </a:solidFill>
                <a:latin typeface="Times New Roman" panose="02020603050405020304" pitchFamily="18" charset="0"/>
              </a:rPr>
              <a:t>解析</a:t>
            </a:r>
            <a:r>
              <a:rPr lang="en-US" altLang="zh-CN" sz="3200" b="1">
                <a:solidFill>
                  <a:srgbClr val="0000FF"/>
                </a:solidFill>
                <a:latin typeface="Times New Roman" panose="02020603050405020304" pitchFamily="18" charset="0"/>
              </a:rPr>
              <a:t>】</a:t>
            </a:r>
            <a:r>
              <a:rPr lang="zh-CN" altLang="en-US" sz="3200" b="1">
                <a:solidFill>
                  <a:srgbClr val="0000FF"/>
                </a:solidFill>
                <a:latin typeface="Times New Roman" panose="02020603050405020304" pitchFamily="18" charset="0"/>
              </a:rPr>
              <a:t>考查短语辨析。根据问句句意：爱丽丝，你能帮我切这些肉吗？晚饭我想包水饺。</a:t>
            </a:r>
            <a:r>
              <a:rPr lang="en-US" altLang="zh-CN" sz="3200" b="1">
                <a:solidFill>
                  <a:srgbClr val="0000FF"/>
                </a:solidFill>
                <a:latin typeface="Times New Roman" panose="02020603050405020304" pitchFamily="18" charset="0"/>
              </a:rPr>
              <a:t>put up</a:t>
            </a:r>
            <a:r>
              <a:rPr lang="zh-CN" altLang="en-US" sz="3200" b="1">
                <a:solidFill>
                  <a:srgbClr val="0000FF"/>
                </a:solidFill>
                <a:latin typeface="Times New Roman" panose="02020603050405020304" pitchFamily="18" charset="0"/>
              </a:rPr>
              <a:t>张贴；举起；</a:t>
            </a:r>
            <a:r>
              <a:rPr lang="en-US" altLang="zh-CN" sz="3200" b="1">
                <a:solidFill>
                  <a:srgbClr val="0000FF"/>
                </a:solidFill>
                <a:latin typeface="Times New Roman" panose="02020603050405020304" pitchFamily="18" charset="0"/>
              </a:rPr>
              <a:t>give up</a:t>
            </a:r>
            <a:r>
              <a:rPr lang="zh-CN" altLang="en-US" sz="3200" b="1">
                <a:solidFill>
                  <a:srgbClr val="0000FF"/>
                </a:solidFill>
                <a:latin typeface="Times New Roman" panose="02020603050405020304" pitchFamily="18" charset="0"/>
              </a:rPr>
              <a:t>放弃；</a:t>
            </a:r>
            <a:r>
              <a:rPr lang="en-US" altLang="zh-CN" sz="3200" b="1">
                <a:solidFill>
                  <a:srgbClr val="0000FF"/>
                </a:solidFill>
                <a:latin typeface="Times New Roman" panose="02020603050405020304" pitchFamily="18" charset="0"/>
              </a:rPr>
              <a:t>use up</a:t>
            </a:r>
            <a:r>
              <a:rPr lang="zh-CN" altLang="en-US" sz="3200" b="1">
                <a:solidFill>
                  <a:srgbClr val="0000FF"/>
                </a:solidFill>
                <a:latin typeface="Times New Roman" panose="02020603050405020304" pitchFamily="18" charset="0"/>
              </a:rPr>
              <a:t>用尽；</a:t>
            </a:r>
            <a:r>
              <a:rPr lang="en-US" altLang="zh-CN" sz="3200" b="1">
                <a:solidFill>
                  <a:srgbClr val="0000FF"/>
                </a:solidFill>
                <a:latin typeface="Times New Roman" panose="02020603050405020304" pitchFamily="18" charset="0"/>
              </a:rPr>
              <a:t>cut up</a:t>
            </a:r>
            <a:r>
              <a:rPr lang="zh-CN" altLang="en-US" sz="3200" b="1">
                <a:solidFill>
                  <a:srgbClr val="0000FF"/>
                </a:solidFill>
                <a:latin typeface="Times New Roman" panose="02020603050405020304" pitchFamily="18" charset="0"/>
              </a:rPr>
              <a:t>切碎。所以答案选</a:t>
            </a:r>
            <a:r>
              <a:rPr lang="en-US" altLang="zh-CN" sz="3200" b="1">
                <a:solidFill>
                  <a:srgbClr val="0000FF"/>
                </a:solidFill>
                <a:latin typeface="Times New Roman" panose="02020603050405020304" pitchFamily="18" charset="0"/>
              </a:rPr>
              <a:t>D</a:t>
            </a:r>
            <a:r>
              <a:rPr lang="zh-CN" altLang="en-US" sz="3200" b="1">
                <a:solidFill>
                  <a:srgbClr val="0000FF"/>
                </a:solidFill>
                <a:latin typeface="Times New Roman" panose="02020603050405020304" pitchFamily="18" charset="0"/>
              </a:rPr>
              <a:t>。</a:t>
            </a:r>
            <a:endParaRPr lang="en-US" altLang="zh-CN" sz="3200" b="1">
              <a:solidFill>
                <a:srgbClr val="0000FF"/>
              </a:solidFill>
              <a:latin typeface="Times New Roman" panose="02020603050405020304" pitchFamily="18" charset="0"/>
            </a:endParaRPr>
          </a:p>
        </p:txBody>
      </p:sp>
      <p:pic>
        <p:nvPicPr>
          <p:cNvPr id="3" name="图片 2" descr="图片17.gif"/>
          <p:cNvPicPr>
            <a:picLocks noChangeAspect="1"/>
          </p:cNvPicPr>
          <p:nvPr/>
        </p:nvPicPr>
        <p:blipFill>
          <a:blip r:embed="rId2"/>
          <a:srcRect/>
          <a:stretch>
            <a:fillRect/>
          </a:stretch>
        </p:blipFill>
        <p:spPr bwMode="auto">
          <a:xfrm>
            <a:off x="3929063" y="3500438"/>
            <a:ext cx="714375"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49154">
                                            <p:txEl>
                                              <p:pRg st="2" end="2"/>
                                            </p:txEl>
                                          </p:spTgt>
                                        </p:tgtEl>
                                        <p:attrNameLst>
                                          <p:attrName>style.visibility</p:attrName>
                                        </p:attrNameLst>
                                      </p:cBhvr>
                                      <p:to>
                                        <p:strVal val="visible"/>
                                      </p:to>
                                    </p:set>
                                    <p:animEffect transition="in" filter="blinds(horizontal)">
                                      <p:cBhvr>
                                        <p:cTn id="14" dur="500"/>
                                        <p:tgtEl>
                                          <p:spTgt spid="491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6"/>
          <p:cNvSpPr>
            <a:spLocks noChangeArrowheads="1"/>
          </p:cNvSpPr>
          <p:nvPr/>
        </p:nvSpPr>
        <p:spPr bwMode="auto">
          <a:xfrm>
            <a:off x="857250" y="1000125"/>
            <a:ext cx="7632700"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40000"/>
              </a:lnSpc>
            </a:pPr>
            <a:r>
              <a:rPr lang="en-US" altLang="zh-CN" sz="3200" b="1">
                <a:latin typeface="Times New Roman" panose="02020603050405020304" pitchFamily="18" charset="0"/>
              </a:rPr>
              <a:t>5</a:t>
            </a:r>
            <a:r>
              <a:rPr lang="zh-CN" altLang="zh-CN" sz="3200" b="1">
                <a:latin typeface="Times New Roman" panose="02020603050405020304" pitchFamily="18" charset="0"/>
              </a:rPr>
              <a:t>. Let</a:t>
            </a:r>
            <a:r>
              <a:rPr lang="en-US" altLang="zh-CN" sz="3200" b="1">
                <a:latin typeface="Times New Roman" panose="02020603050405020304" pitchFamily="18" charset="0"/>
              </a:rPr>
              <a:t>’</a:t>
            </a:r>
            <a:r>
              <a:rPr lang="zh-CN" altLang="zh-CN" sz="3200" b="1">
                <a:latin typeface="Times New Roman" panose="02020603050405020304" pitchFamily="18" charset="0"/>
              </a:rPr>
              <a:t>s </a:t>
            </a:r>
            <a:r>
              <a:rPr lang="zh-CN" altLang="zh-CN" sz="3200" b="1">
                <a:solidFill>
                  <a:srgbClr val="0000FF"/>
                </a:solidFill>
                <a:latin typeface="Times New Roman" panose="02020603050405020304" pitchFamily="18" charset="0"/>
              </a:rPr>
              <a:t>tidy up</a:t>
            </a:r>
            <a:r>
              <a:rPr lang="zh-CN" altLang="zh-CN" sz="3200" b="1">
                <a:latin typeface="Times New Roman" panose="02020603050405020304" pitchFamily="18" charset="0"/>
              </a:rPr>
              <a:t> and </a:t>
            </a:r>
            <a:r>
              <a:rPr lang="zh-CN" altLang="zh-CN" sz="3200" b="1">
                <a:solidFill>
                  <a:srgbClr val="0000FF"/>
                </a:solidFill>
                <a:latin typeface="Times New Roman" panose="02020603050405020304" pitchFamily="18" charset="0"/>
              </a:rPr>
              <a:t>move on</a:t>
            </a:r>
            <a:r>
              <a:rPr lang="zh-CN" altLang="zh-CN" sz="3200" b="1">
                <a:latin typeface="Times New Roman" panose="02020603050405020304" pitchFamily="18" charset="0"/>
              </a:rPr>
              <a:t>.</a:t>
            </a:r>
          </a:p>
          <a:p>
            <a:pPr>
              <a:lnSpc>
                <a:spcPct val="140000"/>
              </a:lnSpc>
            </a:pPr>
            <a:r>
              <a:rPr lang="zh-CN" altLang="zh-CN" sz="3200" b="1">
                <a:solidFill>
                  <a:srgbClr val="0000FF"/>
                </a:solidFill>
                <a:latin typeface="Times New Roman" panose="02020603050405020304" pitchFamily="18" charset="0"/>
              </a:rPr>
              <a:t>    </a:t>
            </a:r>
            <a:r>
              <a:rPr lang="en-US" altLang="zh-CN" sz="3200" b="1">
                <a:solidFill>
                  <a:srgbClr val="0000FF"/>
                </a:solidFill>
                <a:latin typeface="Times New Roman" panose="02020603050405020304" pitchFamily="18" charset="0"/>
              </a:rPr>
              <a:t>  </a:t>
            </a:r>
            <a:r>
              <a:rPr lang="zh-CN" altLang="zh-CN" sz="3200" b="1">
                <a:solidFill>
                  <a:srgbClr val="0000FF"/>
                </a:solidFill>
                <a:latin typeface="Times New Roman" panose="02020603050405020304" pitchFamily="18" charset="0"/>
              </a:rPr>
              <a:t>tidy</a:t>
            </a:r>
            <a:r>
              <a:rPr lang="zh-CN" altLang="en-US" sz="3200" b="1">
                <a:solidFill>
                  <a:srgbClr val="0000FF"/>
                </a:solidFill>
                <a:latin typeface="Times New Roman" panose="02020603050405020304" pitchFamily="18" charset="0"/>
              </a:rPr>
              <a:t> </a:t>
            </a:r>
            <a:r>
              <a:rPr lang="zh-CN" altLang="zh-CN" sz="3200" b="1">
                <a:solidFill>
                  <a:srgbClr val="0000FF"/>
                </a:solidFill>
                <a:latin typeface="Times New Roman" panose="02020603050405020304" pitchFamily="18" charset="0"/>
              </a:rPr>
              <a:t>up</a:t>
            </a:r>
            <a:r>
              <a:rPr lang="en-US" altLang="zh-CN" sz="3200" b="1">
                <a:solidFill>
                  <a:srgbClr val="0000FF"/>
                </a:solidFill>
                <a:latin typeface="Times New Roman" panose="02020603050405020304" pitchFamily="18" charset="0"/>
              </a:rPr>
              <a:t>   </a:t>
            </a:r>
            <a:r>
              <a:rPr lang="zh-CN" altLang="en-US" sz="3200" b="1"/>
              <a:t>整理； 收拾</a:t>
            </a:r>
            <a:endParaRPr lang="zh-CN" altLang="en-US" sz="3200" b="1">
              <a:latin typeface="Times New Roman" panose="02020603050405020304" pitchFamily="18" charset="0"/>
            </a:endParaRPr>
          </a:p>
          <a:p>
            <a:pPr>
              <a:lnSpc>
                <a:spcPct val="140000"/>
              </a:lnSpc>
            </a:pPr>
            <a:r>
              <a:rPr lang="en-US" altLang="zh-CN" sz="3200" b="1">
                <a:latin typeface="Times New Roman" panose="02020603050405020304" pitchFamily="18" charset="0"/>
              </a:rPr>
              <a:t>   The room is in a mess. Let's tidy it up.</a:t>
            </a:r>
          </a:p>
          <a:p>
            <a:pPr>
              <a:lnSpc>
                <a:spcPct val="140000"/>
              </a:lnSpc>
            </a:pPr>
            <a:r>
              <a:rPr lang="zh-CN" altLang="en-US" sz="3200" b="1">
                <a:latin typeface="Times New Roman" panose="02020603050405020304" pitchFamily="18" charset="0"/>
              </a:rPr>
              <a:t>     屋里很乱，让我们收拾一下。</a:t>
            </a:r>
          </a:p>
          <a:p>
            <a:pPr>
              <a:lnSpc>
                <a:spcPct val="140000"/>
              </a:lnSpc>
            </a:pPr>
            <a:r>
              <a:rPr lang="zh-CN" altLang="en-US" sz="3200" b="1">
                <a:solidFill>
                  <a:srgbClr val="000066"/>
                </a:solidFill>
                <a:latin typeface="Times New Roman" panose="02020603050405020304" pitchFamily="18" charset="0"/>
              </a:rPr>
              <a:t>   </a:t>
            </a:r>
            <a:r>
              <a:rPr lang="en-US" altLang="zh-CN" sz="3200" b="1">
                <a:latin typeface="Times New Roman" panose="02020603050405020304" pitchFamily="18" charset="0"/>
              </a:rPr>
              <a:t>Tidy up the room before the guests arrive.</a:t>
            </a:r>
          </a:p>
          <a:p>
            <a:pPr>
              <a:lnSpc>
                <a:spcPct val="140000"/>
              </a:lnSpc>
            </a:pPr>
            <a:r>
              <a:rPr lang="zh-CN" altLang="en-US" sz="3200" b="1">
                <a:latin typeface="Times New Roman" panose="02020603050405020304" pitchFamily="18" charset="0"/>
              </a:rPr>
              <a:t>     客人来之前把这间屋子整理整理。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014">
                                            <p:txEl>
                                              <p:pRg st="1" end="1"/>
                                            </p:txEl>
                                          </p:spTgt>
                                        </p:tgtEl>
                                        <p:attrNameLst>
                                          <p:attrName>style.visibility</p:attrName>
                                        </p:attrNameLst>
                                      </p:cBhvr>
                                      <p:to>
                                        <p:strVal val="visible"/>
                                      </p:to>
                                    </p:set>
                                    <p:animEffect transition="in" filter="blinds(horizontal)">
                                      <p:cBhvr>
                                        <p:cTn id="7" dur="500"/>
                                        <p:tgtEl>
                                          <p:spTgt spid="430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3014">
                                            <p:txEl>
                                              <p:pRg st="2" end="2"/>
                                            </p:txEl>
                                          </p:spTgt>
                                        </p:tgtEl>
                                        <p:attrNameLst>
                                          <p:attrName>style.visibility</p:attrName>
                                        </p:attrNameLst>
                                      </p:cBhvr>
                                      <p:to>
                                        <p:strVal val="visible"/>
                                      </p:to>
                                    </p:set>
                                    <p:animEffect transition="in" filter="blinds(horizontal)">
                                      <p:cBhvr>
                                        <p:cTn id="12" dur="500"/>
                                        <p:tgtEl>
                                          <p:spTgt spid="430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3014">
                                            <p:txEl>
                                              <p:pRg st="3" end="3"/>
                                            </p:txEl>
                                          </p:spTgt>
                                        </p:tgtEl>
                                        <p:attrNameLst>
                                          <p:attrName>style.visibility</p:attrName>
                                        </p:attrNameLst>
                                      </p:cBhvr>
                                      <p:to>
                                        <p:strVal val="visible"/>
                                      </p:to>
                                    </p:set>
                                    <p:animEffect transition="in" filter="blinds(horizontal)">
                                      <p:cBhvr>
                                        <p:cTn id="17" dur="500"/>
                                        <p:tgtEl>
                                          <p:spTgt spid="430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3014">
                                            <p:txEl>
                                              <p:pRg st="4" end="4"/>
                                            </p:txEl>
                                          </p:spTgt>
                                        </p:tgtEl>
                                        <p:attrNameLst>
                                          <p:attrName>style.visibility</p:attrName>
                                        </p:attrNameLst>
                                      </p:cBhvr>
                                      <p:to>
                                        <p:strVal val="visible"/>
                                      </p:to>
                                    </p:set>
                                    <p:animEffect transition="in" filter="blinds(horizontal)">
                                      <p:cBhvr>
                                        <p:cTn id="22" dur="500"/>
                                        <p:tgtEl>
                                          <p:spTgt spid="430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3014">
                                            <p:txEl>
                                              <p:pRg st="5" end="5"/>
                                            </p:txEl>
                                          </p:spTgt>
                                        </p:tgtEl>
                                        <p:attrNameLst>
                                          <p:attrName>style.visibility</p:attrName>
                                        </p:attrNameLst>
                                      </p:cBhvr>
                                      <p:to>
                                        <p:strVal val="visible"/>
                                      </p:to>
                                    </p:set>
                                    <p:animEffect transition="in" filter="blinds(horizontal)">
                                      <p:cBhvr>
                                        <p:cTn id="27" dur="500"/>
                                        <p:tgtEl>
                                          <p:spTgt spid="430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3" descr="图片11.png"/>
          <p:cNvPicPr>
            <a:picLocks noChangeAspect="1"/>
          </p:cNvPicPr>
          <p:nvPr/>
        </p:nvPicPr>
        <p:blipFill>
          <a:blip r:embed="rId3" cstate="email"/>
          <a:srcRect/>
          <a:stretch>
            <a:fillRect/>
          </a:stretch>
        </p:blipFill>
        <p:spPr bwMode="auto">
          <a:xfrm>
            <a:off x="3143250" y="404664"/>
            <a:ext cx="2438400"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descr="2"/>
          <p:cNvPicPr>
            <a:picLocks noChangeAspect="1" noChangeArrowheads="1"/>
          </p:cNvPicPr>
          <p:nvPr/>
        </p:nvPicPr>
        <p:blipFill>
          <a:blip r:embed="rId4" cstate="email"/>
          <a:srcRect/>
          <a:stretch>
            <a:fillRect/>
          </a:stretch>
        </p:blipFill>
        <p:spPr bwMode="auto">
          <a:xfrm>
            <a:off x="7000875" y="4797152"/>
            <a:ext cx="2143125" cy="206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6"/>
          <p:cNvSpPr>
            <a:spLocks noChangeArrowheads="1"/>
          </p:cNvSpPr>
          <p:nvPr/>
        </p:nvSpPr>
        <p:spPr bwMode="auto">
          <a:xfrm>
            <a:off x="647700" y="1769486"/>
            <a:ext cx="74295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Wingdings" panose="05000000000000000000" pitchFamily="2" charset="2"/>
              <a:buChar char="Ø"/>
            </a:pPr>
            <a:r>
              <a:rPr lang="en-US" altLang="zh-CN" sz="3600" b="1" dirty="0">
                <a:latin typeface="Times New Roman" panose="02020603050405020304" pitchFamily="18" charset="0"/>
              </a:rPr>
              <a:t>Have you ever seen bears or other </a:t>
            </a:r>
          </a:p>
          <a:p>
            <a:r>
              <a:rPr lang="en-US" altLang="zh-CN" sz="3600" b="1" dirty="0">
                <a:latin typeface="Times New Roman" panose="02020603050405020304" pitchFamily="18" charset="0"/>
              </a:rPr>
              <a:t>    animals when you travel?</a:t>
            </a:r>
          </a:p>
          <a:p>
            <a:pPr>
              <a:buFont typeface="Wingdings" panose="05000000000000000000" pitchFamily="2" charset="2"/>
              <a:buChar char="Ø"/>
            </a:pPr>
            <a:r>
              <a:rPr lang="en-US" altLang="zh-CN" sz="3600" b="1" dirty="0">
                <a:latin typeface="Times New Roman" panose="02020603050405020304" pitchFamily="18" charset="0"/>
              </a:rPr>
              <a:t>Do you like them?</a:t>
            </a:r>
          </a:p>
          <a:p>
            <a:pPr>
              <a:buFont typeface="Wingdings" panose="05000000000000000000" pitchFamily="2" charset="2"/>
              <a:buChar char="Ø"/>
            </a:pPr>
            <a:r>
              <a:rPr lang="en-US" altLang="zh-CN" sz="3600" b="1" dirty="0">
                <a:latin typeface="Times New Roman" panose="02020603050405020304" pitchFamily="18" charset="0"/>
              </a:rPr>
              <a:t>Do you think they are dangerous?</a:t>
            </a:r>
          </a:p>
          <a:p>
            <a:pPr>
              <a:buFont typeface="Wingdings" panose="05000000000000000000" pitchFamily="2" charset="2"/>
              <a:buChar char="Ø"/>
            </a:pPr>
            <a:r>
              <a:rPr lang="en-US" altLang="zh-CN" sz="3600" b="1" dirty="0">
                <a:latin typeface="Times New Roman" panose="02020603050405020304" pitchFamily="18" charset="0"/>
              </a:rPr>
              <a:t>If you really meet a bear outside, </a:t>
            </a:r>
          </a:p>
          <a:p>
            <a:r>
              <a:rPr lang="en-US" altLang="zh-CN" sz="3600" b="1" dirty="0">
                <a:latin typeface="Times New Roman" panose="02020603050405020304" pitchFamily="18" charset="0"/>
              </a:rPr>
              <a:t>    what will you do</a:t>
            </a:r>
            <a:r>
              <a:rPr lang="en-US" altLang="zh-CN" sz="3200" b="1" dirty="0">
                <a:latin typeface="Times New Roman" panose="02020603050405020304" pitchFamily="18" charset="0"/>
              </a:rPr>
              <a:t>?</a:t>
            </a:r>
            <a:endParaRPr lang="fr-FR" altLang="zh-CN" sz="3200" b="1"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642938" y="928688"/>
            <a:ext cx="8143875"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600"/>
              </a:spcAft>
            </a:pPr>
            <a:r>
              <a:rPr lang="en-US" altLang="zh-CN" sz="3200" b="1">
                <a:latin typeface="Times New Roman" panose="02020603050405020304" pitchFamily="18" charset="0"/>
              </a:rPr>
              <a:t>(2012</a:t>
            </a:r>
            <a:r>
              <a:rPr lang="zh-CN" altLang="en-US" sz="3200" b="1">
                <a:latin typeface="Times New Roman" panose="02020603050405020304" pitchFamily="18" charset="0"/>
              </a:rPr>
              <a:t>年天津市中考</a:t>
            </a:r>
            <a:r>
              <a:rPr lang="en-US" altLang="zh-CN" sz="3200" b="1">
                <a:latin typeface="Times New Roman" panose="02020603050405020304" pitchFamily="18" charset="0"/>
              </a:rPr>
              <a:t>)</a:t>
            </a:r>
            <a:endParaRPr lang="zh-CN" altLang="en-US" sz="3200" b="1">
              <a:latin typeface="Times New Roman" panose="02020603050405020304" pitchFamily="18" charset="0"/>
            </a:endParaRPr>
          </a:p>
          <a:p>
            <a:pPr>
              <a:spcAft>
                <a:spcPts val="600"/>
              </a:spcAft>
            </a:pPr>
            <a:r>
              <a:rPr lang="zh-CN" altLang="en-US" sz="3200" b="1">
                <a:latin typeface="Times New Roman" panose="02020603050405020304" pitchFamily="18" charset="0"/>
              </a:rPr>
              <a:t>根据所给中文意思完成句子，每空限填一词。</a:t>
            </a:r>
          </a:p>
          <a:p>
            <a:pPr>
              <a:spcAft>
                <a:spcPts val="600"/>
              </a:spcAft>
            </a:pPr>
            <a:r>
              <a:rPr lang="en-US" altLang="zh-CN" sz="3200" b="1">
                <a:latin typeface="Times New Roman" panose="02020603050405020304" pitchFamily="18" charset="0"/>
              </a:rPr>
              <a:t>  </a:t>
            </a:r>
            <a:r>
              <a:rPr lang="zh-CN" altLang="en-US" sz="3200" b="1">
                <a:latin typeface="Times New Roman" panose="02020603050405020304" pitchFamily="18" charset="0"/>
              </a:rPr>
              <a:t>我经常帮助妈妈收拾房间。</a:t>
            </a:r>
          </a:p>
          <a:p>
            <a:pPr>
              <a:spcAft>
                <a:spcPts val="600"/>
              </a:spcAft>
            </a:pPr>
            <a:r>
              <a:rPr lang="en-US" altLang="en-US" sz="3200" b="1">
                <a:latin typeface="Times New Roman" panose="02020603050405020304" pitchFamily="18" charset="0"/>
              </a:rPr>
              <a:t>I often help my mum to _____________ _____________ the room.</a:t>
            </a:r>
          </a:p>
          <a:p>
            <a:pPr>
              <a:spcAft>
                <a:spcPts val="600"/>
              </a:spcAft>
            </a:pPr>
            <a:r>
              <a:rPr lang="en-US" altLang="zh-CN" sz="3200" b="1">
                <a:latin typeface="Times New Roman" panose="02020603050405020304" pitchFamily="18" charset="0"/>
              </a:rPr>
              <a:t>(2013</a:t>
            </a:r>
            <a:r>
              <a:rPr lang="zh-CN" altLang="en-US" sz="3200" b="1">
                <a:latin typeface="Times New Roman" panose="02020603050405020304" pitchFamily="18" charset="0"/>
              </a:rPr>
              <a:t>山东聊城</a:t>
            </a:r>
            <a:r>
              <a:rPr lang="en-US" altLang="zh-CN" sz="3200" b="1">
                <a:latin typeface="Times New Roman" panose="02020603050405020304" pitchFamily="18" charset="0"/>
              </a:rPr>
              <a:t>) </a:t>
            </a:r>
            <a:r>
              <a:rPr lang="en-US" altLang="en-US" sz="3200" b="1">
                <a:latin typeface="Times New Roman" panose="02020603050405020304" pitchFamily="18" charset="0"/>
              </a:rPr>
              <a:t>If you want to buy this dress, you</a:t>
            </a:r>
            <a:r>
              <a:rPr lang="en-US" altLang="zh-CN" sz="3200" b="1">
                <a:latin typeface="Times New Roman" panose="02020603050405020304" pitchFamily="18" charset="0"/>
              </a:rPr>
              <a:t>’</a:t>
            </a:r>
            <a:r>
              <a:rPr lang="en-US" altLang="en-US" sz="3200" b="1">
                <a:latin typeface="Times New Roman" panose="02020603050405020304" pitchFamily="18" charset="0"/>
              </a:rPr>
              <a:t>d better  ______ first to make sure it fits you. </a:t>
            </a:r>
          </a:p>
          <a:p>
            <a:pPr>
              <a:spcAft>
                <a:spcPts val="600"/>
              </a:spcAft>
            </a:pPr>
            <a:r>
              <a:rPr lang="en-US" altLang="en-US" sz="3200" b="1">
                <a:latin typeface="Times New Roman" panose="02020603050405020304" pitchFamily="18" charset="0"/>
              </a:rPr>
              <a:t>      A. pay for it                B. take it off  </a:t>
            </a:r>
          </a:p>
          <a:p>
            <a:pPr>
              <a:spcAft>
                <a:spcPts val="600"/>
              </a:spcAft>
            </a:pPr>
            <a:r>
              <a:rPr lang="en-US" altLang="en-US" sz="3200" b="1">
                <a:latin typeface="Times New Roman" panose="02020603050405020304" pitchFamily="18" charset="0"/>
              </a:rPr>
              <a:t>      C. tidy it up                D. try it on</a:t>
            </a:r>
          </a:p>
        </p:txBody>
      </p:sp>
      <p:sp>
        <p:nvSpPr>
          <p:cNvPr id="5" name="矩形 4"/>
          <p:cNvSpPr>
            <a:spLocks noChangeArrowheads="1"/>
          </p:cNvSpPr>
          <p:nvPr/>
        </p:nvSpPr>
        <p:spPr bwMode="auto">
          <a:xfrm>
            <a:off x="5357813" y="2571750"/>
            <a:ext cx="1785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en-US" altLang="zh-CN" sz="3200" b="1">
                <a:solidFill>
                  <a:srgbClr val="0000FF"/>
                </a:solidFill>
                <a:latin typeface="Times New Roman" panose="02020603050405020304" pitchFamily="18" charset="0"/>
              </a:rPr>
              <a:t>tidy</a:t>
            </a:r>
            <a:endParaRPr lang="zh-CN" altLang="en-US"/>
          </a:p>
        </p:txBody>
      </p:sp>
      <p:sp>
        <p:nvSpPr>
          <p:cNvPr id="6" name="矩形 5"/>
          <p:cNvSpPr>
            <a:spLocks noChangeArrowheads="1"/>
          </p:cNvSpPr>
          <p:nvPr/>
        </p:nvSpPr>
        <p:spPr bwMode="auto">
          <a:xfrm>
            <a:off x="1285875" y="3071813"/>
            <a:ext cx="1357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en-US" altLang="zh-CN" sz="3200" b="1">
                <a:solidFill>
                  <a:srgbClr val="0000FF"/>
                </a:solidFill>
                <a:latin typeface="Times New Roman" panose="02020603050405020304" pitchFamily="18" charset="0"/>
              </a:rPr>
              <a:t>up</a:t>
            </a:r>
            <a:endParaRPr lang="zh-CN" altLang="en-US" sz="3200" b="1">
              <a:solidFill>
                <a:srgbClr val="0000FF"/>
              </a:solidFill>
              <a:latin typeface="Times New Roman" panose="02020603050405020304" pitchFamily="18" charset="0"/>
            </a:endParaRPr>
          </a:p>
        </p:txBody>
      </p:sp>
      <p:sp>
        <p:nvSpPr>
          <p:cNvPr id="7" name="矩形 6"/>
          <p:cNvSpPr>
            <a:spLocks noChangeArrowheads="1"/>
          </p:cNvSpPr>
          <p:nvPr/>
        </p:nvSpPr>
        <p:spPr bwMode="auto">
          <a:xfrm>
            <a:off x="3000375" y="4143375"/>
            <a:ext cx="1357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en-US" altLang="zh-CN" sz="3200" b="1">
                <a:solidFill>
                  <a:srgbClr val="0000FF"/>
                </a:solidFill>
                <a:latin typeface="Times New Roman" panose="02020603050405020304" pitchFamily="18" charset="0"/>
              </a:rPr>
              <a:t>D</a:t>
            </a:r>
            <a:endParaRPr lang="zh-CN" altLang="en-US" sz="3200" b="1">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blinds(horizontal)">
                                      <p:cBhvr>
                                        <p:cTn id="20" dur="500"/>
                                        <p:tgtEl>
                                          <p:spTgt spid="2">
                                            <p:txEl>
                                              <p:pRg st="5" end="5"/>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blinds(horizontal)">
                                      <p:cBhvr>
                                        <p:cTn id="23" dur="500"/>
                                        <p:tgtEl>
                                          <p:spTgt spid="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5"/>
          <p:cNvSpPr>
            <a:spLocks noChangeArrowheads="1"/>
          </p:cNvSpPr>
          <p:nvPr/>
        </p:nvSpPr>
        <p:spPr bwMode="auto">
          <a:xfrm>
            <a:off x="714375" y="714375"/>
            <a:ext cx="7559675"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40000"/>
              </a:lnSpc>
            </a:pPr>
            <a:r>
              <a:rPr lang="zh-CN" altLang="en-US" sz="3200" b="1">
                <a:solidFill>
                  <a:srgbClr val="0000FF"/>
                </a:solidFill>
                <a:latin typeface="Times New Roman" panose="02020603050405020304" pitchFamily="18" charset="0"/>
              </a:rPr>
              <a:t>          </a:t>
            </a:r>
            <a:r>
              <a:rPr lang="zh-CN" altLang="zh-CN" sz="3200" b="1">
                <a:solidFill>
                  <a:srgbClr val="0000FF"/>
                </a:solidFill>
                <a:latin typeface="Times New Roman" panose="02020603050405020304" pitchFamily="18" charset="0"/>
              </a:rPr>
              <a:t>move on</a:t>
            </a:r>
            <a:r>
              <a:rPr lang="zh-CN" altLang="zh-CN" sz="3200" b="1">
                <a:latin typeface="Times New Roman" panose="02020603050405020304" pitchFamily="18" charset="0"/>
              </a:rPr>
              <a:t> </a:t>
            </a:r>
            <a:r>
              <a:rPr lang="zh-CN" altLang="en-US" sz="3200" b="1">
                <a:latin typeface="Times New Roman" panose="02020603050405020304" pitchFamily="18" charset="0"/>
              </a:rPr>
              <a:t> 继续前进 </a:t>
            </a:r>
          </a:p>
          <a:p>
            <a:pPr>
              <a:lnSpc>
                <a:spcPct val="140000"/>
              </a:lnSpc>
            </a:pPr>
            <a:r>
              <a:rPr lang="en-US" altLang="zh-CN" sz="3200" b="1">
                <a:latin typeface="Times New Roman" panose="02020603050405020304" pitchFamily="18" charset="0"/>
              </a:rPr>
              <a:t>     Accept your failures and move on.</a:t>
            </a:r>
          </a:p>
          <a:p>
            <a:pPr>
              <a:lnSpc>
                <a:spcPct val="140000"/>
              </a:lnSpc>
            </a:pPr>
            <a:r>
              <a:rPr lang="zh-CN" altLang="en-US" sz="3200" b="1">
                <a:latin typeface="Times New Roman" panose="02020603050405020304" pitchFamily="18" charset="0"/>
              </a:rPr>
              <a:t>      接受失败然后继续前行。</a:t>
            </a:r>
          </a:p>
          <a:p>
            <a:pPr>
              <a:lnSpc>
                <a:spcPct val="140000"/>
              </a:lnSpc>
            </a:pPr>
            <a:r>
              <a:rPr lang="zh-CN" altLang="en-US" sz="3200" b="1">
                <a:latin typeface="Times New Roman" panose="02020603050405020304" pitchFamily="18" charset="0"/>
              </a:rPr>
              <a:t>    </a:t>
            </a:r>
            <a:r>
              <a:rPr lang="en-US" altLang="zh-CN" sz="3200" b="1">
                <a:latin typeface="Times New Roman" panose="02020603050405020304" pitchFamily="18" charset="0"/>
              </a:rPr>
              <a:t>Don't stop here; move on, move on!</a:t>
            </a:r>
          </a:p>
          <a:p>
            <a:pPr>
              <a:lnSpc>
                <a:spcPct val="140000"/>
              </a:lnSpc>
            </a:pPr>
            <a:r>
              <a:rPr lang="zh-CN" altLang="en-US" sz="3200" b="1">
                <a:latin typeface="Times New Roman" panose="02020603050405020304" pitchFamily="18" charset="0"/>
              </a:rPr>
              <a:t>     不要停留在这里</a:t>
            </a:r>
            <a:r>
              <a:rPr lang="en-US" altLang="zh-CN" sz="3200" b="1">
                <a:latin typeface="Times New Roman" panose="02020603050405020304" pitchFamily="18" charset="0"/>
              </a:rPr>
              <a:t>, </a:t>
            </a:r>
            <a:r>
              <a:rPr lang="zh-CN" altLang="en-US" sz="3200" b="1">
                <a:latin typeface="Times New Roman" panose="02020603050405020304" pitchFamily="18" charset="0"/>
              </a:rPr>
              <a:t>往前走</a:t>
            </a:r>
            <a:r>
              <a:rPr lang="en-US" altLang="zh-CN" sz="3200" b="1">
                <a:latin typeface="Times New Roman" panose="02020603050405020304" pitchFamily="18" charset="0"/>
              </a:rPr>
              <a:t>, </a:t>
            </a:r>
            <a:r>
              <a:rPr lang="zh-CN" altLang="en-US" sz="3200" b="1">
                <a:latin typeface="Times New Roman" panose="02020603050405020304" pitchFamily="18" charset="0"/>
              </a:rPr>
              <a:t>往前走</a:t>
            </a:r>
            <a:r>
              <a:rPr lang="en-US" altLang="zh-CN" sz="3200" b="1">
                <a:latin typeface="Times New Roman" panose="02020603050405020304" pitchFamily="18" charset="0"/>
              </a:rPr>
              <a:t>!</a:t>
            </a:r>
          </a:p>
          <a:p>
            <a:pPr>
              <a:lnSpc>
                <a:spcPct val="140000"/>
              </a:lnSpc>
            </a:pPr>
            <a:r>
              <a:rPr lang="zh-CN" altLang="en-US" sz="3200" b="1">
                <a:latin typeface="Times New Roman" panose="02020603050405020304" pitchFamily="18" charset="0"/>
              </a:rPr>
              <a:t>    </a:t>
            </a:r>
            <a:r>
              <a:rPr lang="en-US" altLang="zh-CN" sz="3200" b="1">
                <a:latin typeface="Times New Roman" panose="02020603050405020304" pitchFamily="18" charset="0"/>
              </a:rPr>
              <a:t>You've got to let it go and move on.</a:t>
            </a:r>
          </a:p>
          <a:p>
            <a:pPr>
              <a:lnSpc>
                <a:spcPct val="140000"/>
              </a:lnSpc>
            </a:pPr>
            <a:r>
              <a:rPr lang="zh-CN" altLang="en-US" sz="3200" b="1">
                <a:latin typeface="Times New Roman" panose="02020603050405020304" pitchFamily="18" charset="0"/>
              </a:rPr>
              <a:t>     你得忘记一切继续生活。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76805">
                                            <p:txEl>
                                              <p:pRg st="0" end="0"/>
                                            </p:txEl>
                                          </p:spTgt>
                                        </p:tgtEl>
                                        <p:attrNameLst>
                                          <p:attrName>style.visibility</p:attrName>
                                        </p:attrNameLst>
                                      </p:cBhvr>
                                      <p:to>
                                        <p:strVal val="visible"/>
                                      </p:to>
                                    </p:set>
                                    <p:anim calcmode="lin" valueType="num">
                                      <p:cBhvr>
                                        <p:cTn id="7" dur="500" fill="hold"/>
                                        <p:tgtEl>
                                          <p:spTgt spid="76805">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76805">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76805">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76805">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7680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76805">
                                            <p:txEl>
                                              <p:pRg st="1" end="1"/>
                                            </p:txEl>
                                          </p:spTgt>
                                        </p:tgtEl>
                                        <p:attrNameLst>
                                          <p:attrName>style.visibility</p:attrName>
                                        </p:attrNameLst>
                                      </p:cBhvr>
                                      <p:to>
                                        <p:strVal val="visible"/>
                                      </p:to>
                                    </p:set>
                                    <p:anim calcmode="lin" valueType="num">
                                      <p:cBhvr>
                                        <p:cTn id="16" dur="500" fill="hold"/>
                                        <p:tgtEl>
                                          <p:spTgt spid="76805">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76805">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76805">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76805">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7680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76805">
                                            <p:txEl>
                                              <p:pRg st="2" end="2"/>
                                            </p:txEl>
                                          </p:spTgt>
                                        </p:tgtEl>
                                        <p:attrNameLst>
                                          <p:attrName>style.visibility</p:attrName>
                                        </p:attrNameLst>
                                      </p:cBhvr>
                                      <p:to>
                                        <p:strVal val="visible"/>
                                      </p:to>
                                    </p:set>
                                    <p:anim calcmode="lin" valueType="num">
                                      <p:cBhvr>
                                        <p:cTn id="25" dur="500" fill="hold"/>
                                        <p:tgtEl>
                                          <p:spTgt spid="76805">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76805">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76805">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76805">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7680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76805">
                                            <p:txEl>
                                              <p:pRg st="3" end="3"/>
                                            </p:txEl>
                                          </p:spTgt>
                                        </p:tgtEl>
                                        <p:attrNameLst>
                                          <p:attrName>style.visibility</p:attrName>
                                        </p:attrNameLst>
                                      </p:cBhvr>
                                      <p:to>
                                        <p:strVal val="visible"/>
                                      </p:to>
                                    </p:set>
                                    <p:anim calcmode="lin" valueType="num">
                                      <p:cBhvr>
                                        <p:cTn id="34" dur="500" fill="hold"/>
                                        <p:tgtEl>
                                          <p:spTgt spid="76805">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76805">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76805">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76805">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7680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76805">
                                            <p:txEl>
                                              <p:pRg st="4" end="4"/>
                                            </p:txEl>
                                          </p:spTgt>
                                        </p:tgtEl>
                                        <p:attrNameLst>
                                          <p:attrName>style.visibility</p:attrName>
                                        </p:attrNameLst>
                                      </p:cBhvr>
                                      <p:to>
                                        <p:strVal val="visible"/>
                                      </p:to>
                                    </p:set>
                                    <p:anim calcmode="lin" valueType="num">
                                      <p:cBhvr>
                                        <p:cTn id="43" dur="500" fill="hold"/>
                                        <p:tgtEl>
                                          <p:spTgt spid="76805">
                                            <p:txEl>
                                              <p:pRg st="4" end="4"/>
                                            </p:txEl>
                                          </p:spTgt>
                                        </p:tgtEl>
                                        <p:attrNameLst>
                                          <p:attrName>ppt_w</p:attrName>
                                        </p:attrNameLst>
                                      </p:cBhvr>
                                      <p:tavLst>
                                        <p:tav tm="0">
                                          <p:val>
                                            <p:strVal val="#ppt_w*0.05"/>
                                          </p:val>
                                        </p:tav>
                                        <p:tav tm="100000">
                                          <p:val>
                                            <p:strVal val="#ppt_w"/>
                                          </p:val>
                                        </p:tav>
                                      </p:tavLst>
                                    </p:anim>
                                    <p:anim calcmode="lin" valueType="num">
                                      <p:cBhvr>
                                        <p:cTn id="44" dur="500" fill="hold"/>
                                        <p:tgtEl>
                                          <p:spTgt spid="76805">
                                            <p:txEl>
                                              <p:pRg st="4" end="4"/>
                                            </p:txEl>
                                          </p:spTgt>
                                        </p:tgtEl>
                                        <p:attrNameLst>
                                          <p:attrName>ppt_h</p:attrName>
                                        </p:attrNameLst>
                                      </p:cBhvr>
                                      <p:tavLst>
                                        <p:tav tm="0">
                                          <p:val>
                                            <p:strVal val="#ppt_h"/>
                                          </p:val>
                                        </p:tav>
                                        <p:tav tm="100000">
                                          <p:val>
                                            <p:strVal val="#ppt_h"/>
                                          </p:val>
                                        </p:tav>
                                      </p:tavLst>
                                    </p:anim>
                                    <p:anim calcmode="lin" valueType="num">
                                      <p:cBhvr>
                                        <p:cTn id="45" dur="500" fill="hold"/>
                                        <p:tgtEl>
                                          <p:spTgt spid="76805">
                                            <p:txEl>
                                              <p:pRg st="4" end="4"/>
                                            </p:txEl>
                                          </p:spTgt>
                                        </p:tgtEl>
                                        <p:attrNameLst>
                                          <p:attrName>ppt_x</p:attrName>
                                        </p:attrNameLst>
                                      </p:cBhvr>
                                      <p:tavLst>
                                        <p:tav tm="0">
                                          <p:val>
                                            <p:strVal val="#ppt_x-.2"/>
                                          </p:val>
                                        </p:tav>
                                        <p:tav tm="100000">
                                          <p:val>
                                            <p:strVal val="#ppt_x"/>
                                          </p:val>
                                        </p:tav>
                                      </p:tavLst>
                                    </p:anim>
                                    <p:anim calcmode="lin" valueType="num">
                                      <p:cBhvr>
                                        <p:cTn id="46" dur="500" fill="hold"/>
                                        <p:tgtEl>
                                          <p:spTgt spid="76805">
                                            <p:txEl>
                                              <p:pRg st="4" end="4"/>
                                            </p:txEl>
                                          </p:spTgt>
                                        </p:tgtEl>
                                        <p:attrNameLst>
                                          <p:attrName>ppt_y</p:attrName>
                                        </p:attrNameLst>
                                      </p:cBhvr>
                                      <p:tavLst>
                                        <p:tav tm="0">
                                          <p:val>
                                            <p:strVal val="#ppt_y"/>
                                          </p:val>
                                        </p:tav>
                                        <p:tav tm="100000">
                                          <p:val>
                                            <p:strVal val="#ppt_y"/>
                                          </p:val>
                                        </p:tav>
                                      </p:tavLst>
                                    </p:anim>
                                    <p:animEffect transition="in" filter="fade">
                                      <p:cBhvr>
                                        <p:cTn id="47" dur="500"/>
                                        <p:tgtEl>
                                          <p:spTgt spid="7680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76805">
                                            <p:txEl>
                                              <p:pRg st="5" end="5"/>
                                            </p:txEl>
                                          </p:spTgt>
                                        </p:tgtEl>
                                        <p:attrNameLst>
                                          <p:attrName>style.visibility</p:attrName>
                                        </p:attrNameLst>
                                      </p:cBhvr>
                                      <p:to>
                                        <p:strVal val="visible"/>
                                      </p:to>
                                    </p:set>
                                    <p:anim calcmode="lin" valueType="num">
                                      <p:cBhvr>
                                        <p:cTn id="52" dur="500" fill="hold"/>
                                        <p:tgtEl>
                                          <p:spTgt spid="76805">
                                            <p:txEl>
                                              <p:pRg st="5" end="5"/>
                                            </p:txEl>
                                          </p:spTgt>
                                        </p:tgtEl>
                                        <p:attrNameLst>
                                          <p:attrName>ppt_w</p:attrName>
                                        </p:attrNameLst>
                                      </p:cBhvr>
                                      <p:tavLst>
                                        <p:tav tm="0">
                                          <p:val>
                                            <p:strVal val="#ppt_w*0.05"/>
                                          </p:val>
                                        </p:tav>
                                        <p:tav tm="100000">
                                          <p:val>
                                            <p:strVal val="#ppt_w"/>
                                          </p:val>
                                        </p:tav>
                                      </p:tavLst>
                                    </p:anim>
                                    <p:anim calcmode="lin" valueType="num">
                                      <p:cBhvr>
                                        <p:cTn id="53" dur="500" fill="hold"/>
                                        <p:tgtEl>
                                          <p:spTgt spid="76805">
                                            <p:txEl>
                                              <p:pRg st="5" end="5"/>
                                            </p:txEl>
                                          </p:spTgt>
                                        </p:tgtEl>
                                        <p:attrNameLst>
                                          <p:attrName>ppt_h</p:attrName>
                                        </p:attrNameLst>
                                      </p:cBhvr>
                                      <p:tavLst>
                                        <p:tav tm="0">
                                          <p:val>
                                            <p:strVal val="#ppt_h"/>
                                          </p:val>
                                        </p:tav>
                                        <p:tav tm="100000">
                                          <p:val>
                                            <p:strVal val="#ppt_h"/>
                                          </p:val>
                                        </p:tav>
                                      </p:tavLst>
                                    </p:anim>
                                    <p:anim calcmode="lin" valueType="num">
                                      <p:cBhvr>
                                        <p:cTn id="54" dur="500" fill="hold"/>
                                        <p:tgtEl>
                                          <p:spTgt spid="76805">
                                            <p:txEl>
                                              <p:pRg st="5" end="5"/>
                                            </p:txEl>
                                          </p:spTgt>
                                        </p:tgtEl>
                                        <p:attrNameLst>
                                          <p:attrName>ppt_x</p:attrName>
                                        </p:attrNameLst>
                                      </p:cBhvr>
                                      <p:tavLst>
                                        <p:tav tm="0">
                                          <p:val>
                                            <p:strVal val="#ppt_x-.2"/>
                                          </p:val>
                                        </p:tav>
                                        <p:tav tm="100000">
                                          <p:val>
                                            <p:strVal val="#ppt_x"/>
                                          </p:val>
                                        </p:tav>
                                      </p:tavLst>
                                    </p:anim>
                                    <p:anim calcmode="lin" valueType="num">
                                      <p:cBhvr>
                                        <p:cTn id="55" dur="500" fill="hold"/>
                                        <p:tgtEl>
                                          <p:spTgt spid="76805">
                                            <p:txEl>
                                              <p:pRg st="5" end="5"/>
                                            </p:txEl>
                                          </p:spTgt>
                                        </p:tgtEl>
                                        <p:attrNameLst>
                                          <p:attrName>ppt_y</p:attrName>
                                        </p:attrNameLst>
                                      </p:cBhvr>
                                      <p:tavLst>
                                        <p:tav tm="0">
                                          <p:val>
                                            <p:strVal val="#ppt_y"/>
                                          </p:val>
                                        </p:tav>
                                        <p:tav tm="100000">
                                          <p:val>
                                            <p:strVal val="#ppt_y"/>
                                          </p:val>
                                        </p:tav>
                                      </p:tavLst>
                                    </p:anim>
                                    <p:animEffect transition="in" filter="fade">
                                      <p:cBhvr>
                                        <p:cTn id="56" dur="500"/>
                                        <p:tgtEl>
                                          <p:spTgt spid="76805">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nodeType="clickEffect">
                                  <p:stCondLst>
                                    <p:cond delay="0"/>
                                  </p:stCondLst>
                                  <p:childTnLst>
                                    <p:set>
                                      <p:cBhvr>
                                        <p:cTn id="60" dur="1" fill="hold">
                                          <p:stCondLst>
                                            <p:cond delay="0"/>
                                          </p:stCondLst>
                                        </p:cTn>
                                        <p:tgtEl>
                                          <p:spTgt spid="76805">
                                            <p:txEl>
                                              <p:pRg st="6" end="6"/>
                                            </p:txEl>
                                          </p:spTgt>
                                        </p:tgtEl>
                                        <p:attrNameLst>
                                          <p:attrName>style.visibility</p:attrName>
                                        </p:attrNameLst>
                                      </p:cBhvr>
                                      <p:to>
                                        <p:strVal val="visible"/>
                                      </p:to>
                                    </p:set>
                                    <p:anim calcmode="lin" valueType="num">
                                      <p:cBhvr>
                                        <p:cTn id="61" dur="500" fill="hold"/>
                                        <p:tgtEl>
                                          <p:spTgt spid="76805">
                                            <p:txEl>
                                              <p:pRg st="6" end="6"/>
                                            </p:txEl>
                                          </p:spTgt>
                                        </p:tgtEl>
                                        <p:attrNameLst>
                                          <p:attrName>ppt_w</p:attrName>
                                        </p:attrNameLst>
                                      </p:cBhvr>
                                      <p:tavLst>
                                        <p:tav tm="0">
                                          <p:val>
                                            <p:strVal val="#ppt_w*0.05"/>
                                          </p:val>
                                        </p:tav>
                                        <p:tav tm="100000">
                                          <p:val>
                                            <p:strVal val="#ppt_w"/>
                                          </p:val>
                                        </p:tav>
                                      </p:tavLst>
                                    </p:anim>
                                    <p:anim calcmode="lin" valueType="num">
                                      <p:cBhvr>
                                        <p:cTn id="62" dur="500" fill="hold"/>
                                        <p:tgtEl>
                                          <p:spTgt spid="76805">
                                            <p:txEl>
                                              <p:pRg st="6" end="6"/>
                                            </p:txEl>
                                          </p:spTgt>
                                        </p:tgtEl>
                                        <p:attrNameLst>
                                          <p:attrName>ppt_h</p:attrName>
                                        </p:attrNameLst>
                                      </p:cBhvr>
                                      <p:tavLst>
                                        <p:tav tm="0">
                                          <p:val>
                                            <p:strVal val="#ppt_h"/>
                                          </p:val>
                                        </p:tav>
                                        <p:tav tm="100000">
                                          <p:val>
                                            <p:strVal val="#ppt_h"/>
                                          </p:val>
                                        </p:tav>
                                      </p:tavLst>
                                    </p:anim>
                                    <p:anim calcmode="lin" valueType="num">
                                      <p:cBhvr>
                                        <p:cTn id="63" dur="500" fill="hold"/>
                                        <p:tgtEl>
                                          <p:spTgt spid="76805">
                                            <p:txEl>
                                              <p:pRg st="6" end="6"/>
                                            </p:txEl>
                                          </p:spTgt>
                                        </p:tgtEl>
                                        <p:attrNameLst>
                                          <p:attrName>ppt_x</p:attrName>
                                        </p:attrNameLst>
                                      </p:cBhvr>
                                      <p:tavLst>
                                        <p:tav tm="0">
                                          <p:val>
                                            <p:strVal val="#ppt_x-.2"/>
                                          </p:val>
                                        </p:tav>
                                        <p:tav tm="100000">
                                          <p:val>
                                            <p:strVal val="#ppt_x"/>
                                          </p:val>
                                        </p:tav>
                                      </p:tavLst>
                                    </p:anim>
                                    <p:anim calcmode="lin" valueType="num">
                                      <p:cBhvr>
                                        <p:cTn id="64" dur="500" fill="hold"/>
                                        <p:tgtEl>
                                          <p:spTgt spid="76805">
                                            <p:txEl>
                                              <p:pRg st="6" end="6"/>
                                            </p:txEl>
                                          </p:spTgt>
                                        </p:tgtEl>
                                        <p:attrNameLst>
                                          <p:attrName>ppt_y</p:attrName>
                                        </p:attrNameLst>
                                      </p:cBhvr>
                                      <p:tavLst>
                                        <p:tav tm="0">
                                          <p:val>
                                            <p:strVal val="#ppt_y"/>
                                          </p:val>
                                        </p:tav>
                                        <p:tav tm="100000">
                                          <p:val>
                                            <p:strVal val="#ppt_y"/>
                                          </p:val>
                                        </p:tav>
                                      </p:tavLst>
                                    </p:anim>
                                    <p:animEffect transition="in" filter="fade">
                                      <p:cBhvr>
                                        <p:cTn id="65" dur="500"/>
                                        <p:tgtEl>
                                          <p:spTgt spid="7680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84213" y="908050"/>
            <a:ext cx="7850187"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3200" b="1">
                <a:latin typeface="Times New Roman" panose="02020603050405020304" pitchFamily="18" charset="0"/>
              </a:rPr>
              <a:t>6</a:t>
            </a:r>
            <a:r>
              <a:rPr lang="zh-CN" altLang="zh-CN" sz="3200" b="1">
                <a:latin typeface="Times New Roman" panose="02020603050405020304" pitchFamily="18" charset="0"/>
              </a:rPr>
              <a:t>. …</a:t>
            </a:r>
            <a:r>
              <a:rPr lang="en-US" altLang="zh-CN" sz="3200" b="1">
                <a:latin typeface="Times New Roman" panose="02020603050405020304" pitchFamily="18" charset="0"/>
              </a:rPr>
              <a:t> </a:t>
            </a:r>
            <a:r>
              <a:rPr lang="zh-CN" altLang="zh-CN" sz="3200" b="1">
                <a:latin typeface="Times New Roman" panose="02020603050405020304" pitchFamily="18" charset="0"/>
              </a:rPr>
              <a:t>if I reach out, I can just touch him.</a:t>
            </a:r>
          </a:p>
          <a:p>
            <a:pPr eaLnBrk="1" hangingPunct="1">
              <a:lnSpc>
                <a:spcPct val="130000"/>
              </a:lnSpc>
            </a:pPr>
            <a:r>
              <a:rPr lang="zh-CN" altLang="zh-CN" sz="3200" b="1">
                <a:solidFill>
                  <a:srgbClr val="0000FF"/>
                </a:solidFill>
                <a:latin typeface="Times New Roman" panose="02020603050405020304" pitchFamily="18" charset="0"/>
              </a:rPr>
              <a:t>     </a:t>
            </a:r>
            <a:r>
              <a:rPr lang="en-US" altLang="zh-CN" sz="3200" b="1">
                <a:solidFill>
                  <a:srgbClr val="0000FF"/>
                </a:solidFill>
                <a:latin typeface="Times New Roman" panose="02020603050405020304" pitchFamily="18" charset="0"/>
              </a:rPr>
              <a:t>    </a:t>
            </a:r>
            <a:r>
              <a:rPr lang="zh-CN" altLang="zh-CN" sz="3200" b="1">
                <a:solidFill>
                  <a:srgbClr val="0000FF"/>
                </a:solidFill>
                <a:latin typeface="Times New Roman" panose="02020603050405020304" pitchFamily="18" charset="0"/>
              </a:rPr>
              <a:t>reach out</a:t>
            </a:r>
            <a:r>
              <a:rPr lang="zh-CN" altLang="zh-CN" sz="3200" b="1">
                <a:latin typeface="Times New Roman" panose="02020603050405020304" pitchFamily="18" charset="0"/>
              </a:rPr>
              <a:t> </a:t>
            </a:r>
            <a:r>
              <a:rPr lang="zh-CN" altLang="en-US" sz="3200" b="1">
                <a:latin typeface="Times New Roman" panose="02020603050405020304" pitchFamily="18" charset="0"/>
              </a:rPr>
              <a:t> 伸出</a:t>
            </a:r>
            <a:r>
              <a:rPr lang="zh-CN" altLang="zh-CN" sz="3200" b="1">
                <a:latin typeface="Times New Roman" panose="02020603050405020304" pitchFamily="18" charset="0"/>
              </a:rPr>
              <a:t>(</a:t>
            </a:r>
            <a:r>
              <a:rPr lang="zh-CN" altLang="en-US" sz="3200" b="1">
                <a:latin typeface="Times New Roman" panose="02020603050405020304" pitchFamily="18" charset="0"/>
              </a:rPr>
              <a:t>手或臂</a:t>
            </a:r>
            <a:r>
              <a:rPr lang="zh-CN" altLang="zh-CN" sz="3200" b="1">
                <a:latin typeface="Times New Roman" panose="02020603050405020304" pitchFamily="18" charset="0"/>
              </a:rPr>
              <a:t>)</a:t>
            </a:r>
          </a:p>
          <a:p>
            <a:pPr eaLnBrk="1" hangingPunct="1">
              <a:lnSpc>
                <a:spcPct val="130000"/>
              </a:lnSpc>
            </a:pPr>
            <a:r>
              <a:rPr lang="zh-CN" altLang="en-US" sz="3200" b="1">
                <a:latin typeface="Times New Roman" panose="02020603050405020304" pitchFamily="18" charset="0"/>
              </a:rPr>
              <a:t>     </a:t>
            </a:r>
            <a:r>
              <a:rPr lang="zh-CN" altLang="zh-CN" sz="3200" b="1">
                <a:latin typeface="Times New Roman" panose="02020603050405020304" pitchFamily="18" charset="0"/>
              </a:rPr>
              <a:t>The monkey reached out a hand for</a:t>
            </a:r>
            <a:r>
              <a:rPr lang="zh-CN" altLang="en-US" sz="3200" b="1">
                <a:latin typeface="Times New Roman" panose="02020603050405020304" pitchFamily="18" charset="0"/>
              </a:rPr>
              <a:t> </a:t>
            </a:r>
            <a:r>
              <a:rPr lang="zh-CN" altLang="zh-CN" sz="3200" b="1">
                <a:latin typeface="Times New Roman" panose="02020603050405020304" pitchFamily="18" charset="0"/>
              </a:rPr>
              <a:t>the banana.</a:t>
            </a:r>
            <a:endParaRPr lang="zh-CN" altLang="en-US" sz="3200" b="1">
              <a:latin typeface="Times New Roman" panose="02020603050405020304" pitchFamily="18" charset="0"/>
            </a:endParaRPr>
          </a:p>
          <a:p>
            <a:pPr eaLnBrk="1" hangingPunct="1">
              <a:lnSpc>
                <a:spcPct val="130000"/>
              </a:lnSpc>
            </a:pPr>
            <a:r>
              <a:rPr lang="zh-CN" altLang="en-US" sz="3200" b="1">
                <a:latin typeface="Times New Roman" panose="02020603050405020304" pitchFamily="18" charset="0"/>
              </a:rPr>
              <a:t>    猴子伸出手去够香蕉。</a:t>
            </a:r>
          </a:p>
          <a:p>
            <a:pPr eaLnBrk="1" hangingPunct="1">
              <a:lnSpc>
                <a:spcPct val="130000"/>
              </a:lnSpc>
            </a:pPr>
            <a:r>
              <a:rPr lang="zh-CN" altLang="en-US" sz="3200" b="1">
                <a:latin typeface="Times New Roman" panose="02020603050405020304" pitchFamily="18" charset="0"/>
              </a:rPr>
              <a:t>    He reached out for the tool.</a:t>
            </a:r>
          </a:p>
          <a:p>
            <a:pPr eaLnBrk="1" hangingPunct="1">
              <a:lnSpc>
                <a:spcPct val="130000"/>
              </a:lnSpc>
            </a:pPr>
            <a:r>
              <a:rPr lang="zh-CN" altLang="en-US" sz="3200" b="1">
                <a:latin typeface="Times New Roman" panose="02020603050405020304" pitchFamily="18" charset="0"/>
              </a:rPr>
              <a:t>    他伸手去拿工具。</a:t>
            </a:r>
          </a:p>
          <a:p>
            <a:pPr eaLnBrk="1" hangingPunct="1">
              <a:lnSpc>
                <a:spcPct val="130000"/>
              </a:lnSpc>
            </a:pPr>
            <a:r>
              <a:rPr lang="zh-CN" altLang="en-US" sz="3200" b="1">
                <a:latin typeface="Times New Roman" panose="02020603050405020304" pitchFamily="18" charset="0"/>
              </a:rPr>
              <a:t>        </a:t>
            </a:r>
            <a:r>
              <a:rPr lang="zh-CN" altLang="zh-CN" sz="3200" b="1">
                <a:solidFill>
                  <a:srgbClr val="0000FF"/>
                </a:solidFill>
                <a:latin typeface="Times New Roman" panose="02020603050405020304" pitchFamily="18" charset="0"/>
              </a:rPr>
              <a:t>reach </a:t>
            </a:r>
            <a:r>
              <a:rPr lang="zh-CN" altLang="en-US" sz="3200" b="1">
                <a:solidFill>
                  <a:srgbClr val="0000FF"/>
                </a:solidFill>
                <a:latin typeface="Times New Roman" panose="02020603050405020304" pitchFamily="18" charset="0"/>
              </a:rPr>
              <a:t>f</a:t>
            </a:r>
            <a:r>
              <a:rPr lang="en-US" altLang="zh-CN" sz="3200" b="1">
                <a:solidFill>
                  <a:srgbClr val="0000FF"/>
                </a:solidFill>
                <a:latin typeface="Times New Roman" panose="02020603050405020304" pitchFamily="18" charset="0"/>
              </a:rPr>
              <a:t>or  </a:t>
            </a:r>
            <a:r>
              <a:rPr lang="zh-CN" altLang="zh-CN" sz="3200" b="1">
                <a:solidFill>
                  <a:srgbClr val="0000FF"/>
                </a:solidFill>
                <a:latin typeface="Times New Roman" panose="02020603050405020304" pitchFamily="18" charset="0"/>
              </a:rPr>
              <a:t>伸手去拿</a:t>
            </a:r>
            <a:r>
              <a:rPr lang="en-US" altLang="zh-CN" sz="3200" b="1">
                <a:solidFill>
                  <a:srgbClr val="0000FF"/>
                </a:solidFill>
                <a:latin typeface="Times New Roman" panose="02020603050405020304" pitchFamily="18" charset="0"/>
              </a:rPr>
              <a:t>……</a:t>
            </a:r>
            <a:endParaRPr lang="zh-CN" altLang="zh-CN" sz="3200" b="1">
              <a:solidFill>
                <a:srgbClr val="0000FF"/>
              </a:solidFill>
              <a:latin typeface="Times New Roman" panose="02020603050405020304"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animEffect transition="in" filter="blinds(horizontal)">
                                      <p:cBhvr>
                                        <p:cTn id="7" dur="500"/>
                                        <p:tgtEl>
                                          <p:spTgt spid="194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58">
                                            <p:txEl>
                                              <p:pRg st="2" end="2"/>
                                            </p:txEl>
                                          </p:spTgt>
                                        </p:tgtEl>
                                        <p:attrNameLst>
                                          <p:attrName>style.visibility</p:attrName>
                                        </p:attrNameLst>
                                      </p:cBhvr>
                                      <p:to>
                                        <p:strVal val="visible"/>
                                      </p:to>
                                    </p:set>
                                    <p:animEffect transition="in" filter="blinds(horizontal)">
                                      <p:cBhvr>
                                        <p:cTn id="12" dur="500"/>
                                        <p:tgtEl>
                                          <p:spTgt spid="194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458">
                                            <p:txEl>
                                              <p:pRg st="3" end="3"/>
                                            </p:txEl>
                                          </p:spTgt>
                                        </p:tgtEl>
                                        <p:attrNameLst>
                                          <p:attrName>style.visibility</p:attrName>
                                        </p:attrNameLst>
                                      </p:cBhvr>
                                      <p:to>
                                        <p:strVal val="visible"/>
                                      </p:to>
                                    </p:set>
                                    <p:animEffect transition="in" filter="blinds(horizontal)">
                                      <p:cBhvr>
                                        <p:cTn id="17" dur="500"/>
                                        <p:tgtEl>
                                          <p:spTgt spid="194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458">
                                            <p:txEl>
                                              <p:pRg st="4" end="4"/>
                                            </p:txEl>
                                          </p:spTgt>
                                        </p:tgtEl>
                                        <p:attrNameLst>
                                          <p:attrName>style.visibility</p:attrName>
                                        </p:attrNameLst>
                                      </p:cBhvr>
                                      <p:to>
                                        <p:strVal val="visible"/>
                                      </p:to>
                                    </p:set>
                                    <p:animEffect transition="in" filter="blinds(horizontal)">
                                      <p:cBhvr>
                                        <p:cTn id="22" dur="500"/>
                                        <p:tgtEl>
                                          <p:spTgt spid="194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458">
                                            <p:txEl>
                                              <p:pRg st="5" end="5"/>
                                            </p:txEl>
                                          </p:spTgt>
                                        </p:tgtEl>
                                        <p:attrNameLst>
                                          <p:attrName>style.visibility</p:attrName>
                                        </p:attrNameLst>
                                      </p:cBhvr>
                                      <p:to>
                                        <p:strVal val="visible"/>
                                      </p:to>
                                    </p:set>
                                    <p:animEffect transition="in" filter="blinds(horizontal)">
                                      <p:cBhvr>
                                        <p:cTn id="27" dur="500"/>
                                        <p:tgtEl>
                                          <p:spTgt spid="194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9458">
                                            <p:txEl>
                                              <p:pRg st="6" end="6"/>
                                            </p:txEl>
                                          </p:spTgt>
                                        </p:tgtEl>
                                        <p:attrNameLst>
                                          <p:attrName>style.visibility</p:attrName>
                                        </p:attrNameLst>
                                      </p:cBhvr>
                                      <p:to>
                                        <p:strVal val="visible"/>
                                      </p:to>
                                    </p:set>
                                    <p:animEffect transition="in" filter="blinds(horizontal)">
                                      <p:cBhvr>
                                        <p:cTn id="32" dur="500"/>
                                        <p:tgtEl>
                                          <p:spTgt spid="194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714375" y="928688"/>
            <a:ext cx="7850188"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3200" b="1">
                <a:latin typeface="Times New Roman" panose="02020603050405020304" pitchFamily="18" charset="0"/>
              </a:rPr>
              <a:t>7</a:t>
            </a:r>
            <a:r>
              <a:rPr lang="zh-CN" altLang="zh-CN" sz="3200" b="1">
                <a:latin typeface="Times New Roman" panose="02020603050405020304" pitchFamily="18" charset="0"/>
              </a:rPr>
              <a:t>. </a:t>
            </a:r>
            <a:r>
              <a:rPr lang="en-US" altLang="zh-CN" sz="3200" b="1">
                <a:latin typeface="Times New Roman" panose="02020603050405020304" pitchFamily="18" charset="0"/>
              </a:rPr>
              <a:t>I was </a:t>
            </a:r>
            <a:r>
              <a:rPr lang="en-US" altLang="zh-CN" sz="3200" b="1">
                <a:solidFill>
                  <a:srgbClr val="0000FF"/>
                </a:solidFill>
                <a:latin typeface="Times New Roman" panose="02020603050405020304" pitchFamily="18" charset="0"/>
              </a:rPr>
              <a:t>still</a:t>
            </a:r>
            <a:r>
              <a:rPr lang="en-US" altLang="zh-CN" sz="3200" b="1">
                <a:latin typeface="Times New Roman" panose="02020603050405020304" pitchFamily="18" charset="0"/>
              </a:rPr>
              <a:t> for a few minutes</a:t>
            </a:r>
            <a:r>
              <a:rPr lang="zh-CN" altLang="zh-CN" sz="3200" b="1">
                <a:latin typeface="Times New Roman" panose="02020603050405020304" pitchFamily="18" charset="0"/>
              </a:rPr>
              <a:t>.</a:t>
            </a:r>
          </a:p>
          <a:p>
            <a:pPr eaLnBrk="1" hangingPunct="1">
              <a:lnSpc>
                <a:spcPct val="130000"/>
              </a:lnSpc>
            </a:pPr>
            <a:r>
              <a:rPr lang="zh-CN" altLang="zh-CN" sz="3200" b="1">
                <a:solidFill>
                  <a:srgbClr val="0000FF"/>
                </a:solidFill>
                <a:latin typeface="Times New Roman" panose="02020603050405020304" pitchFamily="18" charset="0"/>
              </a:rPr>
              <a:t> </a:t>
            </a:r>
            <a:r>
              <a:rPr lang="en-US" altLang="zh-CN" sz="3200" b="1">
                <a:solidFill>
                  <a:srgbClr val="0000FF"/>
                </a:solidFill>
                <a:latin typeface="Times New Roman" panose="02020603050405020304" pitchFamily="18" charset="0"/>
              </a:rPr>
              <a:t>      still </a:t>
            </a:r>
            <a:r>
              <a:rPr lang="en-US" altLang="zh-CN" sz="3200" b="1">
                <a:latin typeface="Times New Roman" panose="02020603050405020304" pitchFamily="18" charset="0"/>
              </a:rPr>
              <a:t> </a:t>
            </a:r>
            <a:r>
              <a:rPr lang="en-US" altLang="zh-CN" sz="3200" b="1" i="1">
                <a:solidFill>
                  <a:srgbClr val="0000FF"/>
                </a:solidFill>
                <a:latin typeface="Times New Roman" panose="02020603050405020304" pitchFamily="18" charset="0"/>
              </a:rPr>
              <a:t>adj</a:t>
            </a:r>
            <a:r>
              <a:rPr lang="en-US" altLang="zh-CN" sz="3200" b="1">
                <a:solidFill>
                  <a:srgbClr val="0000FF"/>
                </a:solidFill>
                <a:latin typeface="Times New Roman" panose="02020603050405020304" pitchFamily="18" charset="0"/>
              </a:rPr>
              <a:t>. </a:t>
            </a:r>
            <a:r>
              <a:rPr lang="zh-CN" altLang="en-US" sz="3200" b="1">
                <a:solidFill>
                  <a:srgbClr val="0000FF"/>
                </a:solidFill>
                <a:latin typeface="Times New Roman" panose="02020603050405020304" pitchFamily="18" charset="0"/>
              </a:rPr>
              <a:t>静止的；不动的</a:t>
            </a:r>
            <a:endParaRPr lang="zh-CN" altLang="zh-CN" sz="3200" b="1">
              <a:solidFill>
                <a:srgbClr val="0000FF"/>
              </a:solidFill>
              <a:latin typeface="Times New Roman" panose="02020603050405020304" pitchFamily="18" charset="0"/>
            </a:endParaRPr>
          </a:p>
          <a:p>
            <a:pPr eaLnBrk="1" hangingPunct="1">
              <a:lnSpc>
                <a:spcPct val="130000"/>
              </a:lnSpc>
            </a:pPr>
            <a:r>
              <a:rPr lang="zh-CN" altLang="en-US" sz="3200" b="1">
                <a:latin typeface="Times New Roman" panose="02020603050405020304" pitchFamily="18" charset="0"/>
              </a:rPr>
              <a:t> </a:t>
            </a:r>
            <a:r>
              <a:rPr lang="en-US" altLang="zh-CN" sz="3200" b="1">
                <a:latin typeface="Times New Roman" panose="02020603050405020304" pitchFamily="18" charset="0"/>
              </a:rPr>
              <a:t>Keep still while I fasten your shoe.   </a:t>
            </a:r>
          </a:p>
          <a:p>
            <a:pPr eaLnBrk="1" hangingPunct="1">
              <a:lnSpc>
                <a:spcPct val="130000"/>
              </a:lnSpc>
            </a:pPr>
            <a:r>
              <a:rPr lang="en-US" altLang="zh-CN" sz="3200" b="1">
                <a:latin typeface="Times New Roman" panose="02020603050405020304" pitchFamily="18" charset="0"/>
              </a:rPr>
              <a:t>     </a:t>
            </a:r>
            <a:r>
              <a:rPr lang="zh-CN" altLang="en-US" sz="3200" b="1">
                <a:latin typeface="Times New Roman" panose="02020603050405020304" pitchFamily="18" charset="0"/>
              </a:rPr>
              <a:t>站着别动</a:t>
            </a:r>
            <a:r>
              <a:rPr lang="en-US" altLang="zh-CN" sz="3200" b="1">
                <a:latin typeface="Times New Roman" panose="02020603050405020304" pitchFamily="18" charset="0"/>
              </a:rPr>
              <a:t>, </a:t>
            </a:r>
            <a:r>
              <a:rPr lang="zh-CN" altLang="en-US" sz="3200" b="1">
                <a:latin typeface="Times New Roman" panose="02020603050405020304" pitchFamily="18" charset="0"/>
              </a:rPr>
              <a:t>我给你系鞋带。</a:t>
            </a:r>
          </a:p>
          <a:p>
            <a:pPr eaLnBrk="1" hangingPunct="1">
              <a:lnSpc>
                <a:spcPct val="130000"/>
              </a:lnSpc>
            </a:pPr>
            <a:r>
              <a:rPr lang="zh-CN" altLang="en-US" sz="3200" b="1">
                <a:latin typeface="Times New Roman" panose="02020603050405020304" pitchFamily="18" charset="0"/>
              </a:rPr>
              <a:t> </a:t>
            </a:r>
            <a:r>
              <a:rPr lang="en-US" altLang="zh-CN" sz="3200" b="1">
                <a:latin typeface="Times New Roman" panose="02020603050405020304" pitchFamily="18" charset="0"/>
              </a:rPr>
              <a:t>How still everything is!   </a:t>
            </a:r>
          </a:p>
          <a:p>
            <a:pPr eaLnBrk="1" hangingPunct="1">
              <a:lnSpc>
                <a:spcPct val="130000"/>
              </a:lnSpc>
            </a:pPr>
            <a:r>
              <a:rPr lang="en-US" altLang="zh-CN" sz="3200" b="1">
                <a:latin typeface="Times New Roman" panose="02020603050405020304" pitchFamily="18" charset="0"/>
              </a:rPr>
              <a:t>     </a:t>
            </a:r>
            <a:r>
              <a:rPr lang="zh-CN" altLang="en-US" sz="3200" b="1">
                <a:latin typeface="Times New Roman" panose="02020603050405020304" pitchFamily="18" charset="0"/>
              </a:rPr>
              <a:t>一切都是多么的寂静</a:t>
            </a:r>
            <a:r>
              <a:rPr lang="en-US" altLang="zh-CN" sz="3200" b="1">
                <a:latin typeface="Times New Roman" panose="02020603050405020304" pitchFamily="18" charset="0"/>
              </a:rPr>
              <a:t>!</a:t>
            </a:r>
            <a:endParaRPr lang="zh-CN" altLang="en-US" sz="3200" b="1">
              <a:latin typeface="Times New Roman" panose="02020603050405020304"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animEffect transition="in" filter="blinds(horizontal)">
                                      <p:cBhvr>
                                        <p:cTn id="7" dur="500"/>
                                        <p:tgtEl>
                                          <p:spTgt spid="194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58">
                                            <p:txEl>
                                              <p:pRg st="2" end="2"/>
                                            </p:txEl>
                                          </p:spTgt>
                                        </p:tgtEl>
                                        <p:attrNameLst>
                                          <p:attrName>style.visibility</p:attrName>
                                        </p:attrNameLst>
                                      </p:cBhvr>
                                      <p:to>
                                        <p:strVal val="visible"/>
                                      </p:to>
                                    </p:set>
                                    <p:animEffect transition="in" filter="blinds(horizontal)">
                                      <p:cBhvr>
                                        <p:cTn id="12" dur="500"/>
                                        <p:tgtEl>
                                          <p:spTgt spid="194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458">
                                            <p:txEl>
                                              <p:pRg st="3" end="3"/>
                                            </p:txEl>
                                          </p:spTgt>
                                        </p:tgtEl>
                                        <p:attrNameLst>
                                          <p:attrName>style.visibility</p:attrName>
                                        </p:attrNameLst>
                                      </p:cBhvr>
                                      <p:to>
                                        <p:strVal val="visible"/>
                                      </p:to>
                                    </p:set>
                                    <p:animEffect transition="in" filter="blinds(horizontal)">
                                      <p:cBhvr>
                                        <p:cTn id="17" dur="500"/>
                                        <p:tgtEl>
                                          <p:spTgt spid="194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458">
                                            <p:txEl>
                                              <p:pRg st="4" end="4"/>
                                            </p:txEl>
                                          </p:spTgt>
                                        </p:tgtEl>
                                        <p:attrNameLst>
                                          <p:attrName>style.visibility</p:attrName>
                                        </p:attrNameLst>
                                      </p:cBhvr>
                                      <p:to>
                                        <p:strVal val="visible"/>
                                      </p:to>
                                    </p:set>
                                    <p:animEffect transition="in" filter="blinds(horizontal)">
                                      <p:cBhvr>
                                        <p:cTn id="22" dur="500"/>
                                        <p:tgtEl>
                                          <p:spTgt spid="194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458">
                                            <p:txEl>
                                              <p:pRg st="5" end="5"/>
                                            </p:txEl>
                                          </p:spTgt>
                                        </p:tgtEl>
                                        <p:attrNameLst>
                                          <p:attrName>style.visibility</p:attrName>
                                        </p:attrNameLst>
                                      </p:cBhvr>
                                      <p:to>
                                        <p:strVal val="visible"/>
                                      </p:to>
                                    </p:set>
                                    <p:animEffect transition="in" filter="blinds(horizontal)">
                                      <p:cBhvr>
                                        <p:cTn id="27" dur="500"/>
                                        <p:tgtEl>
                                          <p:spTgt spid="194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714375" y="1500188"/>
            <a:ext cx="8072438"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4200"/>
              </a:lnSpc>
              <a:spcAft>
                <a:spcPts val="600"/>
              </a:spcAft>
              <a:tabLst>
                <a:tab pos="3895725" algn="l"/>
              </a:tabLst>
            </a:pPr>
            <a:r>
              <a:rPr lang="en-US" altLang="zh-CN" sz="3200" b="1" dirty="0">
                <a:solidFill>
                  <a:srgbClr val="0000FF"/>
                </a:solidFill>
                <a:latin typeface="Times New Roman" panose="02020603050405020304" pitchFamily="18" charset="0"/>
              </a:rPr>
              <a:t>still, calm, quiet</a:t>
            </a:r>
            <a:r>
              <a:rPr lang="zh-CN" altLang="en-US" sz="3200" b="1" dirty="0">
                <a:latin typeface="Times New Roman" panose="02020603050405020304" pitchFamily="18" charset="0"/>
              </a:rPr>
              <a:t>这几个形容词的共同意思是“安静、平静、寂静”，其区别在于</a:t>
            </a:r>
            <a:r>
              <a:rPr lang="en-US" altLang="zh-CN" sz="3200" b="1" dirty="0">
                <a:latin typeface="Times New Roman" panose="02020603050405020304" pitchFamily="18" charset="0"/>
              </a:rPr>
              <a:t>:</a:t>
            </a:r>
          </a:p>
          <a:p>
            <a:pPr>
              <a:lnSpc>
                <a:spcPts val="4200"/>
              </a:lnSpc>
              <a:spcAft>
                <a:spcPts val="600"/>
              </a:spcAft>
              <a:tabLst>
                <a:tab pos="3895725" algn="l"/>
              </a:tabLst>
            </a:pPr>
            <a:r>
              <a:rPr lang="en-US" altLang="zh-CN" sz="3200" b="1" dirty="0">
                <a:latin typeface="Times New Roman" panose="02020603050405020304" pitchFamily="18" charset="0"/>
              </a:rPr>
              <a:t>1.</a:t>
            </a:r>
            <a:r>
              <a:rPr lang="zh-CN" altLang="en-US" sz="3200" b="1" dirty="0">
                <a:latin typeface="Times New Roman" panose="02020603050405020304" pitchFamily="18" charset="0"/>
              </a:rPr>
              <a:t>在修饰环境时各词所指的状态为</a:t>
            </a:r>
            <a:r>
              <a:rPr lang="en-US" altLang="zh-CN" sz="3200" b="1" dirty="0">
                <a:latin typeface="Times New Roman" panose="02020603050405020304" pitchFamily="18" charset="0"/>
              </a:rPr>
              <a:t>:  </a:t>
            </a:r>
            <a:r>
              <a:rPr lang="en-US" altLang="zh-CN" sz="3200" b="1" dirty="0">
                <a:solidFill>
                  <a:srgbClr val="0000FF"/>
                </a:solidFill>
                <a:latin typeface="Times New Roman" panose="02020603050405020304" pitchFamily="18" charset="0"/>
              </a:rPr>
              <a:t>calm</a:t>
            </a:r>
            <a:r>
              <a:rPr lang="zh-CN" altLang="en-US" sz="3200" b="1" dirty="0">
                <a:latin typeface="Times New Roman" panose="02020603050405020304" pitchFamily="18" charset="0"/>
              </a:rPr>
              <a:t>指风平浪静</a:t>
            </a:r>
            <a:r>
              <a:rPr lang="en-US" altLang="zh-CN" sz="3200" b="1" dirty="0">
                <a:latin typeface="Times New Roman" panose="02020603050405020304" pitchFamily="18" charset="0"/>
              </a:rPr>
              <a:t>; </a:t>
            </a:r>
            <a:r>
              <a:rPr lang="en-US" altLang="zh-CN" sz="3200" b="1" dirty="0">
                <a:solidFill>
                  <a:srgbClr val="0000FF"/>
                </a:solidFill>
                <a:latin typeface="Times New Roman" panose="02020603050405020304" pitchFamily="18" charset="0"/>
              </a:rPr>
              <a:t>quiet</a:t>
            </a:r>
            <a:r>
              <a:rPr lang="zh-CN" altLang="en-US" sz="3200" b="1" dirty="0">
                <a:latin typeface="Times New Roman" panose="02020603050405020304" pitchFamily="18" charset="0"/>
              </a:rPr>
              <a:t>指没有吵闹干扰</a:t>
            </a:r>
            <a:r>
              <a:rPr lang="en-US" altLang="zh-CN" sz="3200" b="1" dirty="0">
                <a:latin typeface="Times New Roman" panose="02020603050405020304" pitchFamily="18" charset="0"/>
              </a:rPr>
              <a:t>;  </a:t>
            </a:r>
            <a:r>
              <a:rPr lang="en-US" altLang="zh-CN" sz="3200" b="1" dirty="0">
                <a:solidFill>
                  <a:srgbClr val="0000FF"/>
                </a:solidFill>
                <a:latin typeface="Times New Roman" panose="02020603050405020304" pitchFamily="18" charset="0"/>
              </a:rPr>
              <a:t>still</a:t>
            </a:r>
            <a:r>
              <a:rPr lang="zh-CN" altLang="en-US" sz="3200" b="1" dirty="0">
                <a:latin typeface="Times New Roman" panose="02020603050405020304" pitchFamily="18" charset="0"/>
              </a:rPr>
              <a:t>指完全没有声音。</a:t>
            </a:r>
            <a:endParaRPr lang="en-US" altLang="zh-CN" sz="3200" b="1" dirty="0">
              <a:latin typeface="Times New Roman" panose="02020603050405020304" pitchFamily="18" charset="0"/>
            </a:endParaRPr>
          </a:p>
          <a:p>
            <a:pPr>
              <a:lnSpc>
                <a:spcPts val="4200"/>
              </a:lnSpc>
              <a:spcAft>
                <a:spcPts val="600"/>
              </a:spcAft>
              <a:tabLst>
                <a:tab pos="3895725" algn="l"/>
              </a:tabLst>
            </a:pPr>
            <a:r>
              <a:rPr lang="en-US" altLang="zh-CN" sz="3200" b="1" dirty="0">
                <a:latin typeface="Times New Roman" panose="02020603050405020304" pitchFamily="18" charset="0"/>
              </a:rPr>
              <a:t>2.</a:t>
            </a:r>
            <a:r>
              <a:rPr lang="zh-CN" altLang="en-US" sz="3200" b="1" dirty="0">
                <a:latin typeface="Times New Roman" panose="02020603050405020304" pitchFamily="18" charset="0"/>
              </a:rPr>
              <a:t>在修饰人时</a:t>
            </a:r>
            <a:r>
              <a:rPr lang="en-US" altLang="zh-CN" sz="3200" b="1" dirty="0">
                <a:latin typeface="Times New Roman" panose="02020603050405020304" pitchFamily="18" charset="0"/>
              </a:rPr>
              <a:t>: </a:t>
            </a:r>
            <a:r>
              <a:rPr lang="en-US" altLang="zh-CN" sz="3200" b="1" dirty="0">
                <a:solidFill>
                  <a:srgbClr val="0000FF"/>
                </a:solidFill>
                <a:latin typeface="Times New Roman" panose="02020603050405020304" pitchFamily="18" charset="0"/>
              </a:rPr>
              <a:t>calm</a:t>
            </a:r>
            <a:r>
              <a:rPr lang="zh-CN" altLang="en-US" sz="3200" b="1" dirty="0">
                <a:latin typeface="Times New Roman" panose="02020603050405020304" pitchFamily="18" charset="0"/>
              </a:rPr>
              <a:t>指人心平气和</a:t>
            </a:r>
            <a:r>
              <a:rPr lang="en-US" altLang="zh-CN" sz="3200" b="1" dirty="0">
                <a:latin typeface="Times New Roman" panose="02020603050405020304" pitchFamily="18" charset="0"/>
              </a:rPr>
              <a:t>,</a:t>
            </a:r>
            <a:r>
              <a:rPr lang="zh-CN" altLang="en-US" sz="3200" b="1" dirty="0">
                <a:latin typeface="Times New Roman" panose="02020603050405020304" pitchFamily="18" charset="0"/>
              </a:rPr>
              <a:t>毫不激动</a:t>
            </a:r>
            <a:r>
              <a:rPr lang="en-US" altLang="zh-CN" sz="3200" b="1" dirty="0">
                <a:latin typeface="Times New Roman" panose="02020603050405020304" pitchFamily="18" charset="0"/>
              </a:rPr>
              <a:t>; </a:t>
            </a:r>
            <a:r>
              <a:rPr lang="en-US" altLang="zh-CN" sz="3200" b="1" dirty="0">
                <a:solidFill>
                  <a:srgbClr val="0000FF"/>
                </a:solidFill>
                <a:latin typeface="Times New Roman" panose="02020603050405020304" pitchFamily="18" charset="0"/>
              </a:rPr>
              <a:t>quiet</a:t>
            </a:r>
            <a:r>
              <a:rPr lang="zh-CN" altLang="en-US" sz="3200" b="1" dirty="0">
                <a:latin typeface="Times New Roman" panose="02020603050405020304" pitchFamily="18" charset="0"/>
              </a:rPr>
              <a:t>指性情温和、安静等</a:t>
            </a:r>
            <a:r>
              <a:rPr lang="en-US" altLang="zh-CN" sz="3200" b="1" dirty="0">
                <a:latin typeface="Times New Roman" panose="02020603050405020304" pitchFamily="18" charset="0"/>
              </a:rPr>
              <a:t>,</a:t>
            </a:r>
            <a:r>
              <a:rPr lang="zh-CN" altLang="en-US" sz="3200" b="1" dirty="0">
                <a:latin typeface="Times New Roman" panose="02020603050405020304" pitchFamily="18" charset="0"/>
              </a:rPr>
              <a:t>有时也指人的闲散或不活动</a:t>
            </a:r>
            <a:r>
              <a:rPr lang="en-US" altLang="zh-CN" sz="3200" b="1" dirty="0">
                <a:latin typeface="Times New Roman" panose="02020603050405020304" pitchFamily="18" charset="0"/>
              </a:rPr>
              <a:t>; </a:t>
            </a:r>
            <a:r>
              <a:rPr lang="en-US" altLang="zh-CN" sz="3200" b="1" dirty="0">
                <a:solidFill>
                  <a:srgbClr val="0000FF"/>
                </a:solidFill>
                <a:latin typeface="Times New Roman" panose="02020603050405020304" pitchFamily="18" charset="0"/>
              </a:rPr>
              <a:t>still</a:t>
            </a:r>
            <a:r>
              <a:rPr lang="zh-CN" altLang="en-US" sz="3200" b="1" dirty="0">
                <a:latin typeface="Times New Roman" panose="02020603050405020304" pitchFamily="18" charset="0"/>
              </a:rPr>
              <a:t>指“一动不动”</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a:t>
            </a:r>
            <a:endParaRPr lang="en-US" altLang="zh-CN" sz="3200" b="1" dirty="0">
              <a:latin typeface="Times New Roman" panose="02020603050405020304" pitchFamily="18" charset="0"/>
            </a:endParaRPr>
          </a:p>
        </p:txBody>
      </p:sp>
      <p:sp>
        <p:nvSpPr>
          <p:cNvPr id="62467" name="Text Box 2"/>
          <p:cNvSpPr txBox="1">
            <a:spLocks noChangeArrowheads="1"/>
          </p:cNvSpPr>
          <p:nvPr/>
        </p:nvSpPr>
        <p:spPr bwMode="auto">
          <a:xfrm>
            <a:off x="500063" y="357188"/>
            <a:ext cx="2519362" cy="64135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3600" b="1" dirty="0">
                <a:solidFill>
                  <a:schemeClr val="bg1"/>
                </a:solidFill>
                <a:latin typeface="Times New Roman" panose="02020603050405020304" pitchFamily="18" charset="0"/>
              </a:rPr>
              <a:t>知识链接</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6">
                                            <p:txEl>
                                              <p:pRg st="1" end="1"/>
                                            </p:txEl>
                                          </p:spTgt>
                                        </p:tgtEl>
                                        <p:attrNameLst>
                                          <p:attrName>style.visibility</p:attrName>
                                        </p:attrNameLst>
                                      </p:cBhvr>
                                      <p:to>
                                        <p:strVal val="visible"/>
                                      </p:to>
                                    </p:set>
                                    <p:animEffect transition="in" filter="blinds(horizontal)">
                                      <p:cBhvr>
                                        <p:cTn id="7" dur="500"/>
                                        <p:tgtEl>
                                          <p:spTgt spid="1843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36">
                                            <p:txEl>
                                              <p:pRg st="2" end="2"/>
                                            </p:txEl>
                                          </p:spTgt>
                                        </p:tgtEl>
                                        <p:attrNameLst>
                                          <p:attrName>style.visibility</p:attrName>
                                        </p:attrNameLst>
                                      </p:cBhvr>
                                      <p:to>
                                        <p:strVal val="visible"/>
                                      </p:to>
                                    </p:set>
                                    <p:animEffect transition="in" filter="blinds(horizontal)">
                                      <p:cBhvr>
                                        <p:cTn id="12" dur="500"/>
                                        <p:tgtEl>
                                          <p:spTgt spid="184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4"/>
          <p:cNvSpPr txBox="1">
            <a:spLocks noChangeArrowheads="1"/>
          </p:cNvSpPr>
          <p:nvPr/>
        </p:nvSpPr>
        <p:spPr bwMode="auto">
          <a:xfrm>
            <a:off x="785813" y="1000125"/>
            <a:ext cx="7921625" cy="4554538"/>
          </a:xfrm>
          <a:prstGeom prst="rect">
            <a:avLst/>
          </a:prstGeom>
          <a:noFill/>
          <a:ln w="9525">
            <a:noFill/>
            <a:miter lim="800000"/>
          </a:ln>
        </p:spPr>
        <p:txBody>
          <a:bodyPr>
            <a:spAutoFit/>
          </a:bodyPr>
          <a:lstStyle/>
          <a:p>
            <a:pPr>
              <a:spcAft>
                <a:spcPts val="600"/>
              </a:spcAft>
              <a:defRPr/>
            </a:pPr>
            <a:r>
              <a:rPr lang="zh-CN" altLang="en-US" sz="3200" b="1" dirty="0">
                <a:latin typeface="Times New Roman" panose="02020603050405020304" pitchFamily="18" charset="0"/>
              </a:rPr>
              <a:t>   </a:t>
            </a:r>
            <a:r>
              <a:rPr lang="zh-CN" altLang="en-US" sz="3600" b="1" dirty="0">
                <a:latin typeface="Times New Roman" panose="02020603050405020304" pitchFamily="18" charset="0"/>
              </a:rPr>
              <a:t>选词填空</a:t>
            </a:r>
            <a:r>
              <a:rPr lang="en-US" altLang="zh-CN" sz="3600" b="1" dirty="0">
                <a:latin typeface="Times New Roman" panose="02020603050405020304" pitchFamily="18" charset="0"/>
              </a:rPr>
              <a:t>: calm, quiet, still</a:t>
            </a:r>
            <a:r>
              <a:rPr lang="en-US" altLang="zh-CN" sz="3200" b="1" dirty="0">
                <a:latin typeface="Times New Roman" panose="02020603050405020304" pitchFamily="18" charset="0"/>
              </a:rPr>
              <a:t/>
            </a:r>
            <a:br>
              <a:rPr lang="en-US" altLang="zh-CN" sz="3200" b="1" dirty="0">
                <a:latin typeface="Times New Roman" panose="02020603050405020304" pitchFamily="18" charset="0"/>
              </a:rPr>
            </a:br>
            <a:r>
              <a:rPr lang="en-US" altLang="zh-CN" sz="3200" b="1" dirty="0">
                <a:latin typeface="Times New Roman" panose="02020603050405020304" pitchFamily="18" charset="0"/>
              </a:rPr>
              <a:t>1) Could you keep the kids ________ while </a:t>
            </a:r>
          </a:p>
          <a:p>
            <a:pPr>
              <a:spcAft>
                <a:spcPts val="600"/>
              </a:spcAft>
              <a:defRPr/>
            </a:pPr>
            <a:r>
              <a:rPr lang="en-US" altLang="zh-CN" sz="3200" b="1" dirty="0">
                <a:latin typeface="Times New Roman" panose="02020603050405020304" pitchFamily="18" charset="0"/>
              </a:rPr>
              <a:t>     I’m on the phone?</a:t>
            </a:r>
          </a:p>
          <a:p>
            <a:pPr>
              <a:spcAft>
                <a:spcPts val="600"/>
              </a:spcAft>
              <a:defRPr/>
            </a:pPr>
            <a:r>
              <a:rPr lang="en-US" altLang="zh-CN" sz="3200" b="1" dirty="0">
                <a:latin typeface="Times New Roman" panose="02020603050405020304" pitchFamily="18" charset="0"/>
              </a:rPr>
              <a:t>2) He was still ______when he was in danger</a:t>
            </a:r>
          </a:p>
          <a:p>
            <a:pPr>
              <a:spcAft>
                <a:spcPts val="600"/>
              </a:spcAft>
              <a:defRPr/>
            </a:pPr>
            <a:r>
              <a:rPr lang="en-US" altLang="zh-CN" sz="3200" b="1" dirty="0">
                <a:latin typeface="Times New Roman" panose="02020603050405020304" pitchFamily="18" charset="0"/>
              </a:rPr>
              <a:t>3) Keep ______ while I take photos of you.</a:t>
            </a:r>
          </a:p>
          <a:p>
            <a:pPr>
              <a:spcAft>
                <a:spcPts val="600"/>
              </a:spcAft>
              <a:defRPr/>
            </a:pPr>
            <a:r>
              <a:rPr lang="en-US" altLang="zh-CN" sz="3200" b="1" dirty="0">
                <a:latin typeface="Times New Roman" panose="02020603050405020304" pitchFamily="18" charset="0"/>
              </a:rPr>
              <a:t>4) Anna is ______ enough to drive a car.</a:t>
            </a:r>
          </a:p>
          <a:p>
            <a:pPr marL="514350" indent="-514350">
              <a:spcAft>
                <a:spcPts val="600"/>
              </a:spcAft>
              <a:buFontTx/>
              <a:buAutoNum type="arabicParenR" startAt="5"/>
              <a:defRPr/>
            </a:pPr>
            <a:r>
              <a:rPr lang="en-US" altLang="zh-CN" sz="3200" b="1" dirty="0">
                <a:latin typeface="Times New Roman" panose="02020603050405020304" pitchFamily="18" charset="0"/>
              </a:rPr>
              <a:t>The clock struck 11 at night and the </a:t>
            </a:r>
          </a:p>
          <a:p>
            <a:pPr marL="514350" indent="-514350">
              <a:spcAft>
                <a:spcPts val="600"/>
              </a:spcAft>
              <a:defRPr/>
            </a:pPr>
            <a:r>
              <a:rPr lang="en-US" altLang="zh-CN" sz="3200" b="1" dirty="0">
                <a:latin typeface="Times New Roman" panose="02020603050405020304" pitchFamily="18" charset="0"/>
              </a:rPr>
              <a:t>     whole house was ______. </a:t>
            </a:r>
            <a:endParaRPr lang="zh-CN" altLang="en-US" sz="3200" dirty="0">
              <a:latin typeface="Times New Roman" panose="02020603050405020304" pitchFamily="18" charset="0"/>
            </a:endParaRPr>
          </a:p>
        </p:txBody>
      </p:sp>
      <p:sp>
        <p:nvSpPr>
          <p:cNvPr id="47136" name="Text Box 32"/>
          <p:cNvSpPr txBox="1">
            <a:spLocks noChangeArrowheads="1"/>
          </p:cNvSpPr>
          <p:nvPr/>
        </p:nvSpPr>
        <p:spPr bwMode="auto">
          <a:xfrm>
            <a:off x="5786438" y="1500188"/>
            <a:ext cx="1357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0000FF"/>
                </a:solidFill>
                <a:latin typeface="Times New Roman" panose="02020603050405020304" pitchFamily="18" charset="0"/>
              </a:rPr>
              <a:t>quiet</a:t>
            </a:r>
          </a:p>
        </p:txBody>
      </p:sp>
      <p:sp>
        <p:nvSpPr>
          <p:cNvPr id="47140" name="Text Box 36"/>
          <p:cNvSpPr txBox="1">
            <a:spLocks noChangeArrowheads="1"/>
          </p:cNvSpPr>
          <p:nvPr/>
        </p:nvSpPr>
        <p:spPr bwMode="auto">
          <a:xfrm>
            <a:off x="2428875" y="3143250"/>
            <a:ext cx="13144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0000FF"/>
                </a:solidFill>
                <a:latin typeface="Times New Roman" panose="02020603050405020304" pitchFamily="18" charset="0"/>
              </a:rPr>
              <a:t>still</a:t>
            </a:r>
            <a:endParaRPr lang="en-US" altLang="zh-CN" sz="3200">
              <a:solidFill>
                <a:srgbClr val="0000FF"/>
              </a:solidFill>
              <a:latin typeface="Times New Roman" panose="02020603050405020304" pitchFamily="18" charset="0"/>
            </a:endParaRPr>
          </a:p>
        </p:txBody>
      </p:sp>
      <p:sp>
        <p:nvSpPr>
          <p:cNvPr id="47143" name="Rectangle 39"/>
          <p:cNvSpPr>
            <a:spLocks noChangeArrowheads="1"/>
          </p:cNvSpPr>
          <p:nvPr/>
        </p:nvSpPr>
        <p:spPr bwMode="auto">
          <a:xfrm>
            <a:off x="3429000" y="2643188"/>
            <a:ext cx="1027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ltLang="zh-CN" sz="3200" b="1">
                <a:solidFill>
                  <a:srgbClr val="0000FF"/>
                </a:solidFill>
                <a:latin typeface="Times New Roman" panose="02020603050405020304" pitchFamily="18" charset="0"/>
              </a:rPr>
              <a:t>calm</a:t>
            </a:r>
          </a:p>
        </p:txBody>
      </p:sp>
      <p:sp>
        <p:nvSpPr>
          <p:cNvPr id="12" name="Rectangle 39"/>
          <p:cNvSpPr>
            <a:spLocks noChangeArrowheads="1"/>
          </p:cNvSpPr>
          <p:nvPr/>
        </p:nvSpPr>
        <p:spPr bwMode="auto">
          <a:xfrm>
            <a:off x="2857500" y="3714750"/>
            <a:ext cx="1027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ltLang="zh-CN" sz="3200" b="1">
                <a:solidFill>
                  <a:srgbClr val="0000FF"/>
                </a:solidFill>
                <a:latin typeface="Times New Roman" panose="02020603050405020304" pitchFamily="18" charset="0"/>
              </a:rPr>
              <a:t>calm</a:t>
            </a:r>
          </a:p>
        </p:txBody>
      </p:sp>
      <p:sp>
        <p:nvSpPr>
          <p:cNvPr id="13" name="Text Box 32"/>
          <p:cNvSpPr txBox="1">
            <a:spLocks noChangeArrowheads="1"/>
          </p:cNvSpPr>
          <p:nvPr/>
        </p:nvSpPr>
        <p:spPr bwMode="auto">
          <a:xfrm>
            <a:off x="4357688" y="4929188"/>
            <a:ext cx="1357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0000FF"/>
                </a:solidFill>
                <a:latin typeface="Times New Roman" panose="02020603050405020304" pitchFamily="18" charset="0"/>
              </a:rPr>
              <a:t>quiet</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7136"/>
                                        </p:tgtEl>
                                        <p:attrNameLst>
                                          <p:attrName>style.visibility</p:attrName>
                                        </p:attrNameLst>
                                      </p:cBhvr>
                                      <p:to>
                                        <p:strVal val="visible"/>
                                      </p:to>
                                    </p:set>
                                    <p:animEffect transition="in" filter="box(in)">
                                      <p:cBhvr>
                                        <p:cTn id="7" dur="500"/>
                                        <p:tgtEl>
                                          <p:spTgt spid="471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143"/>
                                        </p:tgtEl>
                                        <p:attrNameLst>
                                          <p:attrName>style.visibility</p:attrName>
                                        </p:attrNameLst>
                                      </p:cBhvr>
                                      <p:to>
                                        <p:strVal val="visible"/>
                                      </p:to>
                                    </p:set>
                                    <p:animEffect transition="in" filter="blinds(horizontal)">
                                      <p:cBhvr>
                                        <p:cTn id="12" dur="500"/>
                                        <p:tgtEl>
                                          <p:spTgt spid="4714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7140"/>
                                        </p:tgtEl>
                                        <p:attrNameLst>
                                          <p:attrName>style.visibility</p:attrName>
                                        </p:attrNameLst>
                                      </p:cBhvr>
                                      <p:to>
                                        <p:strVal val="visible"/>
                                      </p:to>
                                    </p:set>
                                    <p:animEffect transition="in" filter="box(in)">
                                      <p:cBhvr>
                                        <p:cTn id="17" dur="500"/>
                                        <p:tgtEl>
                                          <p:spTgt spid="4714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36" grpId="0"/>
      <p:bldP spid="47140" grpId="0"/>
      <p:bldP spid="47143" grpId="0"/>
      <p:bldP spid="12" grpId="0"/>
      <p:bldP spid="1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785813" y="1428750"/>
            <a:ext cx="8072437"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4200"/>
              </a:lnSpc>
              <a:spcAft>
                <a:spcPts val="600"/>
              </a:spcAft>
              <a:tabLst>
                <a:tab pos="3895725" algn="l"/>
              </a:tabLst>
            </a:pPr>
            <a:r>
              <a:rPr lang="en-US" altLang="zh-CN" sz="3200" b="1" dirty="0">
                <a:solidFill>
                  <a:srgbClr val="0000FF"/>
                </a:solidFill>
                <a:latin typeface="Times New Roman" panose="02020603050405020304" pitchFamily="18" charset="0"/>
              </a:rPr>
              <a:t>still</a:t>
            </a:r>
            <a:r>
              <a:rPr lang="zh-CN" altLang="en-US" sz="3200" b="1" dirty="0">
                <a:latin typeface="Times New Roman" panose="02020603050405020304" pitchFamily="18" charset="0"/>
              </a:rPr>
              <a:t>作副词使用时，含有“仍旧、还”之意，表示某事仍在继续。例句： </a:t>
            </a:r>
            <a:endParaRPr lang="en-US" altLang="zh-CN" sz="3200" b="1" dirty="0">
              <a:latin typeface="Times New Roman" panose="02020603050405020304" pitchFamily="18" charset="0"/>
            </a:endParaRPr>
          </a:p>
          <a:p>
            <a:pPr>
              <a:lnSpc>
                <a:spcPts val="4200"/>
              </a:lnSpc>
              <a:spcAft>
                <a:spcPts val="600"/>
              </a:spcAft>
              <a:tabLst>
                <a:tab pos="3895725" algn="l"/>
              </a:tabLst>
            </a:pPr>
            <a:r>
              <a:rPr lang="zh-CN" altLang="en-US" sz="3200" b="1" dirty="0">
                <a:latin typeface="Times New Roman" panose="02020603050405020304" pitchFamily="18" charset="0"/>
              </a:rPr>
              <a:t> </a:t>
            </a:r>
            <a:r>
              <a:rPr lang="en-US" altLang="zh-CN" sz="3200" b="1" dirty="0">
                <a:latin typeface="Times New Roman" panose="02020603050405020304" pitchFamily="18" charset="0"/>
              </a:rPr>
              <a:t>Although she felt ill, she still went to work.</a:t>
            </a:r>
          </a:p>
          <a:p>
            <a:pPr>
              <a:lnSpc>
                <a:spcPts val="4200"/>
              </a:lnSpc>
              <a:spcAft>
                <a:spcPts val="600"/>
              </a:spcAft>
              <a:tabLst>
                <a:tab pos="3895725" algn="l"/>
              </a:tabLst>
            </a:pPr>
            <a:r>
              <a:rPr lang="en-US" altLang="zh-CN" sz="3200" b="1" dirty="0">
                <a:latin typeface="Times New Roman" panose="02020603050405020304" pitchFamily="18" charset="0"/>
              </a:rPr>
              <a:t>    </a:t>
            </a:r>
            <a:r>
              <a:rPr lang="zh-CN" altLang="en-US" sz="3200" b="1" dirty="0">
                <a:latin typeface="Times New Roman" panose="02020603050405020304" pitchFamily="18" charset="0"/>
              </a:rPr>
              <a:t>她虽然觉得身体不舒服，但仍然去上班了。  </a:t>
            </a:r>
            <a:r>
              <a:rPr lang="en-US" altLang="zh-CN" sz="3200" b="1" dirty="0">
                <a:latin typeface="Times New Roman" panose="02020603050405020304" pitchFamily="18" charset="0"/>
              </a:rPr>
              <a:t>Her arm still hurts.</a:t>
            </a:r>
          </a:p>
          <a:p>
            <a:pPr>
              <a:lnSpc>
                <a:spcPts val="4200"/>
              </a:lnSpc>
              <a:spcAft>
                <a:spcPts val="600"/>
              </a:spcAft>
              <a:tabLst>
                <a:tab pos="3895725" algn="l"/>
              </a:tabLst>
            </a:pPr>
            <a:r>
              <a:rPr lang="en-US" altLang="zh-CN" sz="3200" b="1" dirty="0">
                <a:latin typeface="Times New Roman" panose="02020603050405020304" pitchFamily="18" charset="0"/>
              </a:rPr>
              <a:t>     </a:t>
            </a:r>
            <a:r>
              <a:rPr lang="zh-CN" altLang="en-US" sz="3200" b="1" dirty="0">
                <a:latin typeface="Times New Roman" panose="02020603050405020304" pitchFamily="18" charset="0"/>
              </a:rPr>
              <a:t>她的胳膊还在痛。</a:t>
            </a:r>
            <a:endParaRPr lang="en-US" altLang="zh-CN" sz="3200" b="1" dirty="0">
              <a:latin typeface="Times New Roman" panose="02020603050405020304" pitchFamily="18" charset="0"/>
            </a:endParaRPr>
          </a:p>
          <a:p>
            <a:pPr>
              <a:lnSpc>
                <a:spcPts val="4200"/>
              </a:lnSpc>
              <a:spcAft>
                <a:spcPts val="600"/>
              </a:spcAft>
              <a:tabLst>
                <a:tab pos="3895725" algn="l"/>
              </a:tabLst>
            </a:pPr>
            <a:r>
              <a:rPr lang="en-US" altLang="zh-CN" sz="3200" b="1" dirty="0">
                <a:latin typeface="Times New Roman" panose="02020603050405020304" pitchFamily="18" charset="0"/>
              </a:rPr>
              <a:t>I'm still not sure what you mean.   </a:t>
            </a:r>
          </a:p>
          <a:p>
            <a:pPr>
              <a:lnSpc>
                <a:spcPts val="4200"/>
              </a:lnSpc>
              <a:spcAft>
                <a:spcPts val="600"/>
              </a:spcAft>
              <a:tabLst>
                <a:tab pos="3895725" algn="l"/>
              </a:tabLst>
            </a:pPr>
            <a:r>
              <a:rPr lang="en-US" altLang="zh-CN" sz="3200" b="1" dirty="0">
                <a:latin typeface="Times New Roman" panose="02020603050405020304" pitchFamily="18" charset="0"/>
              </a:rPr>
              <a:t>     </a:t>
            </a:r>
            <a:r>
              <a:rPr lang="zh-CN" altLang="en-US" sz="3200" b="1" dirty="0">
                <a:latin typeface="Times New Roman" panose="02020603050405020304" pitchFamily="18" charset="0"/>
              </a:rPr>
              <a:t>我还不明白你到底是什么意思。 </a:t>
            </a:r>
            <a:endParaRPr lang="en-US" altLang="zh-CN" sz="3200" b="1" dirty="0">
              <a:latin typeface="Times New Roman" panose="02020603050405020304" pitchFamily="18" charset="0"/>
            </a:endParaRPr>
          </a:p>
        </p:txBody>
      </p:sp>
      <p:sp>
        <p:nvSpPr>
          <p:cNvPr id="64515" name="Text Box 2"/>
          <p:cNvSpPr txBox="1">
            <a:spLocks noChangeArrowheads="1"/>
          </p:cNvSpPr>
          <p:nvPr/>
        </p:nvSpPr>
        <p:spPr bwMode="auto">
          <a:xfrm>
            <a:off x="500063" y="357188"/>
            <a:ext cx="2519362" cy="64135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3600" b="1" dirty="0">
                <a:solidFill>
                  <a:schemeClr val="bg1"/>
                </a:solidFill>
                <a:latin typeface="Times New Roman" panose="02020603050405020304" pitchFamily="18" charset="0"/>
              </a:rPr>
              <a:t>知识链接</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6">
                                            <p:txEl>
                                              <p:pRg st="1" end="1"/>
                                            </p:txEl>
                                          </p:spTgt>
                                        </p:tgtEl>
                                        <p:attrNameLst>
                                          <p:attrName>style.visibility</p:attrName>
                                        </p:attrNameLst>
                                      </p:cBhvr>
                                      <p:to>
                                        <p:strVal val="visible"/>
                                      </p:to>
                                    </p:set>
                                    <p:animEffect transition="in" filter="blinds(horizontal)">
                                      <p:cBhvr>
                                        <p:cTn id="7" dur="500"/>
                                        <p:tgtEl>
                                          <p:spTgt spid="1843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36">
                                            <p:txEl>
                                              <p:pRg st="2" end="2"/>
                                            </p:txEl>
                                          </p:spTgt>
                                        </p:tgtEl>
                                        <p:attrNameLst>
                                          <p:attrName>style.visibility</p:attrName>
                                        </p:attrNameLst>
                                      </p:cBhvr>
                                      <p:to>
                                        <p:strVal val="visible"/>
                                      </p:to>
                                    </p:set>
                                    <p:animEffect transition="in" filter="blinds(horizontal)">
                                      <p:cBhvr>
                                        <p:cTn id="12" dur="500"/>
                                        <p:tgtEl>
                                          <p:spTgt spid="1843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436">
                                            <p:txEl>
                                              <p:pRg st="3" end="3"/>
                                            </p:txEl>
                                          </p:spTgt>
                                        </p:tgtEl>
                                        <p:attrNameLst>
                                          <p:attrName>style.visibility</p:attrName>
                                        </p:attrNameLst>
                                      </p:cBhvr>
                                      <p:to>
                                        <p:strVal val="visible"/>
                                      </p:to>
                                    </p:set>
                                    <p:animEffect transition="in" filter="blinds(horizontal)">
                                      <p:cBhvr>
                                        <p:cTn id="17" dur="500"/>
                                        <p:tgtEl>
                                          <p:spTgt spid="1843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8436">
                                            <p:txEl>
                                              <p:pRg st="4" end="4"/>
                                            </p:txEl>
                                          </p:spTgt>
                                        </p:tgtEl>
                                        <p:attrNameLst>
                                          <p:attrName>style.visibility</p:attrName>
                                        </p:attrNameLst>
                                      </p:cBhvr>
                                      <p:to>
                                        <p:strVal val="visible"/>
                                      </p:to>
                                    </p:set>
                                    <p:animEffect transition="in" filter="blinds(horizontal)">
                                      <p:cBhvr>
                                        <p:cTn id="22" dur="500"/>
                                        <p:tgtEl>
                                          <p:spTgt spid="1843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436">
                                            <p:txEl>
                                              <p:pRg st="5" end="5"/>
                                            </p:txEl>
                                          </p:spTgt>
                                        </p:tgtEl>
                                        <p:attrNameLst>
                                          <p:attrName>style.visibility</p:attrName>
                                        </p:attrNameLst>
                                      </p:cBhvr>
                                      <p:to>
                                        <p:strVal val="visible"/>
                                      </p:to>
                                    </p:set>
                                    <p:animEffect transition="in" filter="blinds(horizontal)">
                                      <p:cBhvr>
                                        <p:cTn id="27" dur="500"/>
                                        <p:tgtEl>
                                          <p:spTgt spid="184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539750" y="333375"/>
            <a:ext cx="2519363" cy="64135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3600" b="1" dirty="0">
                <a:solidFill>
                  <a:schemeClr val="bg1"/>
                </a:solidFill>
                <a:latin typeface="Times New Roman" panose="02020603050405020304" pitchFamily="18" charset="0"/>
              </a:rPr>
              <a:t>Practice</a:t>
            </a:r>
            <a:endParaRPr lang="zh-CN" altLang="en-US" sz="3600" b="1" dirty="0">
              <a:solidFill>
                <a:schemeClr val="bg1"/>
              </a:solidFill>
              <a:latin typeface="Times New Roman" panose="02020603050405020304" pitchFamily="18" charset="0"/>
            </a:endParaRPr>
          </a:p>
        </p:txBody>
      </p:sp>
      <p:sp>
        <p:nvSpPr>
          <p:cNvPr id="65539" name="Text Box 3"/>
          <p:cNvSpPr txBox="1">
            <a:spLocks noChangeArrowheads="1"/>
          </p:cNvSpPr>
          <p:nvPr/>
        </p:nvSpPr>
        <p:spPr bwMode="auto">
          <a:xfrm>
            <a:off x="395288" y="1412875"/>
            <a:ext cx="68754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a:latin typeface="Times New Roman" panose="02020603050405020304" pitchFamily="18" charset="0"/>
              </a:rPr>
              <a:t>1  </a:t>
            </a:r>
            <a:r>
              <a:rPr lang="zh-CN" altLang="en-US" sz="3200" b="1" dirty="0">
                <a:latin typeface="Times New Roman" panose="02020603050405020304" pitchFamily="18" charset="0"/>
              </a:rPr>
              <a:t>每当他一入睡，就弄出很多噪音。</a:t>
            </a:r>
            <a:endParaRPr lang="zh-CN" altLang="en-US" sz="3200" dirty="0">
              <a:latin typeface="Times New Roman" panose="02020603050405020304" pitchFamily="18" charset="0"/>
            </a:endParaRPr>
          </a:p>
        </p:txBody>
      </p:sp>
      <p:sp>
        <p:nvSpPr>
          <p:cNvPr id="65540" name="Text Box 5"/>
          <p:cNvSpPr txBox="1">
            <a:spLocks noChangeArrowheads="1"/>
          </p:cNvSpPr>
          <p:nvPr/>
        </p:nvSpPr>
        <p:spPr bwMode="auto">
          <a:xfrm>
            <a:off x="395288" y="2205038"/>
            <a:ext cx="8353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latin typeface="Times New Roman" panose="02020603050405020304" pitchFamily="18" charset="0"/>
              </a:rPr>
              <a:t>______________ he falls asleep, he __________</a:t>
            </a:r>
            <a:br>
              <a:rPr lang="en-US" altLang="zh-CN" sz="3200" b="1" dirty="0">
                <a:latin typeface="Times New Roman" panose="02020603050405020304" pitchFamily="18" charset="0"/>
              </a:rPr>
            </a:br>
            <a:r>
              <a:rPr lang="en-US" altLang="zh-CN" sz="3200" b="1" dirty="0">
                <a:latin typeface="Times New Roman" panose="02020603050405020304" pitchFamily="18" charset="0"/>
              </a:rPr>
              <a:t>________________.</a:t>
            </a:r>
          </a:p>
        </p:txBody>
      </p:sp>
      <p:sp>
        <p:nvSpPr>
          <p:cNvPr id="65541" name="Text Box 7"/>
          <p:cNvSpPr txBox="1">
            <a:spLocks noChangeArrowheads="1"/>
          </p:cNvSpPr>
          <p:nvPr/>
        </p:nvSpPr>
        <p:spPr bwMode="auto">
          <a:xfrm>
            <a:off x="395288" y="4221163"/>
            <a:ext cx="7235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latin typeface="Times New Roman" panose="02020603050405020304" pitchFamily="18" charset="0"/>
              </a:rPr>
              <a:t>2</a:t>
            </a:r>
            <a:r>
              <a:rPr lang="en-US" altLang="zh-CN" sz="3200" dirty="0">
                <a:latin typeface="Times New Roman" panose="02020603050405020304" pitchFamily="18" charset="0"/>
              </a:rPr>
              <a:t> </a:t>
            </a:r>
            <a:r>
              <a:rPr lang="zh-CN" altLang="en-US" sz="3200" b="1" dirty="0">
                <a:latin typeface="Times New Roman" panose="02020603050405020304" pitchFamily="18" charset="0"/>
              </a:rPr>
              <a:t>第二天我们仨去山坡采花去了。</a:t>
            </a:r>
            <a:endParaRPr lang="zh-CN" altLang="en-US" sz="3200" dirty="0">
              <a:latin typeface="Times New Roman" panose="02020603050405020304" pitchFamily="18" charset="0"/>
            </a:endParaRPr>
          </a:p>
        </p:txBody>
      </p:sp>
      <p:sp>
        <p:nvSpPr>
          <p:cNvPr id="65542" name="Text Box 11"/>
          <p:cNvSpPr txBox="1">
            <a:spLocks noChangeArrowheads="1"/>
          </p:cNvSpPr>
          <p:nvPr/>
        </p:nvSpPr>
        <p:spPr bwMode="auto">
          <a:xfrm>
            <a:off x="468313" y="4868863"/>
            <a:ext cx="83518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latin typeface="Times New Roman" panose="02020603050405020304" pitchFamily="18" charset="0"/>
              </a:rPr>
              <a:t>______________, _______________went to the hillside to pick up flowers.</a:t>
            </a:r>
          </a:p>
        </p:txBody>
      </p:sp>
      <p:sp>
        <p:nvSpPr>
          <p:cNvPr id="49184" name="Rectangle 32"/>
          <p:cNvSpPr>
            <a:spLocks noChangeArrowheads="1"/>
          </p:cNvSpPr>
          <p:nvPr/>
        </p:nvSpPr>
        <p:spPr bwMode="auto">
          <a:xfrm rot="10800000" flipV="1">
            <a:off x="755650" y="4868863"/>
            <a:ext cx="2663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solidFill>
                  <a:srgbClr val="0000FF"/>
                </a:solidFill>
                <a:latin typeface="Times New Roman" panose="02020603050405020304" pitchFamily="18" charset="0"/>
              </a:rPr>
              <a:t>The next day</a:t>
            </a:r>
          </a:p>
        </p:txBody>
      </p:sp>
      <p:sp>
        <p:nvSpPr>
          <p:cNvPr id="49185" name="Rectangle 33"/>
          <p:cNvSpPr>
            <a:spLocks noChangeArrowheads="1"/>
          </p:cNvSpPr>
          <p:nvPr/>
        </p:nvSpPr>
        <p:spPr bwMode="auto">
          <a:xfrm>
            <a:off x="3779838" y="4868863"/>
            <a:ext cx="26558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000FF"/>
                </a:solidFill>
                <a:latin typeface="Times New Roman" panose="02020603050405020304" pitchFamily="18" charset="0"/>
              </a:rPr>
              <a:t>the three of us</a:t>
            </a:r>
          </a:p>
        </p:txBody>
      </p:sp>
      <p:sp>
        <p:nvSpPr>
          <p:cNvPr id="49187" name="Rectangle 35"/>
          <p:cNvSpPr>
            <a:spLocks noChangeArrowheads="1"/>
          </p:cNvSpPr>
          <p:nvPr/>
        </p:nvSpPr>
        <p:spPr bwMode="auto">
          <a:xfrm>
            <a:off x="827088" y="2205038"/>
            <a:ext cx="20923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000FF"/>
                </a:solidFill>
                <a:latin typeface="Times New Roman" panose="02020603050405020304" pitchFamily="18" charset="0"/>
              </a:rPr>
              <a:t>Every time</a:t>
            </a:r>
          </a:p>
        </p:txBody>
      </p:sp>
      <p:sp>
        <p:nvSpPr>
          <p:cNvPr id="49188" name="Rectangle 36"/>
          <p:cNvSpPr>
            <a:spLocks noChangeArrowheads="1"/>
          </p:cNvSpPr>
          <p:nvPr/>
        </p:nvSpPr>
        <p:spPr bwMode="auto">
          <a:xfrm>
            <a:off x="6804025" y="2205038"/>
            <a:ext cx="12906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000FF"/>
                </a:solidFill>
                <a:latin typeface="Times New Roman" panose="02020603050405020304" pitchFamily="18" charset="0"/>
              </a:rPr>
              <a:t>makes</a:t>
            </a:r>
          </a:p>
        </p:txBody>
      </p:sp>
      <p:sp>
        <p:nvSpPr>
          <p:cNvPr id="49198" name="Rectangle 46"/>
          <p:cNvSpPr>
            <a:spLocks noChangeArrowheads="1"/>
          </p:cNvSpPr>
          <p:nvPr/>
        </p:nvSpPr>
        <p:spPr bwMode="auto">
          <a:xfrm>
            <a:off x="755650" y="2684463"/>
            <a:ext cx="2362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000FF"/>
                </a:solidFill>
                <a:latin typeface="Times New Roman" panose="02020603050405020304" pitchFamily="18" charset="0"/>
              </a:rPr>
              <a:t>a lot of noise</a:t>
            </a:r>
            <a:endParaRPr lang="zh-CN" altLang="en-US" sz="3200" b="1">
              <a:solidFill>
                <a:srgbClr val="0000FF"/>
              </a:solidFill>
              <a:latin typeface="Times New Roman" panose="02020603050405020304"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9187"/>
                                        </p:tgtEl>
                                        <p:attrNameLst>
                                          <p:attrName>style.visibility</p:attrName>
                                        </p:attrNameLst>
                                      </p:cBhvr>
                                      <p:to>
                                        <p:strVal val="visible"/>
                                      </p:to>
                                    </p:set>
                                    <p:animEffect transition="in" filter="box(in)">
                                      <p:cBhvr>
                                        <p:cTn id="7" dur="500"/>
                                        <p:tgtEl>
                                          <p:spTgt spid="4918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9188"/>
                                        </p:tgtEl>
                                        <p:attrNameLst>
                                          <p:attrName>style.visibility</p:attrName>
                                        </p:attrNameLst>
                                      </p:cBhvr>
                                      <p:to>
                                        <p:strVal val="visible"/>
                                      </p:to>
                                    </p:set>
                                    <p:animEffect transition="in" filter="box(in)">
                                      <p:cBhvr>
                                        <p:cTn id="12" dur="500"/>
                                        <p:tgtEl>
                                          <p:spTgt spid="4918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9198"/>
                                        </p:tgtEl>
                                        <p:attrNameLst>
                                          <p:attrName>style.visibility</p:attrName>
                                        </p:attrNameLst>
                                      </p:cBhvr>
                                      <p:to>
                                        <p:strVal val="visible"/>
                                      </p:to>
                                    </p:set>
                                    <p:animEffect transition="in" filter="blinds(horizontal)">
                                      <p:cBhvr>
                                        <p:cTn id="17" dur="500"/>
                                        <p:tgtEl>
                                          <p:spTgt spid="4919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9184"/>
                                        </p:tgtEl>
                                        <p:attrNameLst>
                                          <p:attrName>style.visibility</p:attrName>
                                        </p:attrNameLst>
                                      </p:cBhvr>
                                      <p:to>
                                        <p:strVal val="visible"/>
                                      </p:to>
                                    </p:set>
                                    <p:animEffect transition="in" filter="box(in)">
                                      <p:cBhvr>
                                        <p:cTn id="22" dur="500"/>
                                        <p:tgtEl>
                                          <p:spTgt spid="4918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9185"/>
                                        </p:tgtEl>
                                        <p:attrNameLst>
                                          <p:attrName>style.visibility</p:attrName>
                                        </p:attrNameLst>
                                      </p:cBhvr>
                                      <p:to>
                                        <p:strVal val="visible"/>
                                      </p:to>
                                    </p:set>
                                    <p:animEffect transition="in" filter="box(in)">
                                      <p:cBhvr>
                                        <p:cTn id="27" dur="500"/>
                                        <p:tgtEl>
                                          <p:spTgt spid="49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84" grpId="0"/>
      <p:bldP spid="49185" grpId="0"/>
      <p:bldP spid="49187" grpId="0"/>
      <p:bldP spid="49188" grpId="0"/>
      <p:bldP spid="4919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4"/>
          <p:cNvSpPr txBox="1">
            <a:spLocks noChangeArrowheads="1"/>
          </p:cNvSpPr>
          <p:nvPr/>
        </p:nvSpPr>
        <p:spPr bwMode="auto">
          <a:xfrm>
            <a:off x="539750" y="549275"/>
            <a:ext cx="79216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a:latin typeface="Times New Roman" panose="02020603050405020304" pitchFamily="18" charset="0"/>
              </a:rPr>
              <a:t>3. </a:t>
            </a:r>
            <a:r>
              <a:rPr lang="zh-CN" altLang="en-US" sz="3200" b="1" dirty="0">
                <a:latin typeface="Times New Roman" panose="02020603050405020304" pitchFamily="18" charset="0"/>
              </a:rPr>
              <a:t>当我转过身时，那个孩子经过我身边跑到人群中去了。</a:t>
            </a:r>
            <a:endParaRPr lang="zh-CN" altLang="en-US" sz="3200" dirty="0">
              <a:latin typeface="Times New Roman" panose="02020603050405020304" pitchFamily="18" charset="0"/>
            </a:endParaRPr>
          </a:p>
        </p:txBody>
      </p:sp>
      <p:sp>
        <p:nvSpPr>
          <p:cNvPr id="66563" name="Rectangle 31"/>
          <p:cNvSpPr>
            <a:spLocks noChangeArrowheads="1"/>
          </p:cNvSpPr>
          <p:nvPr/>
        </p:nvSpPr>
        <p:spPr bwMode="auto">
          <a:xfrm>
            <a:off x="539750" y="1844675"/>
            <a:ext cx="82073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dirty="0">
                <a:latin typeface="Times New Roman" panose="02020603050405020304" pitchFamily="18" charset="0"/>
              </a:rPr>
              <a:t>When I ______________, the child _________</a:t>
            </a:r>
            <a:br>
              <a:rPr lang="en-US" altLang="zh-CN" sz="3200" b="1" dirty="0">
                <a:latin typeface="Times New Roman" panose="02020603050405020304" pitchFamily="18" charset="0"/>
              </a:rPr>
            </a:br>
            <a:r>
              <a:rPr lang="en-US" altLang="zh-CN" sz="3200" b="1" dirty="0">
                <a:latin typeface="Times New Roman" panose="02020603050405020304" pitchFamily="18" charset="0"/>
              </a:rPr>
              <a:t>________the crowd.</a:t>
            </a:r>
          </a:p>
        </p:txBody>
      </p:sp>
      <p:sp>
        <p:nvSpPr>
          <p:cNvPr id="47136" name="Text Box 32"/>
          <p:cNvSpPr txBox="1">
            <a:spLocks noChangeArrowheads="1"/>
          </p:cNvSpPr>
          <p:nvPr/>
        </p:nvSpPr>
        <p:spPr bwMode="auto">
          <a:xfrm>
            <a:off x="2051050" y="1844675"/>
            <a:ext cx="3024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0000FF"/>
                </a:solidFill>
                <a:latin typeface="Times New Roman" panose="02020603050405020304" pitchFamily="18" charset="0"/>
              </a:rPr>
              <a:t>turned  round</a:t>
            </a:r>
          </a:p>
        </p:txBody>
      </p:sp>
      <p:sp>
        <p:nvSpPr>
          <p:cNvPr id="47137" name="Text Box 33"/>
          <p:cNvSpPr txBox="1">
            <a:spLocks noChangeArrowheads="1"/>
          </p:cNvSpPr>
          <p:nvPr/>
        </p:nvSpPr>
        <p:spPr bwMode="auto">
          <a:xfrm>
            <a:off x="6659563" y="1844675"/>
            <a:ext cx="18002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0000FF"/>
                </a:solidFill>
                <a:latin typeface="Times New Roman" panose="02020603050405020304" pitchFamily="18" charset="0"/>
              </a:rPr>
              <a:t>ran past</a:t>
            </a:r>
          </a:p>
        </p:txBody>
      </p:sp>
      <p:sp>
        <p:nvSpPr>
          <p:cNvPr id="66566" name="Text Box 34"/>
          <p:cNvSpPr txBox="1">
            <a:spLocks noChangeArrowheads="1"/>
          </p:cNvSpPr>
          <p:nvPr/>
        </p:nvSpPr>
        <p:spPr bwMode="auto">
          <a:xfrm>
            <a:off x="395288" y="3213100"/>
            <a:ext cx="79930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latin typeface="Times New Roman" panose="02020603050405020304" pitchFamily="18" charset="0"/>
              </a:rPr>
              <a:t>4. </a:t>
            </a:r>
            <a:r>
              <a:rPr lang="zh-CN" altLang="en-US" sz="3200" b="1" dirty="0">
                <a:latin typeface="Times New Roman" panose="02020603050405020304" pitchFamily="18" charset="0"/>
              </a:rPr>
              <a:t>我朝门外看去，有一只可爱的小狗，当我伸手去摸它的时候，它却很快跑开了。</a:t>
            </a:r>
          </a:p>
        </p:txBody>
      </p:sp>
      <p:sp>
        <p:nvSpPr>
          <p:cNvPr id="66567" name="Text Box 35"/>
          <p:cNvSpPr txBox="1">
            <a:spLocks noChangeArrowheads="1"/>
          </p:cNvSpPr>
          <p:nvPr/>
        </p:nvSpPr>
        <p:spPr bwMode="auto">
          <a:xfrm>
            <a:off x="468313" y="4437063"/>
            <a:ext cx="83518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latin typeface="Times New Roman" panose="02020603050405020304" pitchFamily="18" charset="0"/>
              </a:rPr>
              <a:t>I ______________the door, a lovely dog was there. I ___________ for it, but it __________ quickly.</a:t>
            </a:r>
            <a:r>
              <a:rPr lang="en-US" altLang="zh-CN" sz="3200" dirty="0">
                <a:latin typeface="Times New Roman" panose="02020603050405020304" pitchFamily="18" charset="0"/>
              </a:rPr>
              <a:t> </a:t>
            </a:r>
            <a:r>
              <a:rPr lang="en-US" altLang="zh-CN" sz="3200" dirty="0" smtClean="0">
                <a:latin typeface="Times New Roman" panose="02020603050405020304" pitchFamily="18" charset="0"/>
              </a:rPr>
              <a:t> </a:t>
            </a:r>
            <a:endParaRPr lang="en-US" altLang="zh-CN" sz="3200" dirty="0">
              <a:latin typeface="Times New Roman" panose="02020603050405020304" pitchFamily="18" charset="0"/>
            </a:endParaRPr>
          </a:p>
        </p:txBody>
      </p:sp>
      <p:sp>
        <p:nvSpPr>
          <p:cNvPr id="47140" name="Text Box 36"/>
          <p:cNvSpPr txBox="1">
            <a:spLocks noChangeArrowheads="1"/>
          </p:cNvSpPr>
          <p:nvPr/>
        </p:nvSpPr>
        <p:spPr bwMode="auto">
          <a:xfrm>
            <a:off x="900113" y="4365625"/>
            <a:ext cx="30241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0000FF"/>
                </a:solidFill>
                <a:latin typeface="Times New Roman" panose="02020603050405020304" pitchFamily="18" charset="0"/>
              </a:rPr>
              <a:t>looked  out of</a:t>
            </a:r>
            <a:r>
              <a:rPr lang="en-US" altLang="zh-CN" sz="3200">
                <a:solidFill>
                  <a:srgbClr val="0000FF"/>
                </a:solidFill>
                <a:latin typeface="Times New Roman" panose="02020603050405020304" pitchFamily="18" charset="0"/>
              </a:rPr>
              <a:t> </a:t>
            </a:r>
          </a:p>
        </p:txBody>
      </p:sp>
      <p:sp>
        <p:nvSpPr>
          <p:cNvPr id="47141" name="Text Box 37"/>
          <p:cNvSpPr txBox="1">
            <a:spLocks noChangeArrowheads="1"/>
          </p:cNvSpPr>
          <p:nvPr/>
        </p:nvSpPr>
        <p:spPr bwMode="auto">
          <a:xfrm>
            <a:off x="1928813" y="4929188"/>
            <a:ext cx="2447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0000FF"/>
                </a:solidFill>
                <a:latin typeface="Times New Roman" panose="02020603050405020304" pitchFamily="18" charset="0"/>
              </a:rPr>
              <a:t>reached out</a:t>
            </a:r>
          </a:p>
        </p:txBody>
      </p:sp>
      <p:sp>
        <p:nvSpPr>
          <p:cNvPr id="47142" name="Text Box 38"/>
          <p:cNvSpPr txBox="1">
            <a:spLocks noChangeArrowheads="1"/>
          </p:cNvSpPr>
          <p:nvPr/>
        </p:nvSpPr>
        <p:spPr bwMode="auto">
          <a:xfrm>
            <a:off x="6372225" y="4868863"/>
            <a:ext cx="1943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0000FF"/>
                </a:solidFill>
                <a:latin typeface="Times New Roman" panose="02020603050405020304" pitchFamily="18" charset="0"/>
              </a:rPr>
              <a:t>ran away</a:t>
            </a:r>
          </a:p>
        </p:txBody>
      </p:sp>
      <p:sp>
        <p:nvSpPr>
          <p:cNvPr id="47143" name="Rectangle 39"/>
          <p:cNvSpPr>
            <a:spLocks noChangeArrowheads="1"/>
          </p:cNvSpPr>
          <p:nvPr/>
        </p:nvSpPr>
        <p:spPr bwMode="auto">
          <a:xfrm>
            <a:off x="611188" y="2349500"/>
            <a:ext cx="14811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ltLang="zh-CN" sz="3200" b="1">
                <a:solidFill>
                  <a:srgbClr val="0000FF"/>
                </a:solidFill>
                <a:latin typeface="Times New Roman" panose="02020603050405020304" pitchFamily="18" charset="0"/>
              </a:rPr>
              <a:t>me into</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7136"/>
                                        </p:tgtEl>
                                        <p:attrNameLst>
                                          <p:attrName>style.visibility</p:attrName>
                                        </p:attrNameLst>
                                      </p:cBhvr>
                                      <p:to>
                                        <p:strVal val="visible"/>
                                      </p:to>
                                    </p:set>
                                    <p:animEffect transition="in" filter="box(in)">
                                      <p:cBhvr>
                                        <p:cTn id="7" dur="500"/>
                                        <p:tgtEl>
                                          <p:spTgt spid="4713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7137"/>
                                        </p:tgtEl>
                                        <p:attrNameLst>
                                          <p:attrName>style.visibility</p:attrName>
                                        </p:attrNameLst>
                                      </p:cBhvr>
                                      <p:to>
                                        <p:strVal val="visible"/>
                                      </p:to>
                                    </p:set>
                                    <p:animEffect transition="in" filter="box(in)">
                                      <p:cBhvr>
                                        <p:cTn id="12" dur="500"/>
                                        <p:tgtEl>
                                          <p:spTgt spid="4713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7143"/>
                                        </p:tgtEl>
                                        <p:attrNameLst>
                                          <p:attrName>style.visibility</p:attrName>
                                        </p:attrNameLst>
                                      </p:cBhvr>
                                      <p:to>
                                        <p:strVal val="visible"/>
                                      </p:to>
                                    </p:set>
                                    <p:animEffect transition="in" filter="blinds(horizontal)">
                                      <p:cBhvr>
                                        <p:cTn id="17" dur="500"/>
                                        <p:tgtEl>
                                          <p:spTgt spid="4714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7140"/>
                                        </p:tgtEl>
                                        <p:attrNameLst>
                                          <p:attrName>style.visibility</p:attrName>
                                        </p:attrNameLst>
                                      </p:cBhvr>
                                      <p:to>
                                        <p:strVal val="visible"/>
                                      </p:to>
                                    </p:set>
                                    <p:animEffect transition="in" filter="box(in)">
                                      <p:cBhvr>
                                        <p:cTn id="22" dur="500"/>
                                        <p:tgtEl>
                                          <p:spTgt spid="4714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7141"/>
                                        </p:tgtEl>
                                        <p:attrNameLst>
                                          <p:attrName>style.visibility</p:attrName>
                                        </p:attrNameLst>
                                      </p:cBhvr>
                                      <p:to>
                                        <p:strVal val="visible"/>
                                      </p:to>
                                    </p:set>
                                    <p:animEffect transition="in" filter="box(in)">
                                      <p:cBhvr>
                                        <p:cTn id="27" dur="500"/>
                                        <p:tgtEl>
                                          <p:spTgt spid="4714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7142"/>
                                        </p:tgtEl>
                                        <p:attrNameLst>
                                          <p:attrName>style.visibility</p:attrName>
                                        </p:attrNameLst>
                                      </p:cBhvr>
                                      <p:to>
                                        <p:strVal val="visible"/>
                                      </p:to>
                                    </p:set>
                                    <p:animEffect transition="in" filter="box(in)">
                                      <p:cBhvr>
                                        <p:cTn id="32" dur="500"/>
                                        <p:tgtEl>
                                          <p:spTgt spid="47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36" grpId="0"/>
      <p:bldP spid="47137" grpId="0"/>
      <p:bldP spid="47140" grpId="0"/>
      <p:bldP spid="47141" grpId="0"/>
      <p:bldP spid="47142" grpId="0"/>
      <p:bldP spid="471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ChangeArrowheads="1"/>
          </p:cNvSpPr>
          <p:nvPr/>
        </p:nvSpPr>
        <p:spPr bwMode="auto">
          <a:xfrm>
            <a:off x="928688" y="2928938"/>
            <a:ext cx="7429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fr-FR" altLang="zh-CN" sz="3600" b="1" dirty="0">
                <a:latin typeface="Times New Roman" panose="02020603050405020304" pitchFamily="18" charset="0"/>
              </a:rPr>
              <a:t>How much do you know about bears?</a:t>
            </a:r>
          </a:p>
        </p:txBody>
      </p:sp>
      <p:sp>
        <p:nvSpPr>
          <p:cNvPr id="9" name="矩形 8"/>
          <p:cNvSpPr/>
          <p:nvPr/>
        </p:nvSpPr>
        <p:spPr>
          <a:xfrm>
            <a:off x="2428860" y="1142984"/>
            <a:ext cx="4500594" cy="1015663"/>
          </a:xfrm>
          <a:prstGeom prst="rect">
            <a:avLst/>
          </a:prstGeom>
          <a:noFill/>
        </p:spPr>
        <p:txBody>
          <a:bodyPr>
            <a:spAutoFit/>
          </a:bodyPr>
          <a:lstStyle/>
          <a:p>
            <a:pPr algn="ctr">
              <a:defRPr/>
            </a:pPr>
            <a:r>
              <a:rPr lang="en-US" altLang="zh-CN" sz="6000" b="1" spc="300" dirty="0">
                <a:ln w="11430" cmpd="sng">
                  <a:solidFill>
                    <a:schemeClr val="accent1">
                      <a:tint val="10000"/>
                    </a:schemeClr>
                  </a:solidFill>
                  <a:prstDash val="solid"/>
                  <a:miter lim="800000"/>
                </a:ln>
                <a:solidFill>
                  <a:srgbClr val="622DE7"/>
                </a:solidFill>
                <a:effectLst>
                  <a:glow rad="45500">
                    <a:schemeClr val="accent1">
                      <a:satMod val="220000"/>
                      <a:alpha val="35000"/>
                    </a:schemeClr>
                  </a:glow>
                </a:effectLst>
                <a:latin typeface="Arial Black" panose="020B0A04020102020204" pitchFamily="34" charset="0"/>
              </a:rPr>
              <a:t>Free talk</a:t>
            </a:r>
            <a:endParaRPr lang="zh-CN" altLang="en-US" sz="6000" b="1" spc="300" dirty="0">
              <a:ln w="11430" cmpd="sng">
                <a:solidFill>
                  <a:schemeClr val="accent1">
                    <a:tint val="10000"/>
                  </a:schemeClr>
                </a:solidFill>
                <a:prstDash val="solid"/>
                <a:miter lim="800000"/>
              </a:ln>
              <a:solidFill>
                <a:srgbClr val="622DE7"/>
              </a:solidFill>
              <a:effectLst>
                <a:glow rad="45500">
                  <a:schemeClr val="accent1">
                    <a:satMod val="220000"/>
                    <a:alpha val="35000"/>
                  </a:schemeClr>
                </a:glow>
              </a:effectLst>
            </a:endParaRPr>
          </a:p>
        </p:txBody>
      </p:sp>
      <p:pic>
        <p:nvPicPr>
          <p:cNvPr id="7172" name="图片 3" descr="图片1dfs.wmf"/>
          <p:cNvPicPr>
            <a:picLocks noChangeAspect="1"/>
          </p:cNvPicPr>
          <p:nvPr/>
        </p:nvPicPr>
        <p:blipFill>
          <a:blip r:embed="rId2" cstate="email"/>
          <a:srcRect/>
          <a:stretch>
            <a:fillRect/>
          </a:stretch>
        </p:blipFill>
        <p:spPr bwMode="auto">
          <a:xfrm>
            <a:off x="6143625" y="4357688"/>
            <a:ext cx="24193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785813" y="714375"/>
            <a:ext cx="7429500" cy="5816600"/>
          </a:xfrm>
          <a:prstGeom prst="rect">
            <a:avLst/>
          </a:prstGeom>
          <a:noFill/>
          <a:ln w="9525">
            <a:noFill/>
            <a:miter lim="800000"/>
          </a:ln>
        </p:spPr>
        <p:txBody>
          <a:bodyPr anchor="ctr">
            <a:spAutoFit/>
          </a:bodyPr>
          <a:lstStyle/>
          <a:p>
            <a:pPr marL="36195" indent="-514350">
              <a:spcAft>
                <a:spcPts val="600"/>
              </a:spcAft>
              <a:defRPr/>
            </a:pPr>
            <a:r>
              <a:rPr lang="en-US" altLang="zh-CN" sz="3200" b="1" kern="0" dirty="0">
                <a:solidFill>
                  <a:srgbClr val="0000FF"/>
                </a:solidFill>
                <a:latin typeface="Times New Roman" panose="02020603050405020304" pitchFamily="18" charset="0"/>
                <a:ea typeface="宋体" panose="02010600030101010101" pitchFamily="2" charset="-122"/>
              </a:rPr>
              <a:t>Bears can climb trees. They can smell food from a distance. Bears can run </a:t>
            </a:r>
          </a:p>
          <a:p>
            <a:pPr marL="36195" indent="-514350">
              <a:spcAft>
                <a:spcPts val="600"/>
              </a:spcAft>
              <a:defRPr/>
            </a:pPr>
            <a:r>
              <a:rPr lang="en-US" altLang="zh-CN" sz="3200" b="1" kern="0" dirty="0">
                <a:solidFill>
                  <a:srgbClr val="0000FF"/>
                </a:solidFill>
                <a:latin typeface="Times New Roman" panose="02020603050405020304" pitchFamily="18" charset="0"/>
                <a:ea typeface="宋体" panose="02010600030101010101" pitchFamily="2" charset="-122"/>
              </a:rPr>
              <a:t>fast. </a:t>
            </a:r>
          </a:p>
          <a:p>
            <a:pPr marL="36195" indent="-514350">
              <a:spcAft>
                <a:spcPts val="600"/>
              </a:spcAft>
              <a:defRPr/>
            </a:pPr>
            <a:r>
              <a:rPr lang="en-US" altLang="zh-CN" sz="3200" b="1" dirty="0">
                <a:solidFill>
                  <a:srgbClr val="0000FF"/>
                </a:solidFill>
                <a:latin typeface="Times New Roman" panose="02020603050405020304" pitchFamily="18" charset="0"/>
              </a:rPr>
              <a:t>There are eight main types of bear: </a:t>
            </a:r>
          </a:p>
          <a:p>
            <a:pPr marL="36195" indent="-514350">
              <a:spcAft>
                <a:spcPts val="600"/>
              </a:spcAft>
              <a:defRPr/>
            </a:pPr>
            <a:r>
              <a:rPr lang="en-US" altLang="zh-CN" sz="3200" b="1" dirty="0">
                <a:solidFill>
                  <a:srgbClr val="0000FF"/>
                </a:solidFill>
                <a:latin typeface="Times New Roman" panose="02020603050405020304" pitchFamily="18" charset="0"/>
              </a:rPr>
              <a:t>American black bears, Asian black bears, brown bears, giant pandas, Polar bears, Sloth bears, Spectacled bears and Sun bears. The largest of all bear species is the brown bear, weighing as much as 2200 pounds. Polar bears are the most skilled swimmers of all bear species.</a:t>
            </a:r>
          </a:p>
        </p:txBody>
      </p:sp>
      <p:pic>
        <p:nvPicPr>
          <p:cNvPr id="8195" name="Picture 2" descr="The Bear Facts - Fun Facts About Bears by Celeste &amp; Zuli Marino">
            <a:hlinkClick r:id="rId2"/>
          </p:cNvPr>
          <p:cNvPicPr>
            <a:picLocks noChangeAspect="1" noChangeArrowheads="1"/>
          </p:cNvPicPr>
          <p:nvPr/>
        </p:nvPicPr>
        <p:blipFill>
          <a:blip r:embed="rId3" cstate="email"/>
          <a:srcRect/>
          <a:stretch>
            <a:fillRect/>
          </a:stretch>
        </p:blipFill>
        <p:spPr bwMode="auto">
          <a:xfrm>
            <a:off x="7496175" y="0"/>
            <a:ext cx="1647825"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blinds(horizontal)">
                                      <p:cBhvr>
                                        <p:cTn id="1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1"/>
          <p:cNvSpPr>
            <a:spLocks noChangeArrowheads="1"/>
          </p:cNvSpPr>
          <p:nvPr/>
        </p:nvSpPr>
        <p:spPr bwMode="auto">
          <a:xfrm>
            <a:off x="214313" y="4286250"/>
            <a:ext cx="3878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000FF"/>
                </a:solidFill>
                <a:latin typeface="Times New Roman" panose="02020603050405020304" pitchFamily="18" charset="0"/>
              </a:rPr>
              <a:t>American black bear</a:t>
            </a:r>
            <a:endParaRPr lang="zh-CN" altLang="en-US"/>
          </a:p>
        </p:txBody>
      </p:sp>
      <p:pic>
        <p:nvPicPr>
          <p:cNvPr id="9219" name="Picture 2" descr="http://www.bigear.cn/images/newspic/2007/04/20/28617/tl070416001.jpg"/>
          <p:cNvPicPr>
            <a:picLocks noChangeAspect="1" noChangeArrowheads="1"/>
          </p:cNvPicPr>
          <p:nvPr/>
        </p:nvPicPr>
        <p:blipFill>
          <a:blip r:embed="rId2"/>
          <a:srcRect/>
          <a:stretch>
            <a:fillRect/>
          </a:stretch>
        </p:blipFill>
        <p:spPr bwMode="auto">
          <a:xfrm>
            <a:off x="285750" y="285750"/>
            <a:ext cx="384175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矩形 3"/>
          <p:cNvSpPr>
            <a:spLocks noChangeArrowheads="1"/>
          </p:cNvSpPr>
          <p:nvPr/>
        </p:nvSpPr>
        <p:spPr bwMode="auto">
          <a:xfrm>
            <a:off x="5357813" y="3500438"/>
            <a:ext cx="3148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000FF"/>
                </a:solidFill>
                <a:latin typeface="Times New Roman" panose="02020603050405020304" pitchFamily="18" charset="0"/>
              </a:rPr>
              <a:t>Asian black bear</a:t>
            </a:r>
            <a:endParaRPr lang="zh-CN" altLang="en-US"/>
          </a:p>
        </p:txBody>
      </p:sp>
      <p:sp>
        <p:nvSpPr>
          <p:cNvPr id="9221" name="矩形 4"/>
          <p:cNvSpPr>
            <a:spLocks noChangeArrowheads="1"/>
          </p:cNvSpPr>
          <p:nvPr/>
        </p:nvSpPr>
        <p:spPr bwMode="auto">
          <a:xfrm>
            <a:off x="1857375" y="5500688"/>
            <a:ext cx="2378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000FF"/>
                </a:solidFill>
                <a:latin typeface="Times New Roman" panose="02020603050405020304" pitchFamily="18" charset="0"/>
              </a:rPr>
              <a:t>brown bears</a:t>
            </a:r>
            <a:endParaRPr lang="zh-CN" altLang="en-US"/>
          </a:p>
        </p:txBody>
      </p:sp>
      <p:pic>
        <p:nvPicPr>
          <p:cNvPr id="9222" name="Picture 4" descr="http://www.ttc114.com/upfiles/image/12795975071.jpg"/>
          <p:cNvPicPr>
            <a:picLocks noChangeAspect="1" noChangeArrowheads="1"/>
          </p:cNvPicPr>
          <p:nvPr/>
        </p:nvPicPr>
        <p:blipFill>
          <a:blip r:embed="rId3" cstate="email"/>
          <a:srcRect/>
          <a:stretch>
            <a:fillRect/>
          </a:stretch>
        </p:blipFill>
        <p:spPr bwMode="auto">
          <a:xfrm>
            <a:off x="4557713" y="428625"/>
            <a:ext cx="4586287"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6" descr="http://www.zoo.org/view.image?Id=3793"/>
          <p:cNvPicPr>
            <a:picLocks noChangeAspect="1" noChangeArrowheads="1"/>
          </p:cNvPicPr>
          <p:nvPr/>
        </p:nvPicPr>
        <p:blipFill>
          <a:blip r:embed="rId4" cstate="email"/>
          <a:srcRect/>
          <a:stretch>
            <a:fillRect/>
          </a:stretch>
        </p:blipFill>
        <p:spPr bwMode="auto">
          <a:xfrm>
            <a:off x="4357688" y="4286250"/>
            <a:ext cx="457200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3436</Words>
  <Application>Microsoft Office PowerPoint</Application>
  <PresentationFormat>全屏显示(4:3)</PresentationFormat>
  <Paragraphs>397</Paragraphs>
  <Slides>68</Slides>
  <Notes>2</Notes>
  <HiddenSlides>0</HiddenSlides>
  <MMClips>2</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68</vt:i4>
      </vt:variant>
    </vt:vector>
  </HeadingPairs>
  <TitlesOfParts>
    <vt:vector size="77" baseType="lpstr">
      <vt:lpstr>隶书</vt:lpstr>
      <vt:lpstr>宋体</vt:lpstr>
      <vt:lpstr>微软雅黑</vt:lpstr>
      <vt:lpstr>Arial</vt:lpstr>
      <vt:lpstr>Arial Black</vt:lpstr>
      <vt:lpstr>Calibri</vt:lpstr>
      <vt:lpstr>Times New Roman</vt:lpstr>
      <vt:lpstr>Wingdings</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2009-10-24T14:04:00Z</dcterms:created>
  <dcterms:modified xsi:type="dcterms:W3CDTF">2023-01-16T19:11:38Z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B84315599FB247769A289311F87948BC</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