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88" r:id="rId3"/>
    <p:sldId id="316" r:id="rId4"/>
    <p:sldId id="297" r:id="rId5"/>
    <p:sldId id="296" r:id="rId6"/>
    <p:sldId id="295" r:id="rId7"/>
    <p:sldId id="317" r:id="rId8"/>
    <p:sldId id="293" r:id="rId9"/>
    <p:sldId id="292" r:id="rId10"/>
    <p:sldId id="291" r:id="rId11"/>
    <p:sldId id="298" r:id="rId12"/>
    <p:sldId id="299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90"/>
      </p:cViewPr>
      <p:guideLst>
        <p:guide orient="horz" pos="21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465052-6E31-4FD1-BEF2-358E736A7A6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CC201-36C1-4FAA-90F3-ED3BA736E2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  <a:t>1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8"/>
          <p:cNvGrpSpPr/>
          <p:nvPr/>
        </p:nvGrpSpPr>
        <p:grpSpPr>
          <a:xfrm>
            <a:off x="965200" y="1548903"/>
            <a:ext cx="6280150" cy="2066209"/>
            <a:chOff x="-83347" y="1666647"/>
            <a:chExt cx="6279515" cy="2066903"/>
          </a:xfrm>
        </p:grpSpPr>
        <p:sp>
          <p:nvSpPr>
            <p:cNvPr id="11271" name="矩形 24"/>
            <p:cNvSpPr/>
            <p:nvPr/>
          </p:nvSpPr>
          <p:spPr>
            <a:xfrm>
              <a:off x="1386995" y="1666647"/>
              <a:ext cx="3338830" cy="5530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第二单元 </a:t>
              </a:r>
              <a:r>
                <a:rPr lang="en-US" altLang="zh-CN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千克和克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83347" y="2625182"/>
              <a:ext cx="6279515" cy="1108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66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认</a:t>
              </a:r>
              <a:r>
                <a:rPr kumimoji="0" lang="zh-CN" altLang="en-US" sz="6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识千克</a:t>
              </a:r>
            </a:p>
          </p:txBody>
        </p:sp>
      </p:grpSp>
      <p:pic>
        <p:nvPicPr>
          <p:cNvPr id="11270" name="图片 9" descr="C:\Users\john\Desktop\三年级课本.jpg三年级课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28000" y="1536700"/>
            <a:ext cx="4070350" cy="532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2458029" y="571298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99"/>
          <p:cNvSpPr txBox="1"/>
          <p:nvPr/>
        </p:nvSpPr>
        <p:spPr>
          <a:xfrm>
            <a:off x="1147763" y="1373188"/>
            <a:ext cx="24780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看图填一填：</a:t>
            </a:r>
          </a:p>
        </p:txBody>
      </p:sp>
      <p:pic>
        <p:nvPicPr>
          <p:cNvPr id="21507" name="图片 3" descr="QQ截图2014080608393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5513" y="2479675"/>
            <a:ext cx="3230562" cy="247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4" descr="QQ截图2014080608394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10125" y="1965325"/>
            <a:ext cx="2798763" cy="313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5" descr="QQ截图2014080608394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64525" y="1822450"/>
            <a:ext cx="27559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TextBox 7"/>
          <p:cNvSpPr txBox="1"/>
          <p:nvPr/>
        </p:nvSpPr>
        <p:spPr>
          <a:xfrm>
            <a:off x="1147763" y="5540375"/>
            <a:ext cx="27860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（    ）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</a:p>
        </p:txBody>
      </p:sp>
      <p:sp>
        <p:nvSpPr>
          <p:cNvPr id="21511" name="TextBox 8"/>
          <p:cNvSpPr txBox="1"/>
          <p:nvPr/>
        </p:nvSpPr>
        <p:spPr>
          <a:xfrm>
            <a:off x="5153025" y="5508625"/>
            <a:ext cx="27860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（    ）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</a:p>
        </p:txBody>
      </p:sp>
      <p:sp>
        <p:nvSpPr>
          <p:cNvPr id="21512" name="TextBox 9"/>
          <p:cNvSpPr txBox="1"/>
          <p:nvPr/>
        </p:nvSpPr>
        <p:spPr>
          <a:xfrm>
            <a:off x="8370888" y="5508625"/>
            <a:ext cx="35258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大约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）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2438" y="5508625"/>
            <a:ext cx="5715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525" y="5508625"/>
            <a:ext cx="5715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39325" y="5430838"/>
            <a:ext cx="5715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99"/>
          <p:cNvSpPr txBox="1"/>
          <p:nvPr/>
        </p:nvSpPr>
        <p:spPr>
          <a:xfrm>
            <a:off x="1951038" y="1993900"/>
            <a:ext cx="9117012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生活中，我们想了解物品有多重，可以用秤来称一称。</a:t>
            </a:r>
          </a:p>
          <a:p>
            <a:pPr eaLnBrk="1" hangingPunct="1"/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1" name="文本框 1"/>
          <p:cNvSpPr txBox="1"/>
          <p:nvPr/>
        </p:nvSpPr>
        <p:spPr>
          <a:xfrm>
            <a:off x="771525" y="1060450"/>
            <a:ext cx="1300163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71688" y="2946400"/>
            <a:ext cx="8308929" cy="95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  <a:sym typeface="+mn-ea"/>
              </a:rPr>
              <a:t>“千克”是常用的描述物品质量的单位，</a:t>
            </a:r>
            <a:endParaRPr kumimoji="0" lang="zh-CN" altLang="en-US" sz="2800" b="1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  <a:sym typeface="+mn-ea"/>
              </a:rPr>
              <a:t>“千克”亦可以写为“Kg”。</a:t>
            </a:r>
            <a:endParaRPr kumimoji="0" lang="zh-CN" altLang="en-US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533" name="图片 4" descr="卡通 小人组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544" y="4708525"/>
            <a:ext cx="5105400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5" descr="小草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25" y="3479800"/>
            <a:ext cx="4508500" cy="338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 descr="彩色圆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30" y="1384300"/>
            <a:ext cx="9537700" cy="547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941763" y="2525713"/>
            <a:ext cx="36417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“想想做做”第4题。</a:t>
            </a:r>
          </a:p>
        </p:txBody>
      </p:sp>
      <p:sp>
        <p:nvSpPr>
          <p:cNvPr id="23556" name="文本框 1"/>
          <p:cNvSpPr txBox="1"/>
          <p:nvPr/>
        </p:nvSpPr>
        <p:spPr>
          <a:xfrm>
            <a:off x="771525" y="1060450"/>
            <a:ext cx="1300163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标注 9"/>
          <p:cNvSpPr/>
          <p:nvPr/>
        </p:nvSpPr>
        <p:spPr>
          <a:xfrm>
            <a:off x="7197725" y="4445000"/>
            <a:ext cx="2663825" cy="561975"/>
          </a:xfrm>
          <a:prstGeom prst="wedgeRoundRectCallout">
            <a:avLst>
              <a:gd name="adj1" fmla="val -37446"/>
              <a:gd name="adj2" fmla="val 7465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2" descr="C:\Users\mqwu4\Desktop\抠图\[LY5T3@SYLQO)`EIRAA$OU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8" y="1304925"/>
            <a:ext cx="15208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3" descr="C:\Users\mqwu4\Desktop\抠图\BZHA(S7}GE13H_3BKIG3DQ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038" y="1384300"/>
            <a:ext cx="1374775" cy="128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"/>
          <p:cNvSpPr txBox="1"/>
          <p:nvPr/>
        </p:nvSpPr>
        <p:spPr>
          <a:xfrm>
            <a:off x="2887663" y="2957513"/>
            <a:ext cx="700722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请同学们猜一猜，这两袋物品哪个重一些？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5025" y="1119188"/>
            <a:ext cx="692150" cy="39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</a:t>
            </a:r>
          </a:p>
        </p:txBody>
      </p:sp>
      <p:pic>
        <p:nvPicPr>
          <p:cNvPr id="1029" name="Picture 5" descr="C:\Users\mqwu4\Desktop\抠图\V46EPX~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663" y="3946525"/>
            <a:ext cx="3851275" cy="248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458075" y="4445000"/>
            <a:ext cx="21431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我用手掂一掂。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99"/>
          <p:cNvSpPr txBox="1"/>
          <p:nvPr/>
        </p:nvSpPr>
        <p:spPr>
          <a:xfrm>
            <a:off x="1550988" y="1382713"/>
            <a:ext cx="63642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除了掂一掂的方法，还有其他方法吗？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50988" y="2306638"/>
            <a:ext cx="6410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称一称，我们需要用到一个工具：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台秤</a:t>
            </a:r>
          </a:p>
        </p:txBody>
      </p:sp>
      <p:pic>
        <p:nvPicPr>
          <p:cNvPr id="2051" name="Picture 3" descr="C:\Users\mqwu4\Desktop\抠图\M@ZP3@(QNX7_$}IRT){`Y$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563" y="3635375"/>
            <a:ext cx="2103437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C:\Users\mqwu4\Desktop\抠图\GV4Q[O$JP82_EE_I17CKW}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913" y="3432175"/>
            <a:ext cx="3992562" cy="283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标注 10"/>
          <p:cNvSpPr/>
          <p:nvPr/>
        </p:nvSpPr>
        <p:spPr>
          <a:xfrm>
            <a:off x="8702675" y="2397125"/>
            <a:ext cx="2374900" cy="561975"/>
          </a:xfrm>
          <a:prstGeom prst="wedgeRoundRectCallout">
            <a:avLst>
              <a:gd name="adj1" fmla="val -11919"/>
              <a:gd name="adj2" fmla="val 6979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我用秤称一称。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333750" y="2211388"/>
            <a:ext cx="8858250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台秤上面有一个盘，叫作托盘，托盘是用来盛放物品的；</a:t>
            </a:r>
          </a:p>
          <a:p>
            <a:pPr eaLnBrk="1" hangingPunct="1"/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台秤下面有带指针的圆盘，它是秤面刻度盘，它是用来标识物品具体有多重。</a:t>
            </a:r>
          </a:p>
        </p:txBody>
      </p:sp>
      <p:pic>
        <p:nvPicPr>
          <p:cNvPr id="15363" name="Picture 3" descr="C:\Users\mqwu4\Desktop\抠图\M@ZP3@(QNX7_$}IRT){`Y$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3" y="1697038"/>
            <a:ext cx="2393950" cy="2760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30263" y="5032375"/>
            <a:ext cx="109855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称一般物品有多重，常用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千克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作单位。千克可以用字母“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kg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”表示。千克又叫作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公斤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99"/>
          <p:cNvSpPr txBox="1"/>
          <p:nvPr/>
        </p:nvSpPr>
        <p:spPr>
          <a:xfrm>
            <a:off x="2009775" y="3835400"/>
            <a:ext cx="8247063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当秤面刻度盘的刻度指向0 kg ，说明此时未称重；当指针指向刻度1，表示托盘里的物品质量为1千克。</a:t>
            </a:r>
          </a:p>
        </p:txBody>
      </p:sp>
      <p:pic>
        <p:nvPicPr>
          <p:cNvPr id="16387" name="Picture 3" descr="C:\Users\mqwu4\Desktop\抠图\M@ZP3@(QNX7_$}IRT){`Y$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184275"/>
            <a:ext cx="2101850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" descr="C:\Users\mqwu4\Desktop\抠图\2U`H`3@{$MEFBO`C2NJQ1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904875"/>
            <a:ext cx="1916113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11475" y="4965700"/>
            <a:ext cx="59975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你能在秤面上找到2千克、 3千克吗？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09775" y="5665788"/>
            <a:ext cx="78025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指针指向刻度2，表示托盘里的物品质量为2千克。指针指向刻度3，表示托盘里的物品质量为3千克。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 txBox="1"/>
          <p:nvPr/>
        </p:nvSpPr>
        <p:spPr>
          <a:xfrm>
            <a:off x="4238625" y="2005013"/>
            <a:ext cx="734536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将红枣袋放入托盘后，秤面指针有什么变化？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38625" y="3167063"/>
            <a:ext cx="7035800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托盘里放入物品后，指针从0开始转动，当指针指向几，就说明物品的质量为几千克。</a:t>
            </a:r>
          </a:p>
        </p:txBody>
      </p:sp>
      <p:pic>
        <p:nvPicPr>
          <p:cNvPr id="17412" name="Picture 2" descr="C:\Users\mqwu4\Desktop\抠图\2U`H`3@{$MEFBO`C2NJQ1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1720850"/>
            <a:ext cx="2420937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238625" y="4346575"/>
            <a:ext cx="5035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  <a:cs typeface="+mn-cs"/>
                <a:sym typeface="+mn-ea"/>
              </a:rPr>
              <a:t>我们可以看到红枣袋重1千克。</a:t>
            </a:r>
            <a:endParaRPr kumimoji="0" lang="zh-CN" altLang="en-US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9"/>
          <p:cNvSpPr txBox="1"/>
          <p:nvPr/>
        </p:nvSpPr>
        <p:spPr>
          <a:xfrm>
            <a:off x="1970088" y="1411288"/>
            <a:ext cx="90551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称一称你的书包，看看大约重多少千克。你能在书包里拿出或放进一些物品，使称出的结果大约是2千克吗？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113" y="935038"/>
            <a:ext cx="1133475" cy="39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试一试</a:t>
            </a:r>
          </a:p>
        </p:txBody>
      </p:sp>
      <p:pic>
        <p:nvPicPr>
          <p:cNvPr id="18436" name="图片 1" descr="QQ截图201408060828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97138" y="2624138"/>
            <a:ext cx="8001000" cy="3932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99"/>
          <p:cNvSpPr txBox="1"/>
          <p:nvPr/>
        </p:nvSpPr>
        <p:spPr>
          <a:xfrm>
            <a:off x="4259263" y="1060450"/>
            <a:ext cx="43465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说出袋里的食品各有多重</a:t>
            </a:r>
          </a:p>
        </p:txBody>
      </p:sp>
      <p:sp>
        <p:nvSpPr>
          <p:cNvPr id="19459" name="文本框 1"/>
          <p:cNvSpPr txBox="1"/>
          <p:nvPr/>
        </p:nvSpPr>
        <p:spPr>
          <a:xfrm>
            <a:off x="771525" y="1060450"/>
            <a:ext cx="1133475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20838" y="4892675"/>
            <a:ext cx="99314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“净含量”指包装袋内的物品实际有多重，不包括包装袋的重。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10150" y="5749925"/>
            <a:ext cx="31527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“Kg”表示千克</a:t>
            </a:r>
          </a:p>
        </p:txBody>
      </p:sp>
      <p:pic>
        <p:nvPicPr>
          <p:cNvPr id="19462" name="图片 6" descr="6)RY4JZ~(4OX]I@K%HHWX~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1965325"/>
            <a:ext cx="7353300" cy="2541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99"/>
          <p:cNvSpPr txBox="1"/>
          <p:nvPr/>
        </p:nvSpPr>
        <p:spPr>
          <a:xfrm>
            <a:off x="3556000" y="1314450"/>
            <a:ext cx="50800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说一说它们的载重量各是多少？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56000" y="5689600"/>
            <a:ext cx="59975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“载重量”是指能承受的最大重量。</a:t>
            </a:r>
          </a:p>
        </p:txBody>
      </p:sp>
      <p:pic>
        <p:nvPicPr>
          <p:cNvPr id="20484" name="Picture 5" descr="电梯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33525" y="2538413"/>
            <a:ext cx="4105275" cy="203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4" descr="C:\Users\yuzhu\AppData\Roaming\Tencent\Users\2281679296\QQ\WinTemp\RichOle\6G8XTGM7}{TSA][S7J_NL9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8550" y="1952625"/>
            <a:ext cx="3446463" cy="320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宽屏</PresentationFormat>
  <Paragraphs>42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E7D2426543024EB4BDBC6B0520520202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