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0" r:id="rId3"/>
    <p:sldId id="262" r:id="rId4"/>
    <p:sldId id="385" r:id="rId5"/>
    <p:sldId id="306" r:id="rId6"/>
    <p:sldId id="387" r:id="rId7"/>
    <p:sldId id="308" r:id="rId8"/>
    <p:sldId id="273" r:id="rId9"/>
    <p:sldId id="384" r:id="rId10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7343A-709E-4AD9-9845-74B2B1C0EC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D981B-897C-4D79-B4EB-E689E6CF1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422" y="2439957"/>
            <a:ext cx="91440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Connected </a:t>
            </a: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 Nature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179994" y="199746"/>
            <a:ext cx="5626894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Save 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Our World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5175" y="53381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8" name="Group 20"/>
          <p:cNvGraphicFramePr>
            <a:graphicFrameLocks noGrp="1"/>
          </p:cNvGraphicFramePr>
          <p:nvPr/>
        </p:nvGraphicFramePr>
        <p:xfrm>
          <a:off x="407194" y="1812925"/>
          <a:ext cx="8189119" cy="4833938"/>
        </p:xfrm>
        <a:graphic>
          <a:graphicData uri="http://schemas.openxmlformats.org/drawingml/2006/table">
            <a:tbl>
              <a:tblPr/>
              <a:tblGrid>
                <a:gridCol w="65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1.bee________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蚂蚁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3.dove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死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 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现在分词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 →________(adj.)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→________(n.)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5.species_________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6.respect_________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132409" y="2837840"/>
            <a:ext cx="6126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908663" y="222665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蜜蜂　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5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63354" y="340360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鸽子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840706" y="3974789"/>
            <a:ext cx="5665333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die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dying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dead</a:t>
            </a:r>
          </a:p>
          <a:p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death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423288" y="510552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物种；种类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397108" y="5681961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尊敬；尊重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9" name="Group 17"/>
          <p:cNvGraphicFramePr>
            <a:graphicFrameLocks noGrp="1"/>
          </p:cNvGraphicFramePr>
          <p:nvPr/>
        </p:nvGraphicFramePr>
        <p:xfrm>
          <a:off x="361950" y="1073150"/>
          <a:ext cx="8305800" cy="4521200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1.die off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living things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think about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4.depend on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启程，出发；开始做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以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为食；以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为生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565797" y="1446213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相继死去；死绝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598069" y="283210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考虑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64669" y="2011363"/>
            <a:ext cx="1421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生物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77779" y="3398838"/>
            <a:ext cx="1421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依靠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514850" y="4191001"/>
            <a:ext cx="13051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out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088731" y="4899026"/>
            <a:ext cx="10807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off</a:t>
            </a:r>
          </a:p>
        </p:txBody>
      </p:sp>
      <p:sp>
        <p:nvSpPr>
          <p:cNvPr id="8207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0" name="Group 14"/>
          <p:cNvGraphicFramePr>
            <a:graphicFrameLocks noGrp="1"/>
          </p:cNvGraphicFramePr>
          <p:nvPr/>
        </p:nvGraphicFramePr>
        <p:xfrm>
          <a:off x="338138" y="1114425"/>
          <a:ext cx="8467725" cy="5021263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自然界充满了生物。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 natural world ________ ________ ________ living things.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所有的生物都需要食物和水来生长。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All living things need food and water ________ 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我们都生存在同一个星球上，并且我们相互依靠。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We all live on the same planet, and we ________ ________ each other.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266435" y="2420083"/>
            <a:ext cx="39564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	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filled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with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536362" y="3277211"/>
            <a:ext cx="23767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	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grow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614460" y="4361289"/>
            <a:ext cx="25623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depend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0243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81063"/>
            <a:ext cx="332303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612792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20764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7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174625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9348" y="1946276"/>
            <a:ext cx="8327231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	die v.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死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69106" y="2770718"/>
            <a:ext cx="8333185" cy="9033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If we pollute the rivers and oceans, fish may get sick or even die.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如果我们污染了河流和海洋，鱼可能会生病，甚至死亡。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76250" y="3738101"/>
            <a:ext cx="8553450" cy="11264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是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延续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非延续性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动词，不能与“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＋一段时间”连用。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060973" y="3790951"/>
            <a:ext cx="143470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非延续性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69107" y="5105012"/>
            <a:ext cx="8333185" cy="13342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(1)die of 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意为“死于”，常指因疾病、年老等自然原因而死亡，多指内因。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(2)die from 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意为“死于”，常指因战争、意外等情况而死亡，多指外因。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(3)die off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意为“相继死去；灭绝”。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7790627" y="3782770"/>
            <a:ext cx="143470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54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3" grpId="0"/>
      <p:bldP spid="15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48854" y="845815"/>
            <a:ext cx="8333184" cy="65787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辨析</a:t>
            </a: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die, dead, dying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death</a:t>
            </a:r>
            <a:endParaRPr lang="zh-CN" altLang="en-US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1287" name="Group 23"/>
          <p:cNvGraphicFramePr>
            <a:graphicFrameLocks noGrp="1"/>
          </p:cNvGraphicFramePr>
          <p:nvPr/>
        </p:nvGraphicFramePr>
        <p:xfrm>
          <a:off x="392906" y="1666875"/>
          <a:ext cx="8505825" cy="4349752"/>
        </p:xfrm>
        <a:graphic>
          <a:graphicData uri="http://schemas.openxmlformats.org/drawingml/2006/table">
            <a:tbl>
              <a:tblPr/>
              <a:tblGrid>
                <a:gridCol w="97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die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动词，意为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死亡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，常与表示时间、地点或原因的状语连用。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dead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形容词，意为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死的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，表状态，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 dead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可与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for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＋一段时间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连用。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dying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die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的现在分词，也可用作形容词，意为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将要死亡的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。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death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名词，意为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死亡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，常用短语：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death of…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的死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7196" marR="271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85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22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4534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他已死亡并且被埋葬多年了。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He's ________ ________ and buried for years.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小狗的死使他很伤心。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The ________ of the little dog makes him sad.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这条可怜的狗没有食物，快要死了。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The poor dog has no food. It is ________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393692" y="2954584"/>
            <a:ext cx="3209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been 	   dead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1122759" y="4187533"/>
            <a:ext cx="227052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death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5301578" y="5557426"/>
            <a:ext cx="227052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dying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6"/>
            <a:ext cx="8343900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	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You are a living thing.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你是一个生物。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2657749"/>
            <a:ext cx="8634413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living</a:t>
            </a:r>
            <a:r>
              <a:rPr lang="zh-CN" altLang="en-US" sz="2400" b="1" dirty="0">
                <a:latin typeface="Times New Roman" panose="02020603050405020304" pitchFamily="18" charset="0"/>
              </a:rPr>
              <a:t>可作表语，也可作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，用作定语时要放在修饰词的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4273153" y="2489201"/>
            <a:ext cx="227171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定语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306116" y="3141664"/>
            <a:ext cx="227171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前面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84731" y="1608699"/>
            <a:ext cx="8634413" cy="44542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(1)alive</a:t>
            </a:r>
            <a:r>
              <a:rPr lang="zh-CN" altLang="en-US" sz="2400" b="1" dirty="0">
                <a:latin typeface="Times New Roman" panose="02020603050405020304" pitchFamily="18" charset="0"/>
              </a:rPr>
              <a:t>为表语形容词，也可作定语。作定语时要后置，即放在所修饰词的后面。例如：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Who is the greatest man alive</a:t>
            </a:r>
            <a:r>
              <a:rPr lang="zh-CN" altLang="en-US" sz="2400" b="1" dirty="0">
                <a:latin typeface="Times New Roman" panose="02020603050405020304" pitchFamily="18" charset="0"/>
              </a:rPr>
              <a:t>？谁是当今健在的最伟大的人？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(2)live</a:t>
            </a:r>
            <a:r>
              <a:rPr lang="zh-CN" altLang="en-US" sz="2400" b="1" dirty="0">
                <a:latin typeface="Times New Roman" panose="02020603050405020304" pitchFamily="18" charset="0"/>
              </a:rPr>
              <a:t>一般用作前置定语，多与表示物的名词连用。例如：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Be careful. It is a live snake.</a:t>
            </a:r>
            <a:r>
              <a:rPr lang="zh-CN" altLang="en-US" sz="2400" b="1" dirty="0">
                <a:latin typeface="Times New Roman" panose="02020603050405020304" pitchFamily="18" charset="0"/>
              </a:rPr>
              <a:t>小心些，它是一条活蛇。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(3)lively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意为“生气勃勃的，热情活跃的，充满趣味的”。例如：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He showed a lively interest in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maths</a:t>
            </a:r>
            <a:r>
              <a:rPr lang="en-US" altLang="zh-CN" sz="24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他对数学表现出了浓厚的兴趣。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Connected to 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654</Words>
  <Application>Microsoft Office PowerPoint</Application>
  <PresentationFormat>全屏显示(4:3)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9399068EA9324D4184BD29C3B5C84324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