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92" r:id="rId2"/>
    <p:sldId id="469" r:id="rId3"/>
    <p:sldId id="471" r:id="rId4"/>
    <p:sldId id="472" r:id="rId5"/>
    <p:sldId id="418" r:id="rId6"/>
    <p:sldId id="417" r:id="rId7"/>
    <p:sldId id="517" r:id="rId8"/>
    <p:sldId id="398" r:id="rId9"/>
    <p:sldId id="426" r:id="rId10"/>
    <p:sldId id="373" r:id="rId11"/>
    <p:sldId id="399" r:id="rId12"/>
    <p:sldId id="446" r:id="rId13"/>
    <p:sldId id="473" r:id="rId14"/>
    <p:sldId id="474" r:id="rId15"/>
    <p:sldId id="475" r:id="rId16"/>
    <p:sldId id="447" r:id="rId17"/>
    <p:sldId id="476" r:id="rId18"/>
    <p:sldId id="477" r:id="rId19"/>
    <p:sldId id="387" r:id="rId20"/>
    <p:sldId id="420" r:id="rId21"/>
    <p:sldId id="342" r:id="rId22"/>
    <p:sldId id="389" r:id="rId23"/>
    <p:sldId id="359" r:id="rId24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5">
          <p15:clr>
            <a:srgbClr val="A4A3A4"/>
          </p15:clr>
        </p15:guide>
        <p15:guide id="2" pos="27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149494"/>
    <a:srgbClr val="CC0066"/>
    <a:srgbClr val="66FF99"/>
    <a:srgbClr val="EB2A03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55"/>
        <p:guide pos="2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75638FBF-D7C6-4CAB-8055-9D43C9B2C94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38FBF-D7C6-4CAB-8055-9D43C9B2C94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22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0B61981A-80BD-4121-9970-47B6BE2288CB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0483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3555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76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2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C099A365-B97C-4E5B-A844-B66CFD19BF1A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83DEB6FD-8EE6-444D-BA33-D01AA0E8C0F6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FC817-7966-41E3-8C3A-3AF84B184B9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EC00D-9529-4CE0-B000-8FCA9EB6879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EC00D-9529-4CE0-B000-8FCA9EB6879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EB16-7494-4915-8F1F-35E3BC03F0D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fld id="{EA49C688-09A2-479A-AA5A-F4A9C5FC747D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NULL" TargetMode="Externa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4140" descr="11997870_409073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6443664" y="3579862"/>
            <a:ext cx="2700337" cy="1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088259" y="1851670"/>
            <a:ext cx="296747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5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5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62422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  二次函数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371950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58763" y="1076325"/>
            <a:ext cx="7561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前面求出的三个函数有什么共同点?</a:t>
            </a: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942976" y="2375298"/>
            <a:ext cx="1183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2800" i="1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=6</a:t>
            </a:r>
            <a:r>
              <a:rPr lang="zh-CN" altLang="en-US" sz="2800" i="1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2800" b="1" baseline="3000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endParaRPr lang="zh-CN" altLang="en-US" sz="2800" b="1" u="sng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3805" name="Rectangle 13"/>
          <p:cNvSpPr>
            <a:spLocks noGrp="1" noChangeArrowheads="1"/>
          </p:cNvSpPr>
          <p:nvPr/>
        </p:nvSpPr>
        <p:spPr bwMode="auto">
          <a:xfrm>
            <a:off x="538164" y="1695451"/>
            <a:ext cx="4332287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y=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5x²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60000.</a:t>
            </a:r>
          </a:p>
        </p:txBody>
      </p:sp>
      <p:graphicFrame>
        <p:nvGraphicFramePr>
          <p:cNvPr id="63" name="Object 24"/>
          <p:cNvGraphicFramePr>
            <a:graphicFrameLocks noChangeAspect="1"/>
          </p:cNvGraphicFramePr>
          <p:nvPr/>
        </p:nvGraphicFramePr>
        <p:xfrm>
          <a:off x="1011239" y="2947988"/>
          <a:ext cx="2581275" cy="435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3" imgW="901700" imgH="203200" progId="Equation.DSMT4">
                  <p:embed/>
                </p:oleObj>
              </mc:Choice>
              <mc:Fallback>
                <p:oleObj r:id="rId3" imgW="901700" imgH="203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9" y="2947988"/>
                        <a:ext cx="2581275" cy="435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/>
      <p:bldP spid="59" grpId="0" bldLvl="0"/>
      <p:bldP spid="3380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257175" y="679848"/>
            <a:ext cx="2952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二次函数的定义：</a:t>
            </a:r>
          </a:p>
        </p:txBody>
      </p:sp>
      <p:sp>
        <p:nvSpPr>
          <p:cNvPr id="54" name="Text Box 2"/>
          <p:cNvSpPr txBox="1"/>
          <p:nvPr/>
        </p:nvSpPr>
        <p:spPr>
          <a:xfrm>
            <a:off x="257175" y="1383507"/>
            <a:ext cx="8294688" cy="1000980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 一般地，若两个自变量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之间的对应关系可以表示成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²+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是常数,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≠ 0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)的形式，则称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50864" y="3131344"/>
            <a:ext cx="6530975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为二次项系数，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叫做二次项；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为一次项系数，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叫做一次项；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为常数项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归纳新知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ldLvl="0"/>
      <p:bldP spid="54" grpId="0" bldLvl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412750" y="1163241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温馨提示：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323851" y="1815704"/>
            <a:ext cx="8543925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（1）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等号左边是变量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，右边是关于自变量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的整式；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（2）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为常数，且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 0;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（3）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等式的右边最高次数为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，可以没有一次项和常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    数项，但不能没有二次项；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ldLvl="0"/>
      <p:bldP spid="56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754063" y="834629"/>
            <a:ext cx="72707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（1）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取什么值时，此函数是正比例函数？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（2）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m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取什么值时，此函数是二次函数？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742951" y="2411016"/>
            <a:ext cx="625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1082675" y="2461023"/>
            <a:ext cx="2605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（1）</a:t>
            </a: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由题可知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5253039" y="2465785"/>
            <a:ext cx="973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graphicFrame>
        <p:nvGraphicFramePr>
          <p:cNvPr id="68" name="Object 2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083300" y="2411016"/>
          <a:ext cx="16700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r:id="rId3" imgW="699135" imgH="241300" progId="Equation.DSMT4">
                  <p:embed/>
                </p:oleObj>
              </mc:Choice>
              <mc:Fallback>
                <p:oleObj r:id="rId3" imgW="699135" imgH="2413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2411016"/>
                        <a:ext cx="16700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1119189" y="3221832"/>
            <a:ext cx="2568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（2）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由题可知</a:t>
            </a: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5291139" y="3221832"/>
            <a:ext cx="973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6226175" y="3221831"/>
            <a:ext cx="1125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133" name="矩形 75"/>
          <p:cNvSpPr>
            <a:spLocks noChangeArrowheads="1"/>
          </p:cNvSpPr>
          <p:nvPr/>
        </p:nvSpPr>
        <p:spPr bwMode="auto">
          <a:xfrm>
            <a:off x="91963" y="4001691"/>
            <a:ext cx="8893175" cy="1130246"/>
          </a:xfrm>
          <a:prstGeom prst="rect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：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（2）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问易忽略二次项系数</a:t>
            </a:r>
            <a:r>
              <a:rPr lang="zh-CN" altLang="en-US" sz="2400" i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≠0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这一限制条件，从而得出</a:t>
            </a:r>
            <a:r>
              <a:rPr lang="zh-CN" altLang="en-US" sz="2400" i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或－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的错误答案，需要引起同学们的重视</a:t>
            </a:r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6395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368425" y="614363"/>
          <a:ext cx="2959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r:id="rId5" imgW="1068070" imgH="279400" progId="Equation.KSEE3">
                  <p:embed/>
                </p:oleObj>
              </mc:Choice>
              <mc:Fallback>
                <p:oleObj r:id="rId5" imgW="1068070" imgH="2794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614363"/>
                        <a:ext cx="2959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89325" y="2238375"/>
          <a:ext cx="17399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r:id="rId7" imgW="749935" imgH="483235" progId="Equation.KSEE3">
                  <p:embed/>
                </p:oleObj>
              </mc:Choice>
              <mc:Fallback>
                <p:oleObj r:id="rId7" imgW="749935" imgH="483235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2238375"/>
                        <a:ext cx="17399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89326" y="3059907"/>
          <a:ext cx="1839913" cy="860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r:id="rId9" imgW="775335" imgH="483235" progId="Equation.KSEE3">
                  <p:embed/>
                </p:oleObj>
              </mc:Choice>
              <mc:Fallback>
                <p:oleObj r:id="rId9" imgW="775335" imgH="483235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6" y="3059907"/>
                        <a:ext cx="1839913" cy="860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6" name="TextBox 37"/>
          <p:cNvSpPr txBox="1">
            <a:spLocks noChangeArrowheads="1"/>
          </p:cNvSpPr>
          <p:nvPr/>
        </p:nvSpPr>
        <p:spPr bwMode="auto">
          <a:xfrm>
            <a:off x="131763" y="4063181"/>
            <a:ext cx="1327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74650" y="684610"/>
            <a:ext cx="744538" cy="52322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/>
      <p:bldP spid="39" grpId="0" bldLvl="0"/>
      <p:bldP spid="67" grpId="0" bldLvl="0"/>
      <p:bldP spid="69" grpId="0" bldLvl="0"/>
      <p:bldP spid="74" grpId="0" bldLvl="0"/>
      <p:bldP spid="75" grpId="0" bldLvl="0"/>
      <p:bldP spid="5133" grpId="0" bldLvl="0" animBg="1"/>
      <p:bldP spid="174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762000" y="1089423"/>
            <a:ext cx="5111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下列函数中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哪些是二次函数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17411" name="对象 11266"/>
          <p:cNvGraphicFramePr>
            <a:graphicFrameLocks noChangeAspect="1"/>
          </p:cNvGraphicFramePr>
          <p:nvPr/>
        </p:nvGraphicFramePr>
        <p:xfrm>
          <a:off x="1114426" y="1544241"/>
          <a:ext cx="288131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3" imgW="1179830" imgH="1128395" progId="Equation.3">
                  <p:embed/>
                </p:oleObj>
              </mc:Choice>
              <mc:Fallback>
                <p:oleObj r:id="rId3" imgW="1179830" imgH="1128395" progId="Equation.3">
                  <p:embed/>
                  <p:pic>
                    <p:nvPicPr>
                      <p:cNvPr id="0" name="对象 1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6" y="1544241"/>
                        <a:ext cx="2881313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13"/>
          <p:cNvSpPr>
            <a:spLocks noChangeArrowheads="1"/>
          </p:cNvSpPr>
          <p:nvPr/>
        </p:nvSpPr>
        <p:spPr bwMode="auto">
          <a:xfrm flipH="1">
            <a:off x="2682875" y="4183857"/>
            <a:ext cx="3633788" cy="525401"/>
          </a:xfrm>
          <a:prstGeom prst="rect">
            <a:avLst/>
          </a:prstGeom>
          <a:solidFill>
            <a:srgbClr val="FFFF00"/>
          </a:solidFill>
          <a:ln w="3175">
            <a:solidFill>
              <a:srgbClr val="FFFF00"/>
            </a:solidFill>
            <a:miter lim="800000"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先化简后判断</a:t>
            </a:r>
          </a:p>
        </p:txBody>
      </p:sp>
      <p:sp>
        <p:nvSpPr>
          <p:cNvPr id="11273" name="文本框 11272"/>
          <p:cNvSpPr txBox="1">
            <a:spLocks noChangeArrowheads="1"/>
          </p:cNvSpPr>
          <p:nvPr/>
        </p:nvSpPr>
        <p:spPr bwMode="auto">
          <a:xfrm>
            <a:off x="3419476" y="1544241"/>
            <a:ext cx="576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11274" name="文本框 11273"/>
          <p:cNvSpPr txBox="1">
            <a:spLocks noChangeArrowheads="1"/>
          </p:cNvSpPr>
          <p:nvPr/>
        </p:nvSpPr>
        <p:spPr bwMode="auto">
          <a:xfrm>
            <a:off x="3635376" y="2193132"/>
            <a:ext cx="100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不是</a:t>
            </a:r>
          </a:p>
        </p:txBody>
      </p:sp>
      <p:sp>
        <p:nvSpPr>
          <p:cNvPr id="11275" name="文本框 11274"/>
          <p:cNvSpPr txBox="1">
            <a:spLocks noChangeArrowheads="1"/>
          </p:cNvSpPr>
          <p:nvPr/>
        </p:nvSpPr>
        <p:spPr bwMode="auto">
          <a:xfrm>
            <a:off x="4211638" y="2732485"/>
            <a:ext cx="576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11276" name="文本框 11275"/>
          <p:cNvSpPr txBox="1">
            <a:spLocks noChangeArrowheads="1"/>
          </p:cNvSpPr>
          <p:nvPr/>
        </p:nvSpPr>
        <p:spPr bwMode="auto">
          <a:xfrm>
            <a:off x="4500563" y="3219450"/>
            <a:ext cx="1008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不是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  <p:sp>
        <p:nvSpPr>
          <p:cNvPr id="17418" name="圆角矩形 31"/>
          <p:cNvSpPr>
            <a:spLocks noChangeArrowheads="1"/>
          </p:cNvSpPr>
          <p:nvPr/>
        </p:nvSpPr>
        <p:spPr bwMode="auto">
          <a:xfrm>
            <a:off x="457201" y="584598"/>
            <a:ext cx="1425575" cy="444103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zh-CN" altLang="en-US" sz="28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1273" grpId="0"/>
      <p:bldP spid="11274" grpId="0"/>
      <p:bldP spid="11275" grpId="0"/>
      <p:bldP spid="112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3" y="663179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把下列函数化成一元二次函数的一般式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5" name="文本框 12304"/>
          <p:cNvSpPr txBox="1">
            <a:spLocks noChangeArrowheads="1"/>
          </p:cNvSpPr>
          <p:nvPr/>
        </p:nvSpPr>
        <p:spPr bwMode="auto">
          <a:xfrm>
            <a:off x="971550" y="1013223"/>
            <a:ext cx="7632700" cy="2057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2)(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3);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2)(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=-2(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+3)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306" name="文本框 12305"/>
          <p:cNvSpPr txBox="1">
            <a:spLocks noChangeArrowheads="1"/>
          </p:cNvSpPr>
          <p:nvPr/>
        </p:nvSpPr>
        <p:spPr bwMode="auto">
          <a:xfrm>
            <a:off x="969963" y="2842023"/>
            <a:ext cx="76327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-2)(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-3)=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+6;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6;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18.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387350" y="884635"/>
            <a:ext cx="82296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8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上述问题中的三个函数的自变量的取值范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围是什么？</a:t>
            </a:r>
            <a:endParaRPr lang="zh-CN" altLang="en-US" sz="2800"/>
          </a:p>
        </p:txBody>
      </p:sp>
      <p:sp>
        <p:nvSpPr>
          <p:cNvPr id="19459" name="Rectangle 13"/>
          <p:cNvSpPr>
            <a:spLocks noGrp="1" noChangeArrowheads="1"/>
          </p:cNvSpPr>
          <p:nvPr/>
        </p:nvSpPr>
        <p:spPr bwMode="auto">
          <a:xfrm>
            <a:off x="974726" y="1784747"/>
            <a:ext cx="7642225" cy="51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①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y=(100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)(600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)=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²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60000.</a:t>
            </a:r>
          </a:p>
        </p:txBody>
      </p:sp>
      <p:sp>
        <p:nvSpPr>
          <p:cNvPr id="19460" name="Text Box 18"/>
          <p:cNvSpPr txBox="1">
            <a:spLocks noChangeArrowheads="1"/>
          </p:cNvSpPr>
          <p:nvPr/>
        </p:nvSpPr>
        <p:spPr bwMode="auto">
          <a:xfrm>
            <a:off x="960439" y="2297906"/>
            <a:ext cx="1542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800" b="1" u="sng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9461" name="Object 21"/>
          <p:cNvGraphicFramePr>
            <a:graphicFrameLocks noChangeAspect="1"/>
          </p:cNvGraphicFramePr>
          <p:nvPr/>
        </p:nvGraphicFramePr>
        <p:xfrm>
          <a:off x="974726" y="2743200"/>
          <a:ext cx="2906713" cy="453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4" imgW="1016000" imgH="254000" progId="Equation.DSMT4">
                  <p:embed/>
                </p:oleObj>
              </mc:Choice>
              <mc:Fallback>
                <p:oleObj r:id="rId4" imgW="1016000" imgH="254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6" y="2743200"/>
                        <a:ext cx="2906713" cy="4536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24"/>
          <p:cNvGraphicFramePr>
            <a:graphicFrameLocks noChangeAspect="1"/>
          </p:cNvGraphicFramePr>
          <p:nvPr/>
        </p:nvGraphicFramePr>
        <p:xfrm>
          <a:off x="3895726" y="2714625"/>
          <a:ext cx="1990725" cy="39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6" imgW="762000" imgH="203200" progId="Equation.DSMT4">
                  <p:embed/>
                </p:oleObj>
              </mc:Choice>
              <mc:Fallback>
                <p:oleObj r:id="rId6" imgW="762000" imgH="203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6" y="2714625"/>
                        <a:ext cx="1990725" cy="397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74725" y="3339703"/>
            <a:ext cx="8231188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①</a:t>
            </a:r>
            <a:r>
              <a:rPr lang="en-US" altLang="zh-CN" sz="2800">
                <a:solidFill>
                  <a:srgbClr val="FF0000"/>
                </a:solidFill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∴0≤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&lt;120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为整数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∵20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∴0&lt;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&lt;20.</a:t>
            </a:r>
          </a:p>
        </p:txBody>
      </p:sp>
      <p:sp>
        <p:nvSpPr>
          <p:cNvPr id="19464" name="文本框 6151"/>
          <p:cNvSpPr txBox="1">
            <a:spLocks noChangeArrowheads="1"/>
          </p:cNvSpPr>
          <p:nvPr/>
        </p:nvSpPr>
        <p:spPr bwMode="auto">
          <a:xfrm>
            <a:off x="827088" y="483394"/>
            <a:ext cx="51090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二次函数的自变量取值范围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  <p:grpSp>
        <p:nvGrpSpPr>
          <p:cNvPr id="19466" name="组合 31"/>
          <p:cNvGrpSpPr/>
          <p:nvPr/>
        </p:nvGrpSpPr>
        <p:grpSpPr bwMode="auto">
          <a:xfrm>
            <a:off x="287339" y="550070"/>
            <a:ext cx="5672137" cy="554115"/>
            <a:chOff x="10173" y="2552"/>
            <a:chExt cx="11912" cy="1554"/>
          </a:xfrm>
        </p:grpSpPr>
        <p:grpSp>
          <p:nvGrpSpPr>
            <p:cNvPr id="16" name="组合 19"/>
            <p:cNvGrpSpPr/>
            <p:nvPr/>
          </p:nvGrpSpPr>
          <p:grpSpPr>
            <a:xfrm>
              <a:off x="10173" y="2677"/>
              <a:ext cx="11912" cy="871"/>
              <a:chOff x="3497" y="2414"/>
              <a:chExt cx="11912" cy="871"/>
            </a:xfrm>
            <a:solidFill>
              <a:srgbClr val="0070C0"/>
            </a:solidFill>
          </p:grpSpPr>
          <p:sp>
            <p:nvSpPr>
              <p:cNvPr id="17" name="直接连接符 16"/>
              <p:cNvSpPr/>
              <p:nvPr/>
            </p:nvSpPr>
            <p:spPr>
              <a:xfrm flipV="1">
                <a:off x="4274" y="3239"/>
                <a:ext cx="11135" cy="45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3497" y="2414"/>
                <a:ext cx="863" cy="871"/>
              </a:xfrm>
              <a:prstGeom prst="roundRect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 sz="100" noProof="1"/>
              </a:p>
            </p:txBody>
          </p:sp>
        </p:grpSp>
        <p:sp>
          <p:nvSpPr>
            <p:cNvPr id="19468" name="文本框 10"/>
            <p:cNvSpPr txBox="1">
              <a:spLocks noChangeArrowheads="1"/>
            </p:cNvSpPr>
            <p:nvPr/>
          </p:nvSpPr>
          <p:spPr bwMode="auto">
            <a:xfrm>
              <a:off x="10216" y="2552"/>
              <a:ext cx="591" cy="1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8675" y="967978"/>
            <a:ext cx="74866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二次函数的自变量的取值范围是所有实数，但在实际问题中，它的自变量的取值范围会有一些限制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6151"/>
          <p:cNvSpPr txBox="1">
            <a:spLocks noChangeArrowheads="1"/>
          </p:cNvSpPr>
          <p:nvPr/>
        </p:nvSpPr>
        <p:spPr bwMode="auto">
          <a:xfrm>
            <a:off x="1085851" y="434578"/>
            <a:ext cx="3467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列二次函数关系式</a:t>
            </a:r>
          </a:p>
        </p:txBody>
      </p:sp>
      <p:sp>
        <p:nvSpPr>
          <p:cNvPr id="22531" name="文本框 99"/>
          <p:cNvSpPr txBox="1">
            <a:spLocks noChangeArrowheads="1"/>
          </p:cNvSpPr>
          <p:nvPr/>
        </p:nvSpPr>
        <p:spPr bwMode="auto">
          <a:xfrm>
            <a:off x="469900" y="871538"/>
            <a:ext cx="8496300" cy="182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一个正方形的边长是12cm，若从中挖去一个长为2</a:t>
            </a:r>
            <a:r>
              <a:rPr lang="zh-CN" alt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cm，宽为(</a:t>
            </a:r>
            <a:r>
              <a:rPr lang="zh-CN" alt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1)cm的小长方形．剩余部分的面积为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.写出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之间的函数关系式，并指出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的什么函数？</a:t>
            </a:r>
          </a:p>
        </p:txBody>
      </p:sp>
      <p:pic>
        <p:nvPicPr>
          <p:cNvPr id="20482" name="Picture 14" descr="C:\Documents and Settings\Administrator\桌面\XJ9数教案\9S26.TIF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6945313" y="2490787"/>
            <a:ext cx="1670050" cy="123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66763" y="3609169"/>
            <a:ext cx="7943850" cy="153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解：由题意得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＝12</a:t>
            </a:r>
            <a:r>
              <a:rPr lang="zh-CN" altLang="en-US" sz="2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＋1)，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又∵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1&lt;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≤12，∴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≤6，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即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＋144(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≤6)，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的二次函数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93" name="文本框 4"/>
          <p:cNvSpPr txBox="1">
            <a:spLocks noChangeArrowheads="1"/>
          </p:cNvSpPr>
          <p:nvPr/>
        </p:nvSpPr>
        <p:spPr bwMode="auto">
          <a:xfrm>
            <a:off x="469900" y="2663292"/>
            <a:ext cx="7194550" cy="88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分析：本题中的数量关系是：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剩余面积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正方形面积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长方形面积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  <p:graphicFrame>
        <p:nvGraphicFramePr>
          <p:cNvPr id="22536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00" y="2490788"/>
          <a:ext cx="914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r:id="rId6" imgW="914400" imgH="215900" progId="Equation.KSEE3">
                  <p:embed/>
                </p:oleObj>
              </mc:Choice>
              <mc:Fallback>
                <p:oleObj r:id="rId6" imgW="914400" imgH="2159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90788"/>
                        <a:ext cx="914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7" name="组合 31"/>
          <p:cNvGrpSpPr/>
          <p:nvPr/>
        </p:nvGrpSpPr>
        <p:grpSpPr bwMode="auto">
          <a:xfrm>
            <a:off x="469900" y="483395"/>
            <a:ext cx="3917950" cy="554115"/>
            <a:chOff x="10173" y="2552"/>
            <a:chExt cx="8227" cy="1554"/>
          </a:xfrm>
        </p:grpSpPr>
        <p:grpSp>
          <p:nvGrpSpPr>
            <p:cNvPr id="30" name="组合 19"/>
            <p:cNvGrpSpPr/>
            <p:nvPr/>
          </p:nvGrpSpPr>
          <p:grpSpPr>
            <a:xfrm>
              <a:off x="10173" y="2677"/>
              <a:ext cx="8227" cy="871"/>
              <a:chOff x="3497" y="2414"/>
              <a:chExt cx="8227" cy="871"/>
            </a:xfrm>
            <a:solidFill>
              <a:srgbClr val="0070C0"/>
            </a:solidFill>
          </p:grpSpPr>
          <p:sp>
            <p:nvSpPr>
              <p:cNvPr id="31" name="直接连接符 30"/>
              <p:cNvSpPr/>
              <p:nvPr/>
            </p:nvSpPr>
            <p:spPr>
              <a:xfrm>
                <a:off x="4274" y="3238"/>
                <a:ext cx="7450" cy="1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3497" y="2414"/>
                <a:ext cx="863" cy="871"/>
              </a:xfrm>
              <a:prstGeom prst="roundRect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 sz="100" noProof="1"/>
              </a:p>
            </p:txBody>
          </p:sp>
        </p:grpSp>
        <p:sp>
          <p:nvSpPr>
            <p:cNvPr id="22540" name="文本框 10"/>
            <p:cNvSpPr txBox="1">
              <a:spLocks noChangeArrowheads="1"/>
            </p:cNvSpPr>
            <p:nvPr/>
          </p:nvSpPr>
          <p:spPr bwMode="auto">
            <a:xfrm>
              <a:off x="10216" y="2552"/>
              <a:ext cx="591" cy="1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490539" y="897731"/>
            <a:ext cx="744537" cy="52322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2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charRg st="2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5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charRg st="45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charRg st="45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6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charRg st="76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charRg st="76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250825" y="1789510"/>
            <a:ext cx="85169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函数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＋ 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是二次函数的条件是（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)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A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C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D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为任何实数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8047038" y="1764506"/>
            <a:ext cx="86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矩形 28"/>
          <p:cNvSpPr>
            <a:spLocks noChangeArrowheads="1"/>
          </p:cNvSpPr>
          <p:nvPr/>
        </p:nvSpPr>
        <p:spPr bwMode="auto">
          <a:xfrm>
            <a:off x="-36513" y="519113"/>
            <a:ext cx="90360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把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=(2－3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)(6＋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变成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²+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的形式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，二次项为 </a:t>
            </a:r>
          </a:p>
          <a:p>
            <a:pPr indent="266700" eaLnBrk="1" hangingPunct="1"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_____,一次项系数为______，常数项为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24581" name="组合 32"/>
          <p:cNvGrpSpPr/>
          <p:nvPr/>
        </p:nvGrpSpPr>
        <p:grpSpPr bwMode="auto">
          <a:xfrm>
            <a:off x="250825" y="2838987"/>
            <a:ext cx="6584950" cy="2031325"/>
            <a:chOff x="179512" y="3240467"/>
            <a:chExt cx="6587706" cy="2707456"/>
          </a:xfrm>
        </p:grpSpPr>
        <p:sp>
          <p:nvSpPr>
            <p:cNvPr id="24587" name="Rectangle 23"/>
            <p:cNvSpPr>
              <a:spLocks noChangeArrowheads="1"/>
            </p:cNvSpPr>
            <p:nvPr/>
          </p:nvSpPr>
          <p:spPr bwMode="auto">
            <a:xfrm>
              <a:off x="179512" y="3240467"/>
              <a:ext cx="6113526" cy="2707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下列函数是二次函数的是 </a:t>
              </a:r>
              <a:r>
                <a:rPr lang="en-US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(     )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A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 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B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C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800" baseline="30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D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endPara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4588" name="Object 24"/>
            <p:cNvGraphicFramePr/>
            <p:nvPr/>
          </p:nvGraphicFramePr>
          <p:xfrm>
            <a:off x="4470097" y="4360245"/>
            <a:ext cx="1235592" cy="649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8" r:id="rId3" imgW="394335" imgH="394335" progId="Equation.DSMT4">
                    <p:embed/>
                  </p:oleObj>
                </mc:Choice>
                <mc:Fallback>
                  <p:oleObj r:id="rId3" imgW="394335" imgH="394335" progId="Equation.DSMT4">
                    <p:embed/>
                    <p:pic>
                      <p:nvPicPr>
                        <p:cNvPr id="0" name="Object 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0097" y="4360245"/>
                          <a:ext cx="1235592" cy="649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9" name="Object 25"/>
            <p:cNvGraphicFramePr/>
            <p:nvPr/>
          </p:nvGraphicFramePr>
          <p:xfrm>
            <a:off x="4566022" y="4882744"/>
            <a:ext cx="2201196" cy="726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9" r:id="rId5" imgW="635635" imgH="393700" progId="Equation.DSMT4">
                    <p:embed/>
                  </p:oleObj>
                </mc:Choice>
                <mc:Fallback>
                  <p:oleObj r:id="rId5" imgW="635635" imgH="393700" progId="Equation.DSMT4">
                    <p:embed/>
                    <p:pic>
                      <p:nvPicPr>
                        <p:cNvPr id="0" name="Object 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6022" y="4882744"/>
                          <a:ext cx="2201196" cy="726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5376863" y="3211117"/>
            <a:ext cx="86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69925" y="1096567"/>
            <a:ext cx="116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zh-CN" sz="2800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049713" y="1097756"/>
            <a:ext cx="1027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934200" y="1059656"/>
            <a:ext cx="86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随堂即练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1614" y="3314700"/>
            <a:ext cx="5699125" cy="9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/>
              <a:t>       </a:t>
            </a:r>
            <a:r>
              <a:rPr lang="zh-CN" altLang="en-US" sz="2400" b="1" dirty="0"/>
              <a:t>本章我们要探索和研究刻画变量之间关系的一种新模型：二次函数。</a:t>
            </a: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5076" y="816769"/>
            <a:ext cx="4257675" cy="19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96026" y="910829"/>
            <a:ext cx="24304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情境引入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584200" y="990600"/>
            <a:ext cx="8382000" cy="29146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已知函数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y=3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x</a:t>
            </a:r>
            <a:r>
              <a:rPr lang="en-US" altLang="zh-CN" sz="2800" baseline="30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2m-1</a:t>
            </a:r>
            <a:r>
              <a:rPr lang="zh-CN" altLang="en-US" sz="2800" noProof="1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endParaRPr lang="en-US" altLang="zh-CN" sz="2800" b="1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US" altLang="zh-CN" sz="2800" b="1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① 当</a:t>
            </a:r>
            <a:r>
              <a:rPr lang="en-US" altLang="zh-CN" sz="28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＿＿时，</a:t>
            </a:r>
            <a:r>
              <a:rPr lang="en-US" altLang="zh-CN" sz="28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是关于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x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的一次函数；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② 当</a:t>
            </a:r>
            <a:r>
              <a:rPr lang="en-US" altLang="zh-CN" sz="28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＿＿时，</a:t>
            </a:r>
            <a:r>
              <a:rPr lang="en-US" altLang="zh-CN" sz="28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是关于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x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的二次函数 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325688" y="2090738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25605" name="对象 3"/>
          <p:cNvGraphicFramePr/>
          <p:nvPr/>
        </p:nvGraphicFramePr>
        <p:xfrm>
          <a:off x="2325689" y="2421732"/>
          <a:ext cx="339725" cy="58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r:id="rId3" imgW="347345" imgH="659765" progId="Equation.DSMT4">
                  <p:embed/>
                </p:oleObj>
              </mc:Choice>
              <mc:Fallback>
                <p:oleObj r:id="rId3" imgW="347345" imgH="659765" progId="Equation.DSMT4">
                  <p:embed/>
                  <p:pic>
                    <p:nvPicPr>
                      <p:cNvPr id="0" name="对象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9" y="2421732"/>
                        <a:ext cx="339725" cy="589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随堂即练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07951" y="411956"/>
            <a:ext cx="84232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 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个球队参加比赛，每两个队之间进行一场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      比赛，比赛的场次数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与球队数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有什么关系？</a:t>
            </a:r>
          </a:p>
        </p:txBody>
      </p:sp>
      <p:graphicFrame>
        <p:nvGraphicFramePr>
          <p:cNvPr id="63" name="Object 24"/>
          <p:cNvGraphicFramePr>
            <a:graphicFrameLocks noChangeAspect="1"/>
          </p:cNvGraphicFramePr>
          <p:nvPr/>
        </p:nvGraphicFramePr>
        <p:xfrm>
          <a:off x="2135188" y="1525191"/>
          <a:ext cx="20447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r:id="rId5" imgW="902335" imgH="393700" progId="Equation.DSMT4">
                  <p:embed/>
                </p:oleObj>
              </mc:Choice>
              <mc:Fallback>
                <p:oleObj r:id="rId5" imgW="902335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525191"/>
                        <a:ext cx="20447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Grp="1" noChangeArrowheads="1"/>
          </p:cNvSpPr>
          <p:nvPr/>
        </p:nvSpPr>
        <p:spPr bwMode="auto">
          <a:xfrm>
            <a:off x="301625" y="2191941"/>
            <a:ext cx="854075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）假</a:t>
            </a:r>
            <a:r>
              <a:rPr lang="zh-CN" altLang="en-US" sz="2800" b="1">
                <a:solidFill>
                  <a:schemeClr val="tx2"/>
                </a:solidFill>
              </a:rPr>
              <a:t>设人民币一年定期储蓄的年利率是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chemeClr val="tx2"/>
                </a:solidFill>
              </a:rPr>
              <a:t>,</a:t>
            </a:r>
            <a:r>
              <a:rPr lang="zh-CN" altLang="en-US" sz="2800" b="1">
                <a:solidFill>
                  <a:schemeClr val="tx2"/>
                </a:solidFill>
              </a:rPr>
              <a:t>一年到期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chemeClr val="tx2"/>
                </a:solidFill>
              </a:rPr>
              <a:t>        后</a:t>
            </a:r>
            <a:r>
              <a:rPr lang="en-US" altLang="zh-CN" sz="2800" b="1">
                <a:solidFill>
                  <a:schemeClr val="tx2"/>
                </a:solidFill>
              </a:rPr>
              <a:t>,</a:t>
            </a:r>
            <a:r>
              <a:rPr lang="zh-CN" altLang="en-US" sz="2800" b="1">
                <a:solidFill>
                  <a:schemeClr val="tx2"/>
                </a:solidFill>
              </a:rPr>
              <a:t>银行将本金和利息自动按一年定期储蓄转存</a:t>
            </a:r>
            <a:r>
              <a:rPr lang="en-US" altLang="zh-CN" sz="2800" b="1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2"/>
                </a:solidFill>
              </a:rPr>
              <a:t>         </a:t>
            </a:r>
            <a:r>
              <a:rPr lang="zh-CN" altLang="en-US" sz="2800" b="1">
                <a:solidFill>
                  <a:schemeClr val="tx2"/>
                </a:solidFill>
              </a:rPr>
              <a:t>如果存款是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800" b="1">
                <a:solidFill>
                  <a:schemeClr val="tx2"/>
                </a:solidFill>
              </a:rPr>
              <a:t>（万元）</a:t>
            </a:r>
            <a:r>
              <a:rPr lang="en-US" altLang="zh-CN" sz="2800" b="1">
                <a:solidFill>
                  <a:schemeClr val="tx2"/>
                </a:solidFill>
              </a:rPr>
              <a:t>,</a:t>
            </a:r>
            <a:r>
              <a:rPr lang="zh-CN" altLang="en-US" sz="2800" b="1">
                <a:solidFill>
                  <a:schemeClr val="tx2"/>
                </a:solidFill>
              </a:rPr>
              <a:t>那么请你写出两年后的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chemeClr val="tx2"/>
                </a:solidFill>
              </a:rPr>
              <a:t>         本息和</a:t>
            </a:r>
            <a:r>
              <a:rPr lang="en-US" altLang="zh-CN" sz="2800" i="1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chemeClr val="tx2"/>
                </a:solidFill>
              </a:rPr>
              <a:t>(</a:t>
            </a:r>
            <a:r>
              <a:rPr lang="zh-CN" altLang="en-US" sz="2800" b="1">
                <a:solidFill>
                  <a:schemeClr val="tx2"/>
                </a:solidFill>
              </a:rPr>
              <a:t>万元</a:t>
            </a:r>
            <a:r>
              <a:rPr lang="en-US" altLang="zh-CN" sz="2800" b="1">
                <a:solidFill>
                  <a:schemeClr val="tx2"/>
                </a:solidFill>
              </a:rPr>
              <a:t>)</a:t>
            </a:r>
            <a:r>
              <a:rPr lang="zh-CN" altLang="en-US" sz="2800" b="1">
                <a:solidFill>
                  <a:schemeClr val="tx2"/>
                </a:solidFill>
              </a:rPr>
              <a:t>的表达式</a:t>
            </a:r>
            <a:r>
              <a:rPr lang="en-US" altLang="zh-CN" sz="2800" b="1">
                <a:solidFill>
                  <a:schemeClr val="tx2"/>
                </a:solidFill>
              </a:rPr>
              <a:t>(</a:t>
            </a:r>
            <a:r>
              <a:rPr lang="zh-CN" altLang="en-US" sz="2800" b="1">
                <a:solidFill>
                  <a:schemeClr val="tx2"/>
                </a:solidFill>
              </a:rPr>
              <a:t>不考虑利息税</a:t>
            </a:r>
            <a:r>
              <a:rPr lang="en-US" altLang="zh-CN" sz="2800" b="1">
                <a:solidFill>
                  <a:schemeClr val="tx2"/>
                </a:solidFill>
              </a:rPr>
              <a:t>).</a:t>
            </a:r>
            <a:endParaRPr lang="en-US" altLang="zh-CN" sz="28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/>
        </p:nvSpPr>
        <p:spPr bwMode="auto">
          <a:xfrm>
            <a:off x="1462088" y="4245769"/>
            <a:ext cx="571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=10(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+1)²=10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²+20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+10.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随堂即练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4820" grpId="0"/>
      <p:bldP spid="348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0"/>
          <p:cNvSpPr txBox="1">
            <a:spLocks noChangeArrowheads="1"/>
          </p:cNvSpPr>
          <p:nvPr/>
        </p:nvSpPr>
        <p:spPr bwMode="auto">
          <a:xfrm>
            <a:off x="323850" y="595313"/>
            <a:ext cx="86312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矩形的周长为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16cm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它的一边长为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cm,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面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积为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之间的函数解析式及自变量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的取值范围；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求当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时矩形的面积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04850" y="2296716"/>
            <a:ext cx="664797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＝(8－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＋8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(0＜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＜8)；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/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281113" y="3043237"/>
            <a:ext cx="63882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(2)当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＝3时，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＝－3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＋8×3＝15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 eaLnBrk="1" hangingPunct="1"/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随堂即练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/>
      <p:bldP spid="2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2"/>
          <p:cNvSpPr txBox="1">
            <a:spLocks noChangeArrowheads="1"/>
          </p:cNvSpPr>
          <p:nvPr/>
        </p:nvSpPr>
        <p:spPr bwMode="auto">
          <a:xfrm>
            <a:off x="38101" y="1922860"/>
            <a:ext cx="1620957" cy="52322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</a:p>
        </p:txBody>
      </p:sp>
      <p:sp>
        <p:nvSpPr>
          <p:cNvPr id="18436" name="TextBox 23"/>
          <p:cNvSpPr txBox="1">
            <a:spLocks noChangeArrowheads="1"/>
          </p:cNvSpPr>
          <p:nvPr/>
        </p:nvSpPr>
        <p:spPr bwMode="auto">
          <a:xfrm>
            <a:off x="2125663" y="951310"/>
            <a:ext cx="1441420" cy="52322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定   义</a:t>
            </a:r>
          </a:p>
        </p:txBody>
      </p:sp>
      <p:sp>
        <p:nvSpPr>
          <p:cNvPr id="21508" name="TextBox 24"/>
          <p:cNvSpPr txBox="1">
            <a:spLocks noChangeArrowheads="1"/>
          </p:cNvSpPr>
          <p:nvPr/>
        </p:nvSpPr>
        <p:spPr bwMode="auto">
          <a:xfrm>
            <a:off x="4070351" y="2302669"/>
            <a:ext cx="4964113" cy="576248"/>
          </a:xfrm>
          <a:prstGeom prst="rect">
            <a:avLst/>
          </a:prstGeom>
          <a:noFill/>
          <a:ln w="25400">
            <a:solidFill>
              <a:srgbClr val="00B0F0">
                <a:alpha val="34117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+c(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en-US" altLang="zh-CN" sz="2400" dirty="0">
                <a:solidFill>
                  <a:srgbClr val="EB2A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8438" name="TextBox 25"/>
          <p:cNvSpPr txBox="1">
            <a:spLocks noChangeArrowheads="1"/>
          </p:cNvSpPr>
          <p:nvPr/>
        </p:nvSpPr>
        <p:spPr bwMode="auto">
          <a:xfrm>
            <a:off x="2036763" y="2463404"/>
            <a:ext cx="1620957" cy="52322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一般形式</a:t>
            </a:r>
          </a:p>
        </p:txBody>
      </p:sp>
      <p:sp>
        <p:nvSpPr>
          <p:cNvPr id="18439" name="TextBox 26"/>
          <p:cNvSpPr txBox="1">
            <a:spLocks noChangeArrowheads="1"/>
          </p:cNvSpPr>
          <p:nvPr/>
        </p:nvSpPr>
        <p:spPr bwMode="auto">
          <a:xfrm>
            <a:off x="3998913" y="519113"/>
            <a:ext cx="3384550" cy="1684244"/>
          </a:xfrm>
          <a:prstGeom prst="rect">
            <a:avLst/>
          </a:prstGeom>
          <a:noFill/>
          <a:ln w="25400">
            <a:solidFill>
              <a:srgbClr val="00B0F0">
                <a:alpha val="38823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右边是整式；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自变量的指数是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二次项系数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0" name="TextBox 27"/>
          <p:cNvSpPr txBox="1">
            <a:spLocks noChangeArrowheads="1"/>
          </p:cNvSpPr>
          <p:nvPr/>
        </p:nvSpPr>
        <p:spPr bwMode="auto">
          <a:xfrm>
            <a:off x="2125663" y="3574256"/>
            <a:ext cx="1620957" cy="523220"/>
          </a:xfrm>
          <a:prstGeom prst="rect">
            <a:avLst/>
          </a:prstGeom>
          <a:noFill/>
          <a:ln w="25400">
            <a:solidFill>
              <a:srgbClr val="0070C0">
                <a:alpha val="36078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特殊形式</a:t>
            </a:r>
          </a:p>
        </p:txBody>
      </p:sp>
      <p:sp>
        <p:nvSpPr>
          <p:cNvPr id="18441" name="TextBox 28"/>
          <p:cNvSpPr txBox="1">
            <a:spLocks noChangeArrowheads="1"/>
          </p:cNvSpPr>
          <p:nvPr/>
        </p:nvSpPr>
        <p:spPr bwMode="auto">
          <a:xfrm>
            <a:off x="4143376" y="3009900"/>
            <a:ext cx="4519613" cy="1684244"/>
          </a:xfrm>
          <a:prstGeom prst="rect">
            <a:avLst/>
          </a:prstGeom>
          <a:noFill/>
          <a:ln w="25400">
            <a:solidFill>
              <a:srgbClr val="00B0F0">
                <a:alpha val="20000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18442" name="左大括号 29"/>
          <p:cNvSpPr/>
          <p:nvPr/>
        </p:nvSpPr>
        <p:spPr bwMode="auto">
          <a:xfrm>
            <a:off x="1838326" y="1113235"/>
            <a:ext cx="188913" cy="1565672"/>
          </a:xfrm>
          <a:prstGeom prst="leftBrace">
            <a:avLst>
              <a:gd name="adj1" fmla="val 7572"/>
              <a:gd name="adj2" fmla="val 50000"/>
            </a:avLst>
          </a:prstGeom>
          <a:solidFill>
            <a:schemeClr val="accent1"/>
          </a:solidFill>
          <a:ln w="25400">
            <a:solidFill>
              <a:srgbClr val="00B0F0"/>
            </a:solidFill>
            <a:round/>
          </a:ln>
        </p:spPr>
        <p:txBody>
          <a:bodyPr/>
          <a:lstStyle/>
          <a:p>
            <a:pPr eaLnBrk="1" hangingPunct="1"/>
            <a:endParaRPr lang="zh-CN" altLang="en-US" sz="2800"/>
          </a:p>
        </p:txBody>
      </p:sp>
      <p:sp>
        <p:nvSpPr>
          <p:cNvPr id="18443" name="右箭头 30"/>
          <p:cNvSpPr>
            <a:spLocks noChangeArrowheads="1"/>
          </p:cNvSpPr>
          <p:nvPr/>
        </p:nvSpPr>
        <p:spPr bwMode="auto">
          <a:xfrm>
            <a:off x="3641726" y="1012032"/>
            <a:ext cx="288925" cy="27027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z="2800"/>
          </a:p>
        </p:txBody>
      </p:sp>
      <p:sp>
        <p:nvSpPr>
          <p:cNvPr id="18444" name="右箭头 31"/>
          <p:cNvSpPr>
            <a:spLocks noChangeArrowheads="1"/>
          </p:cNvSpPr>
          <p:nvPr/>
        </p:nvSpPr>
        <p:spPr bwMode="auto">
          <a:xfrm>
            <a:off x="3711575" y="2525317"/>
            <a:ext cx="287338" cy="26908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z="2800"/>
          </a:p>
        </p:txBody>
      </p:sp>
      <p:sp>
        <p:nvSpPr>
          <p:cNvPr id="18445" name="右箭头 32"/>
          <p:cNvSpPr>
            <a:spLocks noChangeArrowheads="1"/>
          </p:cNvSpPr>
          <p:nvPr/>
        </p:nvSpPr>
        <p:spPr bwMode="auto">
          <a:xfrm>
            <a:off x="3852864" y="3634978"/>
            <a:ext cx="288925" cy="27027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z="2800"/>
          </a:p>
        </p:txBody>
      </p:sp>
      <p:sp>
        <p:nvSpPr>
          <p:cNvPr id="18446" name="下箭头 33"/>
          <p:cNvSpPr>
            <a:spLocks noChangeArrowheads="1"/>
          </p:cNvSpPr>
          <p:nvPr/>
        </p:nvSpPr>
        <p:spPr bwMode="auto">
          <a:xfrm>
            <a:off x="2701925" y="2949179"/>
            <a:ext cx="431800" cy="377428"/>
          </a:xfrm>
          <a:prstGeom prst="downArrow">
            <a:avLst>
              <a:gd name="adj1" fmla="val 50000"/>
              <a:gd name="adj2" fmla="val 4986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z="2800"/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ldLvl="0" animBg="1"/>
      <p:bldP spid="18436" grpId="0" bldLvl="0" animBg="1"/>
      <p:bldP spid="21508" grpId="0" bldLvl="0" animBg="1"/>
      <p:bldP spid="18438" grpId="0" bldLvl="0" animBg="1"/>
      <p:bldP spid="18439" grpId="0" bldLvl="0" animBg="1"/>
      <p:bldP spid="18440" grpId="0" bldLvl="0" animBg="1"/>
      <p:bldP spid="18441" grpId="0" bldLvl="0" animBg="1"/>
      <p:bldP spid="18442" grpId="0" bldLvl="0" animBg="1"/>
      <p:bldP spid="18443" grpId="0" bldLvl="0" animBg="1"/>
      <p:bldP spid="18444" grpId="0" bldLvl="0" animBg="1"/>
      <p:bldP spid="18445" grpId="0" bldLvl="0" animBg="1"/>
      <p:bldP spid="1844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8925" y="1275606"/>
            <a:ext cx="682148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>
              <a:lnSpc>
                <a:spcPct val="12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我们以前学过的函数的概念是什么？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77825" y="2283718"/>
            <a:ext cx="838835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如果变量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随着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而变化，并且对于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取的每一个值，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总有唯一的一个值与它对应，那么称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的函数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新课引入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77826" y="638175"/>
            <a:ext cx="1241425" cy="52322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问题</a:t>
            </a:r>
            <a:r>
              <a:rPr lang="en-US" altLang="zh-CN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/>
          <p:cNvSpPr/>
          <p:nvPr/>
        </p:nvSpPr>
        <p:spPr bwMode="auto">
          <a:xfrm>
            <a:off x="1128713" y="1107282"/>
            <a:ext cx="195262" cy="1284685"/>
          </a:xfrm>
          <a:prstGeom prst="leftBrace">
            <a:avLst>
              <a:gd name="adj1" fmla="val 82079"/>
              <a:gd name="adj2" fmla="val 50000"/>
            </a:avLst>
          </a:prstGeom>
          <a:noFill/>
          <a:ln w="254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6248" y="1370410"/>
            <a:ext cx="1046440" cy="8001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函 数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43038" y="957263"/>
            <a:ext cx="1631950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一次函数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443039" y="2206229"/>
            <a:ext cx="2465387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反比例函数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35400" y="892969"/>
            <a:ext cx="2095500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949451" y="1621632"/>
            <a:ext cx="4767263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正比例函数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278189" y="945356"/>
            <a:ext cx="371475" cy="4000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z="2000">
              <a:ea typeface="黑体" panose="02010609060101010101" pitchFamily="49" charset="-122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3536951" y="2206229"/>
            <a:ext cx="371475" cy="4000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z="2000">
              <a:ea typeface="黑体" panose="02010609060101010101" pitchFamily="49" charset="-122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 rot="5400000">
            <a:off x="4504135" y="1218010"/>
            <a:ext cx="278606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z="2000">
              <a:ea typeface="黑体" panose="02010609060101010101" pitchFamily="49" charset="-122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363663" y="511969"/>
            <a:ext cx="4635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我们学过哪些函数？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908425" y="2062163"/>
          <a:ext cx="1852613" cy="67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4" imgW="812800" imgH="393700" progId="Equation.KSEE3">
                  <p:embed/>
                </p:oleObj>
              </mc:Choice>
              <mc:Fallback>
                <p:oleObj r:id="rId4" imgW="8128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2062163"/>
                        <a:ext cx="1852613" cy="673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539750" y="2953941"/>
            <a:ext cx="8455025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一个边长为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的正方形的面积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为多少？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的函数吗？是我们学过的函数吗？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68325" y="3840956"/>
            <a:ext cx="8174038" cy="91986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的每一个值，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都有唯一的一个对应值，即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这个函数不是我们学过的函数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baseline="-25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5870575" y="1197769"/>
            <a:ext cx="3124200" cy="1651397"/>
          </a:xfrm>
          <a:prstGeom prst="cloudCallout">
            <a:avLst>
              <a:gd name="adj1" fmla="val -113435"/>
              <a:gd name="adj2" fmla="val 1913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思考：这种函数叫什么？这节课我们一起来学习吧</a:t>
            </a:r>
            <a:r>
              <a:rPr lang="en-US" altLang="zh-CN" sz="20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2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新课引入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46063" y="478631"/>
            <a:ext cx="1077912" cy="52322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问题</a:t>
            </a:r>
            <a:r>
              <a:rPr lang="en-US" altLang="zh-CN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0176" y="3040856"/>
            <a:ext cx="1052513" cy="461665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/>
      <p:bldP spid="10244" grpId="0" bldLvl="0" animBg="1"/>
      <p:bldP spid="10246" grpId="0" bldLvl="0" animBg="1"/>
      <p:bldP spid="10247" grpId="0" bldLvl="0" animBg="1"/>
      <p:bldP spid="10248" grpId="0" bldLvl="0" animBg="1"/>
      <p:bldP spid="10249" grpId="0" bldLvl="0" animBg="1"/>
      <p:bldP spid="10250" grpId="0" bldLvl="0" animBg="1"/>
      <p:bldP spid="10251" grpId="0" bldLvl="0" animBg="1"/>
      <p:bldP spid="10252" grpId="0" bldLvl="0" animBg="1"/>
      <p:bldP spid="10262" grpId="0"/>
      <p:bldP spid="2" grpId="0"/>
      <p:bldP spid="4" grpId="0" bldLvl="0" animBg="1"/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/>
        </p:nvSpPr>
        <p:spPr bwMode="auto">
          <a:xfrm>
            <a:off x="250825" y="1504295"/>
            <a:ext cx="8305800" cy="220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某果园有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棵橙子树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每一棵树平均结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600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个橙子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现准备多种一些橙子树以提高产量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但是如果多种树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那么树之间的距离和每一棵树所接受的阳光就会减少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根据经验估计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每多种一棵树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平均每棵树就会少结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个橙子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/>
        </p:nvSpPr>
        <p:spPr bwMode="auto">
          <a:xfrm>
            <a:off x="299170" y="3699809"/>
            <a:ext cx="5508625" cy="888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问题中有那些变量？其中哪</a:t>
            </a:r>
            <a:r>
              <a:rPr lang="zh-CN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些是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自变量？哪些是因变量？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7172" name="Picture 6" descr="c:\users\ADMINI~1\appdata\roaming\360se6\USERDA~1\Temp\256170~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4815" y="3233737"/>
            <a:ext cx="2678113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文本框 6151"/>
          <p:cNvSpPr txBox="1">
            <a:spLocks noChangeArrowheads="1"/>
          </p:cNvSpPr>
          <p:nvPr/>
        </p:nvSpPr>
        <p:spPr bwMode="auto">
          <a:xfrm>
            <a:off x="776288" y="434579"/>
            <a:ext cx="30572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二次函数的定义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  <p:grpSp>
        <p:nvGrpSpPr>
          <p:cNvPr id="7175" name="组合 31"/>
          <p:cNvGrpSpPr/>
          <p:nvPr/>
        </p:nvGrpSpPr>
        <p:grpSpPr bwMode="auto">
          <a:xfrm>
            <a:off x="325438" y="483394"/>
            <a:ext cx="2417762" cy="553878"/>
            <a:chOff x="10173" y="2552"/>
            <a:chExt cx="5077" cy="1552"/>
          </a:xfrm>
        </p:grpSpPr>
        <p:grpSp>
          <p:nvGrpSpPr>
            <p:cNvPr id="3" name="组合 19"/>
            <p:cNvGrpSpPr/>
            <p:nvPr/>
          </p:nvGrpSpPr>
          <p:grpSpPr>
            <a:xfrm>
              <a:off x="10173" y="2677"/>
              <a:ext cx="5077" cy="871"/>
              <a:chOff x="3497" y="2414"/>
              <a:chExt cx="5077" cy="871"/>
            </a:xfrm>
            <a:solidFill>
              <a:srgbClr val="0070C0"/>
            </a:solidFill>
          </p:grpSpPr>
          <p:sp>
            <p:nvSpPr>
              <p:cNvPr id="21" name="直接连接符 20"/>
              <p:cNvSpPr/>
              <p:nvPr/>
            </p:nvSpPr>
            <p:spPr>
              <a:xfrm>
                <a:off x="4274" y="3238"/>
                <a:ext cx="4300" cy="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圆角矩形 21"/>
              <p:cNvSpPr/>
              <p:nvPr/>
            </p:nvSpPr>
            <p:spPr>
              <a:xfrm>
                <a:off x="3497" y="2414"/>
                <a:ext cx="863" cy="871"/>
              </a:xfrm>
              <a:prstGeom prst="roundRect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 sz="100" noProof="1"/>
              </a:p>
            </p:txBody>
          </p:sp>
        </p:grpSp>
        <p:sp>
          <p:nvSpPr>
            <p:cNvPr id="7178" name="文本框 10"/>
            <p:cNvSpPr txBox="1">
              <a:spLocks noChangeArrowheads="1"/>
            </p:cNvSpPr>
            <p:nvPr/>
          </p:nvSpPr>
          <p:spPr bwMode="auto">
            <a:xfrm>
              <a:off x="10216" y="2552"/>
              <a:ext cx="591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50826" y="981075"/>
            <a:ext cx="1133475" cy="52322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问题</a:t>
            </a:r>
            <a:r>
              <a:rPr lang="en-US" altLang="zh-CN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ChangeArrowheads="1"/>
          </p:cNvSpPr>
          <p:nvPr/>
        </p:nvSpPr>
        <p:spPr bwMode="auto">
          <a:xfrm>
            <a:off x="152400" y="483394"/>
            <a:ext cx="8763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假设果园增种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棵橙子树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那么果园共有多少棵橙子树？</a:t>
            </a:r>
          </a:p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这时平均每棵树结多少个橙子？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/>
        </p:nvSpPr>
        <p:spPr bwMode="auto">
          <a:xfrm>
            <a:off x="152400" y="2296716"/>
            <a:ext cx="8686800" cy="92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如果要使得果园橙子的总产量为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60320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那么应该</a:t>
            </a:r>
            <a:r>
              <a:rPr lang="zh-CN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增种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多少棵橙子树？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/>
        </p:nvSpPr>
        <p:spPr bwMode="auto">
          <a:xfrm>
            <a:off x="386556" y="1512094"/>
            <a:ext cx="8294687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果园共有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(100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棵树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平均每棵树结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(600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个橙子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52401" y="3363517"/>
            <a:ext cx="5286375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(100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)(600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)=60320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解得，</a:t>
            </a:r>
          </a:p>
        </p:txBody>
      </p:sp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5462588" y="3367088"/>
          <a:ext cx="2463800" cy="484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4" imgW="876300" imgH="228600" progId="Equation.DSMT4">
                  <p:embed/>
                </p:oleObj>
              </mc:Choice>
              <mc:Fallback>
                <p:oleObj r:id="rId4" imgW="876300" imgH="228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588" y="3367088"/>
                        <a:ext cx="2463800" cy="484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4" grpId="0"/>
      <p:bldP spid="338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52401" y="891778"/>
            <a:ext cx="8850313" cy="52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如果果园橙子的总产量为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那么请你写出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  <a:r>
              <a:rPr lang="zh-CN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间的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关系式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3805" name="Rectangle 13"/>
          <p:cNvSpPr>
            <a:spLocks noGrp="1" noChangeArrowheads="1"/>
          </p:cNvSpPr>
          <p:nvPr/>
        </p:nvSpPr>
        <p:spPr bwMode="auto">
          <a:xfrm>
            <a:off x="190500" y="1729978"/>
            <a:ext cx="43307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y=(100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)(600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²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60000.</a:t>
            </a:r>
          </a:p>
        </p:txBody>
      </p:sp>
      <p:sp>
        <p:nvSpPr>
          <p:cNvPr id="8" name="云形标注 7"/>
          <p:cNvSpPr/>
          <p:nvPr/>
        </p:nvSpPr>
        <p:spPr bwMode="auto">
          <a:xfrm>
            <a:off x="4432301" y="1597819"/>
            <a:ext cx="4621213" cy="995363"/>
          </a:xfrm>
          <a:prstGeom prst="cloudCallout">
            <a:avLst>
              <a:gd name="adj1" fmla="val -61639"/>
              <a:gd name="adj2" fmla="val 29942"/>
            </a:avLst>
          </a:prstGeom>
          <a:solidFill>
            <a:schemeClr val="accent1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56200" y="1704976"/>
            <a:ext cx="3746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对于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的每一个值，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都有唯一的一个对应值，即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</a:t>
            </a:r>
            <a:r>
              <a:rPr lang="en-US" altLang="zh-CN" sz="20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 build="allAtOnce"/>
      <p:bldP spid="8" grpId="0" bldLvl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50826" y="632536"/>
            <a:ext cx="8423275" cy="19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正方体六个面是全等的正方形，设正方体棱长为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，表面积为 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，则 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关于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的关系式为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971600" y="1924050"/>
            <a:ext cx="1186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2800" i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2800" b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</a:t>
            </a:r>
            <a:r>
              <a:rPr lang="zh-CN" altLang="en-US" sz="2800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6</a:t>
            </a:r>
            <a:r>
              <a:rPr lang="zh-CN" altLang="en-US" sz="2800" i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2800" b="1" baseline="30000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endParaRPr lang="zh-CN" altLang="en-US" sz="2800" b="1" u="sng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9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46064" y="478631"/>
            <a:ext cx="1106487" cy="52322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问题</a:t>
            </a:r>
            <a:r>
              <a:rPr lang="en-US" altLang="zh-CN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/>
      <p:bldP spid="20" grpId="1"/>
      <p:bldP spid="2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261319" y="660143"/>
            <a:ext cx="8423275" cy="14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某水产养殖户用长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40m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的围网，在水库中围一块矩形的水面，投放鱼苗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你能列出矩形水面的面积关于矩形水面的边长的关系式吗？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246063" y="2005013"/>
            <a:ext cx="8147050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设围成的矩形水面的一边长为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m,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那么，矩形水面的另一边长应为（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20-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若它的面积是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m</a:t>
            </a:r>
            <a:r>
              <a:rPr lang="en-US" altLang="zh-CN" sz="28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，则有</a:t>
            </a:r>
            <a:endParaRPr lang="zh-CN" altLang="en-US" sz="2800" baseline="30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0" name="Object 21"/>
          <p:cNvGraphicFramePr>
            <a:graphicFrameLocks noChangeAspect="1"/>
          </p:cNvGraphicFramePr>
          <p:nvPr/>
        </p:nvGraphicFramePr>
        <p:xfrm>
          <a:off x="1489076" y="3332560"/>
          <a:ext cx="2511425" cy="53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r:id="rId4" imgW="889000" imgH="254000" progId="Equation.DSMT4">
                  <p:embed/>
                </p:oleObj>
              </mc:Choice>
              <mc:Fallback>
                <p:oleObj r:id="rId4" imgW="889000" imgH="254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6" y="3332560"/>
                        <a:ext cx="2511425" cy="536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utoShape 23"/>
          <p:cNvSpPr>
            <a:spLocks noChangeArrowheads="1"/>
          </p:cNvSpPr>
          <p:nvPr/>
        </p:nvSpPr>
        <p:spPr bwMode="auto">
          <a:xfrm>
            <a:off x="4191001" y="3569494"/>
            <a:ext cx="504825" cy="163116"/>
          </a:xfrm>
          <a:prstGeom prst="rightArrow">
            <a:avLst>
              <a:gd name="adj1" fmla="val 50000"/>
              <a:gd name="adj2" fmla="val 57836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3" name="Object 24"/>
          <p:cNvGraphicFramePr>
            <a:graphicFrameLocks noChangeAspect="1"/>
          </p:cNvGraphicFramePr>
          <p:nvPr/>
        </p:nvGraphicFramePr>
        <p:xfrm>
          <a:off x="4872039" y="3382566"/>
          <a:ext cx="2581275" cy="435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r:id="rId6" imgW="901700" imgH="203200" progId="Equation.DSMT4">
                  <p:embed/>
                </p:oleObj>
              </mc:Choice>
              <mc:Fallback>
                <p:oleObj r:id="rId6" imgW="901700" imgH="203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9" y="3382566"/>
                        <a:ext cx="2581275" cy="435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27"/>
          <p:cNvSpPr txBox="1"/>
          <p:nvPr/>
        </p:nvSpPr>
        <p:spPr>
          <a:xfrm>
            <a:off x="6595110" y="-476"/>
            <a:ext cx="23698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新课讲解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46064" y="478631"/>
            <a:ext cx="1158875" cy="52322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问题</a:t>
            </a:r>
            <a:r>
              <a:rPr lang="en-US" altLang="zh-CN" sz="2800" b="1" noProof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bldLvl="0"/>
      <p:bldP spid="57" grpId="1" bldLvl="0"/>
      <p:bldP spid="62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1692</Words>
  <Application>Microsoft Office PowerPoint</Application>
  <PresentationFormat>全屏显示(16:9)</PresentationFormat>
  <Paragraphs>164</Paragraphs>
  <Slides>23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黑体</vt:lpstr>
      <vt:lpstr>华文新魏</vt:lpstr>
      <vt:lpstr>宋体</vt:lpstr>
      <vt:lpstr>微软雅黑</vt:lpstr>
      <vt:lpstr>Arial</vt:lpstr>
      <vt:lpstr>Times New Roman</vt:lpstr>
      <vt:lpstr>Wingdings</vt:lpstr>
      <vt:lpstr>WWW.2PPT.COM
</vt:lpstr>
      <vt:lpstr>Equation.KSEE3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2023-01-16T19:11:57Z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BB7B84132B7C4B69BEEE8ED628183DEB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