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5"/>
  </p:notesMasterIdLst>
  <p:sldIdLst>
    <p:sldId id="258" r:id="rId2"/>
    <p:sldId id="306" r:id="rId3"/>
    <p:sldId id="256" r:id="rId4"/>
    <p:sldId id="299" r:id="rId5"/>
    <p:sldId id="300" r:id="rId6"/>
    <p:sldId id="301" r:id="rId7"/>
    <p:sldId id="302" r:id="rId8"/>
    <p:sldId id="303" r:id="rId9"/>
    <p:sldId id="317" r:id="rId10"/>
    <p:sldId id="319" r:id="rId11"/>
    <p:sldId id="268" r:id="rId12"/>
    <p:sldId id="323" r:id="rId13"/>
    <p:sldId id="304" r:id="rId14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0000FF"/>
    <a:srgbClr val="C0D6B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3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12.wmf"/><Relationship Id="rId1" Type="http://schemas.openxmlformats.org/officeDocument/2006/relationships/image" Target="../media/image11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&#10;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0">
          <a:gsLst>
            <a:gs pos="0">
              <a:srgbClr val="C0D6B8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97B5FA-0921-464F-AAE1-844C04324D75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5CE74E-AB26-4998-AD42-012C4C1AD07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7.xml"/><Relationship Id="rId1" Type="http://schemas.openxmlformats.org/officeDocument/2006/relationships/tags" Target="../tags/tag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4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5.w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w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image" Target="../media/image4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3.bin"/><Relationship Id="rId5" Type="http://schemas.openxmlformats.org/officeDocument/2006/relationships/image" Target="../media/image3.wmf"/><Relationship Id="rId4" Type="http://schemas.openxmlformats.org/officeDocument/2006/relationships/oleObject" Target="../embeddings/oleObject2.bin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file:///F:\16&#26149;&#36716;word\&#21516;&#27493;\&#25968;&#23398;\&#20154;&#25945;&#25968;&#23398;&#20843;&#19979;&#26032;&#25945;&#26696;&#20108;&#26657;\15rs414.eps" TargetMode="External"/><Relationship Id="rId5" Type="http://schemas.openxmlformats.org/officeDocument/2006/relationships/image" Target="../media/image13.wmf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 idx="4294967295"/>
          </p:nvPr>
        </p:nvSpPr>
        <p:spPr>
          <a:xfrm>
            <a:off x="2348300" y="2101026"/>
            <a:ext cx="7153275" cy="2387600"/>
          </a:xfrm>
        </p:spPr>
        <p:txBody>
          <a:bodyPr anchor="ctr" anchorCtr="0"/>
          <a:lstStyle/>
          <a:p>
            <a:pPr algn="ctr"/>
            <a:r>
              <a:rPr lang="en-US" altLang="zh-CN" sz="5400" dirty="0">
                <a:solidFill>
                  <a:srgbClr val="FF0000"/>
                </a:solidFill>
              </a:rPr>
              <a:t>10.3  </a:t>
            </a:r>
            <a:r>
              <a:rPr lang="zh-CN" altLang="en-US" sz="5400" dirty="0">
                <a:solidFill>
                  <a:srgbClr val="FF0000"/>
                </a:solidFill>
              </a:rPr>
              <a:t>一次函数的性质</a:t>
            </a:r>
          </a:p>
        </p:txBody>
      </p:sp>
      <p:sp>
        <p:nvSpPr>
          <p:cNvPr id="7" name="副标题 2"/>
          <p:cNvSpPr>
            <a:spLocks noGrp="1"/>
          </p:cNvSpPr>
          <p:nvPr/>
        </p:nvSpPr>
        <p:spPr>
          <a:xfrm>
            <a:off x="405713" y="248543"/>
            <a:ext cx="2726691" cy="72326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>
              <a:lnSpc>
                <a:spcPct val="150000"/>
              </a:lnSpc>
              <a:buNone/>
            </a:pPr>
            <a:r>
              <a:rPr lang="zh-CN" altLang="en-US" sz="3200" dirty="0"/>
              <a:t>八年级   下册</a:t>
            </a:r>
          </a:p>
        </p:txBody>
      </p:sp>
      <p:sp>
        <p:nvSpPr>
          <p:cNvPr id="8" name="副标题 2"/>
          <p:cNvSpPr>
            <a:spLocks noGrp="1"/>
          </p:cNvSpPr>
          <p:nvPr/>
        </p:nvSpPr>
        <p:spPr>
          <a:xfrm>
            <a:off x="3403256" y="1080197"/>
            <a:ext cx="4794885" cy="723265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50000"/>
              </a:lnSpc>
              <a:buNone/>
            </a:pPr>
            <a:r>
              <a:rPr lang="zh-CN" altLang="en-US" sz="4000" dirty="0"/>
              <a:t>第</a:t>
            </a:r>
            <a:r>
              <a:rPr lang="en-US" altLang="zh-CN" sz="4000" dirty="0"/>
              <a:t>10</a:t>
            </a:r>
            <a:r>
              <a:rPr lang="zh-CN" altLang="en-US" sz="4000" dirty="0"/>
              <a:t>章   一次函数</a:t>
            </a:r>
          </a:p>
        </p:txBody>
      </p:sp>
      <p:sp>
        <p:nvSpPr>
          <p:cNvPr id="6" name="矩形 5"/>
          <p:cNvSpPr/>
          <p:nvPr/>
        </p:nvSpPr>
        <p:spPr>
          <a:xfrm>
            <a:off x="0" y="5604005"/>
            <a:ext cx="12192000" cy="5651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8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8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230506" y="382272"/>
            <a:ext cx="11731625" cy="526224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28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2</a:t>
            </a:r>
            <a:r>
              <a:rPr sz="28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．已知</a:t>
            </a:r>
            <a:r>
              <a:rPr lang="zh-CN" sz="28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一次函数                                   ，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zh-CN" sz="28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（</a:t>
            </a:r>
            <a:r>
              <a:rPr lang="en-US" altLang="zh-CN" sz="28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1</a:t>
            </a:r>
            <a:r>
              <a:rPr lang="zh-CN" sz="28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）当 </a:t>
            </a:r>
            <a:r>
              <a:rPr lang="en-US" altLang="zh-CN" sz="28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m </a:t>
            </a:r>
            <a:r>
              <a:rPr lang="zh-CN" altLang="en-US" sz="28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为何值时，</a:t>
            </a:r>
            <a:r>
              <a:rPr sz="2800" b="1" dirty="0" err="1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直线</a:t>
            </a:r>
            <a:r>
              <a:rPr lang="zh-CN" sz="28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经</a:t>
            </a:r>
            <a:r>
              <a:rPr sz="2800" b="1" dirty="0" err="1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过原点</a:t>
            </a:r>
            <a:r>
              <a:rPr sz="28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？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zh-CN" sz="28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（</a:t>
            </a:r>
            <a:r>
              <a:rPr lang="en-US" altLang="zh-CN" sz="28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2</a:t>
            </a:r>
            <a:r>
              <a:rPr lang="zh-CN" sz="28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）当 </a:t>
            </a:r>
            <a:r>
              <a:rPr lang="en-US" altLang="zh-CN" sz="28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m </a:t>
            </a:r>
            <a:r>
              <a:rPr lang="zh-CN" altLang="en-US" sz="28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为何值时</a:t>
            </a:r>
            <a:r>
              <a:rPr sz="28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，</a:t>
            </a:r>
            <a:r>
              <a:rPr sz="2800" b="1" dirty="0" err="1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直线与</a:t>
            </a:r>
            <a:r>
              <a:rPr sz="28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 </a:t>
            </a:r>
            <a:r>
              <a:rPr lang="en-US" sz="28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y </a:t>
            </a:r>
            <a:r>
              <a:rPr sz="2800" b="1" dirty="0" err="1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轴交点的纵坐标是</a:t>
            </a:r>
            <a:r>
              <a:rPr sz="28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 </a:t>
            </a:r>
            <a:r>
              <a:rPr lang="en-US" sz="28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1</a:t>
            </a:r>
            <a:r>
              <a:rPr sz="28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？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zh-CN" sz="28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（</a:t>
            </a:r>
            <a:r>
              <a:rPr lang="en-US" altLang="zh-CN" sz="28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3</a:t>
            </a:r>
            <a:r>
              <a:rPr lang="zh-CN" sz="28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）当 </a:t>
            </a:r>
            <a:r>
              <a:rPr lang="en-US" altLang="zh-CN" sz="28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m </a:t>
            </a:r>
            <a:r>
              <a:rPr lang="zh-CN" altLang="en-US" sz="28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为何值时，y 随 x 的增大而增大？</a:t>
            </a:r>
            <a:endParaRPr sz="2800" b="1" dirty="0">
              <a:latin typeface="Times New Roman" panose="02020603050405020304" charset="0"/>
              <a:ea typeface="华文中宋" panose="02010600040101010101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zh-CN" sz="28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（</a:t>
            </a:r>
            <a:r>
              <a:rPr lang="en-US" altLang="zh-CN" sz="28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4</a:t>
            </a:r>
            <a:r>
              <a:rPr lang="zh-CN" sz="28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）当 </a:t>
            </a:r>
            <a:r>
              <a:rPr lang="en-US" altLang="zh-CN" sz="28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m </a:t>
            </a:r>
            <a:r>
              <a:rPr sz="2800" b="1" dirty="0" err="1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为何值</a:t>
            </a:r>
            <a:r>
              <a:rPr lang="zh-CN" sz="28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时</a:t>
            </a:r>
            <a:r>
              <a:rPr sz="28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，</a:t>
            </a:r>
            <a:r>
              <a:rPr sz="2800" b="1" dirty="0" err="1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直线经过二、三、四象限</a:t>
            </a:r>
            <a:r>
              <a:rPr sz="28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？</a:t>
            </a:r>
          </a:p>
          <a:p>
            <a:pPr>
              <a:lnSpc>
                <a:spcPct val="2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zh-CN" sz="28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（</a:t>
            </a:r>
            <a:r>
              <a:rPr lang="en-US" altLang="zh-CN" sz="28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5</a:t>
            </a:r>
            <a:r>
              <a:rPr lang="zh-CN" sz="28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）当 </a:t>
            </a:r>
            <a:r>
              <a:rPr lang="en-US" altLang="zh-CN" sz="28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m </a:t>
            </a:r>
            <a:r>
              <a:rPr sz="2800" b="1" dirty="0" err="1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为何值</a:t>
            </a:r>
            <a:r>
              <a:rPr lang="zh-CN" sz="28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时</a:t>
            </a:r>
            <a:r>
              <a:rPr sz="28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，</a:t>
            </a:r>
            <a:r>
              <a:rPr lang="zh-CN" sz="28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直线</a:t>
            </a:r>
            <a:r>
              <a:rPr sz="28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与</a:t>
            </a:r>
            <a:r>
              <a:rPr lang="zh-CN" sz="28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已知</a:t>
            </a:r>
            <a:r>
              <a:rPr sz="2800" b="1" dirty="0" err="1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直线</a:t>
            </a:r>
            <a:r>
              <a:rPr sz="28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 y＝</a:t>
            </a:r>
            <a:r>
              <a:rPr lang="zh-CN" sz="28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﹣</a:t>
            </a:r>
            <a:r>
              <a:rPr sz="28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3x</a:t>
            </a:r>
            <a:r>
              <a:rPr lang="en-US" sz="28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+</a:t>
            </a:r>
            <a:r>
              <a:rPr sz="28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1</a:t>
            </a:r>
            <a:r>
              <a:rPr sz="2800" b="1" dirty="0">
                <a:solidFill>
                  <a:schemeClr val="tx1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 </a:t>
            </a:r>
            <a:r>
              <a:rPr sz="2800" b="1" dirty="0" err="1">
                <a:solidFill>
                  <a:schemeClr val="tx1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平行</a:t>
            </a:r>
            <a:r>
              <a:rPr lang="zh-CN" sz="2800" b="1" dirty="0">
                <a:solidFill>
                  <a:schemeClr val="tx1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？</a:t>
            </a:r>
          </a:p>
        </p:txBody>
      </p:sp>
      <p:graphicFrame>
        <p:nvGraphicFramePr>
          <p:cNvPr id="2" name="对象 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965451" y="712471"/>
          <a:ext cx="3128645" cy="6115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r:id="rId3" imgW="1041400" imgH="203200" progId="Equation.KSEE3">
                  <p:embed/>
                </p:oleObj>
              </mc:Choice>
              <mc:Fallback>
                <p:oleObj r:id="rId3" imgW="1041400" imgH="203200" progId="Equation.KSEE3">
                  <p:embed/>
                  <p:pic>
                    <p:nvPicPr>
                      <p:cNvPr id="0" name="图片 4096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65451" y="712471"/>
                        <a:ext cx="3128645" cy="6115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2078357" y="1684655"/>
            <a:ext cx="8034655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sz="3600" b="1" dirty="0" err="1">
                <a:solidFill>
                  <a:srgbClr val="FF0000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课堂小结：请你谈谈自己的收获和感受</a:t>
            </a:r>
            <a:endParaRPr sz="3600" b="1" dirty="0">
              <a:solidFill>
                <a:srgbClr val="FF0000"/>
              </a:solidFill>
              <a:latin typeface="Times New Roman" panose="02020603050405020304" charset="0"/>
              <a:ea typeface="华文中宋" panose="02010600040101010101" charset="-122"/>
              <a:cs typeface="Times New Roman" panose="02020603050405020304" charset="0"/>
              <a:sym typeface="+mn-ea"/>
            </a:endParaRPr>
          </a:p>
          <a:p>
            <a:pPr lv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sz="36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1. </a:t>
            </a:r>
            <a:r>
              <a:rPr sz="3600" b="1" dirty="0" err="1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数学活动经验方面</a:t>
            </a:r>
            <a:r>
              <a:rPr lang="zh-CN" sz="36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；</a:t>
            </a:r>
            <a:r>
              <a:rPr sz="36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                                                                      </a:t>
            </a:r>
          </a:p>
          <a:p>
            <a:pPr lv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sz="36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2. </a:t>
            </a:r>
            <a:r>
              <a:rPr sz="3600" b="1" dirty="0" err="1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数学思想方法方面</a:t>
            </a:r>
            <a:r>
              <a:rPr lang="zh-CN" sz="36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；</a:t>
            </a:r>
            <a:r>
              <a:rPr sz="36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                                                             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2798446" y="466725"/>
            <a:ext cx="6708775" cy="563231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indent="0">
              <a:lnSpc>
                <a:spcPct val="150000"/>
              </a:lnSpc>
            </a:pPr>
            <a:r>
              <a:rPr lang="zh-CN" sz="6000" b="0">
                <a:solidFill>
                  <a:srgbClr val="FF0000"/>
                </a:solidFill>
                <a:latin typeface="华文隶书" panose="02010800040101010101" charset="-122"/>
                <a:ea typeface="华文隶书" panose="02010800040101010101" charset="-122"/>
              </a:rPr>
              <a:t>数缺形时少直观，形少数时难入微；数形结合百般好，一朝分家万事休</a:t>
            </a:r>
            <a:endParaRPr lang="zh-CN" altLang="en-US" sz="6000" b="0">
              <a:solidFill>
                <a:srgbClr val="FF0000"/>
              </a:solidFill>
              <a:latin typeface="华文隶书" panose="02010800040101010101" charset="-122"/>
              <a:ea typeface="华文隶书" panose="02010800040101010101" charset="-122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570865" y="1468120"/>
            <a:ext cx="11210291" cy="34150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lang="zh-CN" sz="3600" b="1" dirty="0">
                <a:solidFill>
                  <a:srgbClr val="FF0000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课后</a:t>
            </a:r>
            <a:r>
              <a:rPr sz="3600" b="1" dirty="0" err="1">
                <a:solidFill>
                  <a:srgbClr val="FF0000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作业</a:t>
            </a:r>
            <a:r>
              <a:rPr lang="zh-CN" sz="3600" b="1" dirty="0">
                <a:solidFill>
                  <a:srgbClr val="FF0000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：</a:t>
            </a:r>
            <a:endParaRPr sz="3600" b="1" dirty="0">
              <a:solidFill>
                <a:srgbClr val="FF0000"/>
              </a:solidFill>
              <a:latin typeface="Times New Roman" panose="02020603050405020304" charset="0"/>
              <a:ea typeface="华文中宋" panose="02010600040101010101" charset="-122"/>
              <a:cs typeface="Times New Roman" panose="02020603050405020304" charset="0"/>
              <a:sym typeface="+mn-ea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</a:pPr>
            <a:r>
              <a:rPr sz="3600" b="1" dirty="0" err="1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课后探究活动</a:t>
            </a:r>
            <a:r>
              <a:rPr sz="3600" b="1" dirty="0" smtClean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：</a:t>
            </a:r>
            <a:r>
              <a:rPr lang="zh-CN" sz="3600" b="1" dirty="0" smtClean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根</a:t>
            </a:r>
            <a:r>
              <a:rPr lang="zh-CN" sz="36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据你在课堂上总结的探究经验和方法，初步</a:t>
            </a:r>
            <a:r>
              <a:rPr sz="3600" b="1" dirty="0" err="1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归纳总结函数</a:t>
            </a:r>
            <a:r>
              <a:rPr sz="36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                          中 </a:t>
            </a:r>
            <a:r>
              <a:rPr sz="3600" b="1" dirty="0" err="1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k的值与图象的关系</a:t>
            </a:r>
            <a:r>
              <a:rPr sz="36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.                                                              </a:t>
            </a:r>
          </a:p>
        </p:txBody>
      </p:sp>
      <p:graphicFrame>
        <p:nvGraphicFramePr>
          <p:cNvPr id="2" name="对象 -2147482580"/>
          <p:cNvGraphicFramePr>
            <a:graphicFrameLocks noChangeAspect="1"/>
          </p:cNvGraphicFramePr>
          <p:nvPr/>
        </p:nvGraphicFramePr>
        <p:xfrm>
          <a:off x="4658104" y="3175635"/>
          <a:ext cx="2505075" cy="103632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r:id="rId3" imgW="952500" imgH="393700" progId="Equation.KSEE3">
                  <p:embed/>
                </p:oleObj>
              </mc:Choice>
              <mc:Fallback>
                <p:oleObj r:id="rId3" imgW="952500" imgH="393700" progId="Equation.KSEE3">
                  <p:embed/>
                  <p:pic>
                    <p:nvPicPr>
                      <p:cNvPr id="0" name="图片 3075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658104" y="3175635"/>
                        <a:ext cx="2505075" cy="103632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文本框 6"/>
          <p:cNvSpPr txBox="1"/>
          <p:nvPr/>
        </p:nvSpPr>
        <p:spPr>
          <a:xfrm>
            <a:off x="490855" y="1249681"/>
            <a:ext cx="2440305" cy="201285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32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某些现实问题中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变量</a:t>
            </a:r>
            <a:r>
              <a:rPr lang="zh-CN" altLang="en-US" sz="32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之间相互联系</a:t>
            </a:r>
          </a:p>
        </p:txBody>
      </p:sp>
      <p:cxnSp>
        <p:nvCxnSpPr>
          <p:cNvPr id="2" name="直接箭头连接符 1"/>
          <p:cNvCxnSpPr/>
          <p:nvPr/>
        </p:nvCxnSpPr>
        <p:spPr>
          <a:xfrm flipV="1">
            <a:off x="3064511" y="2410460"/>
            <a:ext cx="15840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5" name="文本框 4"/>
          <p:cNvSpPr txBox="1"/>
          <p:nvPr/>
        </p:nvSpPr>
        <p:spPr>
          <a:xfrm>
            <a:off x="4758057" y="2021842"/>
            <a:ext cx="1857375" cy="73250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32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函数模型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3287396" y="1640842"/>
            <a:ext cx="1132205" cy="7325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3200" b="1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建立</a:t>
            </a:r>
          </a:p>
        </p:txBody>
      </p:sp>
      <p:cxnSp>
        <p:nvCxnSpPr>
          <p:cNvPr id="8" name="直接箭头连接符 7"/>
          <p:cNvCxnSpPr/>
          <p:nvPr/>
        </p:nvCxnSpPr>
        <p:spPr>
          <a:xfrm rot="5400000" flipV="1">
            <a:off x="5308875" y="3261085"/>
            <a:ext cx="756000" cy="0"/>
          </a:xfrm>
          <a:prstGeom prst="straightConnector1">
            <a:avLst/>
          </a:prstGeom>
          <a:ln w="38100">
            <a:solidFill>
              <a:srgbClr val="0000FF"/>
            </a:solidFill>
            <a:tailEnd type="arrow" w="med" len="med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4336416" y="3680462"/>
            <a:ext cx="2891155" cy="13709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3200" b="1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一次函数</a:t>
            </a:r>
          </a:p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endParaRPr lang="zh-CN" altLang="en-US" sz="3200" b="1">
              <a:latin typeface="Times New Roman" panose="02020603050405020304" charset="0"/>
              <a:ea typeface="华文中宋" panose="02010600040101010101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11" name="左大括号 10"/>
          <p:cNvSpPr/>
          <p:nvPr/>
        </p:nvSpPr>
        <p:spPr>
          <a:xfrm>
            <a:off x="7473315" y="3602357"/>
            <a:ext cx="1010920" cy="1712595"/>
          </a:xfrm>
          <a:prstGeom prst="leftBrace">
            <a:avLst/>
          </a:prstGeom>
          <a:ln w="38100">
            <a:solidFill>
              <a:srgbClr val="0000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2" name="文本框 11"/>
          <p:cNvSpPr txBox="1"/>
          <p:nvPr/>
        </p:nvSpPr>
        <p:spPr>
          <a:xfrm>
            <a:off x="8510906" y="3204212"/>
            <a:ext cx="3386455" cy="73088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3200" b="1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图象：                        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4336417" y="4320541"/>
            <a:ext cx="3203121" cy="73250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3200" b="1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y = kx+b</a:t>
            </a:r>
            <a:r>
              <a:rPr lang="zh-CN" altLang="en-US" sz="3200" b="1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（</a:t>
            </a:r>
            <a:r>
              <a:rPr lang="en-US" altLang="zh-CN" sz="3200" b="1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k≠0</a:t>
            </a:r>
            <a:r>
              <a:rPr lang="zh-CN" altLang="en-US" sz="3200" b="1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）</a:t>
            </a:r>
            <a:endParaRPr lang="zh-CN" altLang="en-US" sz="3200"/>
          </a:p>
        </p:txBody>
      </p:sp>
      <p:sp>
        <p:nvSpPr>
          <p:cNvPr id="14" name="文本框 13"/>
          <p:cNvSpPr txBox="1"/>
          <p:nvPr/>
        </p:nvSpPr>
        <p:spPr>
          <a:xfrm>
            <a:off x="9808846" y="3204211"/>
            <a:ext cx="1826141" cy="732508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zh-CN" sz="3200" b="1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</a:rPr>
              <a:t>一条直线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8625840" y="4901567"/>
            <a:ext cx="3271520" cy="73088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square" rtlCol="0">
            <a:spAutoFit/>
          </a:bodyPr>
          <a:lstStyle/>
          <a:p>
            <a:pPr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3200" b="1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性质：                        </a:t>
            </a:r>
          </a:p>
        </p:txBody>
      </p:sp>
      <p:sp>
        <p:nvSpPr>
          <p:cNvPr id="16" name="标题 5"/>
          <p:cNvSpPr>
            <a:spLocks noGrp="1"/>
          </p:cNvSpPr>
          <p:nvPr/>
        </p:nvSpPr>
        <p:spPr>
          <a:xfrm>
            <a:off x="471171" y="329565"/>
            <a:ext cx="4260215" cy="645160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</a:rPr>
              <a:t>复习回顾</a:t>
            </a:r>
          </a:p>
        </p:txBody>
      </p:sp>
      <p:graphicFrame>
        <p:nvGraphicFramePr>
          <p:cNvPr id="17" name="对象 16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70853" y="3574417"/>
          <a:ext cx="3484880" cy="247586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r:id="rId3" imgW="965200" imgH="685800" progId="Equation.KSEE3">
                  <p:embed/>
                </p:oleObj>
              </mc:Choice>
              <mc:Fallback>
                <p:oleObj r:id="rId3" imgW="965200" imgH="6858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70853" y="3574417"/>
                        <a:ext cx="3484880" cy="247586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5" grpId="0" animBg="1"/>
      <p:bldP spid="6" grpId="0"/>
      <p:bldP spid="9" grpId="0" animBg="1"/>
      <p:bldP spid="11" grpId="0" bldLvl="0" animBg="1"/>
      <p:bldP spid="12" grpId="0" bldLvl="0" animBg="1"/>
      <p:bldP spid="13" grpId="0"/>
      <p:bldP spid="14" grpId="0"/>
      <p:bldP spid="15" grpId="0" bldLvl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426086" y="1471296"/>
            <a:ext cx="11398885" cy="34163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</a:rPr>
              <a:t>探究1：探究一次函数 y = kx + b 中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</a:rPr>
              <a:t> b 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</a:rPr>
              <a:t>的值与图象的关系</a:t>
            </a:r>
          </a:p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</a:rPr>
              <a:t>1. </a:t>
            </a:r>
            <a:r>
              <a:rPr lang="zh-CN" altLang="en-US" sz="3600" b="1" dirty="0" smtClean="0">
                <a:solidFill>
                  <a:schemeClr val="tx1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</a:rPr>
              <a:t>画</a:t>
            </a: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</a:rPr>
              <a:t>出函数 y = 2x + </a:t>
            </a:r>
            <a:r>
              <a:rPr lang="en-US" altLang="zh-CN" sz="3600" b="1" dirty="0">
                <a:solidFill>
                  <a:schemeClr val="tx1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</a:rPr>
              <a:t>3</a:t>
            </a: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</a:rPr>
              <a:t> 的图象，然后改变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</a:rPr>
              <a:t>b </a:t>
            </a: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</a:rPr>
              <a:t>的值，任意画出三个一次函数的图象. </a:t>
            </a:r>
            <a:r>
              <a:rPr lang="zh-CN" altLang="en-US" sz="36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小组合作进行实验，完成相应的实验报告.</a:t>
            </a:r>
            <a:endParaRPr lang="zh-CN" altLang="en-US" sz="3600" b="1" dirty="0">
              <a:solidFill>
                <a:schemeClr val="tx1"/>
              </a:solidFill>
              <a:latin typeface="Times New Roman" panose="02020603050405020304" charset="0"/>
              <a:ea typeface="华文中宋" panose="02010600040101010101" charset="-122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/>
          <p:nvPr/>
        </p:nvGraphicFramePr>
        <p:xfrm>
          <a:off x="319406" y="1696720"/>
          <a:ext cx="10980420" cy="478155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2013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36028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9055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 dirty="0" err="1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数（解析式</a:t>
                      </a:r>
                      <a:r>
                        <a:rPr lang="en-US" sz="2400" b="1" dirty="0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 y = </a:t>
                      </a:r>
                      <a:r>
                        <a:rPr lang="en-US" sz="2400" b="1" dirty="0" err="1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kx</a:t>
                      </a:r>
                      <a:r>
                        <a:rPr lang="en-US" sz="2400" b="1" dirty="0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 + b）</a:t>
                      </a:r>
                      <a:endParaRPr lang="en-US" altLang="en-US" sz="2400" b="1" dirty="0">
                        <a:latin typeface="Times New Roman" panose="02020603050405020304" charset="0"/>
                        <a:ea typeface="华文中宋" panose="02010600040101010101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latin typeface="Times New Roman" panose="02020603050405020304" charset="0"/>
                          <a:ea typeface="华文中宋" panose="02010600040101010101" charset="-122"/>
                          <a:cs typeface="宋体" panose="02010600030101010101" pitchFamily="2" charset="-122"/>
                        </a:rPr>
                        <a:t>形（图象）</a:t>
                      </a:r>
                      <a:endParaRPr lang="en-US" altLang="en-US" sz="2400" b="1">
                        <a:latin typeface="Times New Roman" panose="02020603050405020304" charset="0"/>
                        <a:ea typeface="华文中宋" panose="0201060004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b</a:t>
                      </a:r>
                      <a:endParaRPr lang="en-US" altLang="en-US" sz="2400" b="1">
                        <a:latin typeface="Times New Roman" panose="02020603050405020304" charset="0"/>
                        <a:ea typeface="华文中宋" panose="02010600040101010101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1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直线与 y 轴交点</a:t>
                      </a:r>
                      <a:r>
                        <a:rPr lang="zh-CN" altLang="en-US" sz="2400" b="1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：</a:t>
                      </a:r>
                      <a:r>
                        <a:rPr lang="en-US" sz="2400" b="1" u="sng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                </a:t>
                      </a:r>
                      <a:r>
                        <a:rPr lang="en-US" sz="2400" b="1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；</a:t>
                      </a:r>
                      <a:endParaRPr lang="en-US" altLang="en-US" sz="2400" b="1">
                        <a:latin typeface="Times New Roman" panose="02020603050405020304" charset="0"/>
                        <a:ea typeface="华文中宋" panose="02010600040101010101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当b = 0时</a:t>
                      </a:r>
                      <a:endParaRPr lang="en-US" altLang="en-US" sz="2400" b="1">
                        <a:latin typeface="Times New Roman" panose="02020603050405020304" charset="0"/>
                        <a:ea typeface="华文中宋" panose="02010600040101010101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1" dirty="0" err="1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交点在</a:t>
                      </a:r>
                      <a:r>
                        <a:rPr lang="en-US" sz="2400" b="1" u="sng" dirty="0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              </a:t>
                      </a:r>
                      <a:r>
                        <a:rPr lang="en-US" sz="2400" b="1" dirty="0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 ；</a:t>
                      </a:r>
                      <a:endParaRPr lang="en-US" altLang="en-US" sz="2400" b="1" dirty="0">
                        <a:latin typeface="Times New Roman" panose="02020603050405020304" charset="0"/>
                        <a:ea typeface="华文中宋" panose="02010600040101010101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当b &gt; 0时</a:t>
                      </a:r>
                      <a:endParaRPr lang="en-US" altLang="en-US" sz="2400" b="1">
                        <a:latin typeface="Times New Roman" panose="02020603050405020304" charset="0"/>
                        <a:ea typeface="华文中宋" panose="02010600040101010101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1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交点在 y 轴的</a:t>
                      </a:r>
                      <a:r>
                        <a:rPr lang="en-US" sz="2400" b="1" u="sng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              </a:t>
                      </a:r>
                      <a:r>
                        <a:rPr lang="en-US" sz="2400" b="1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半轴；</a:t>
                      </a:r>
                      <a:endParaRPr lang="en-US" altLang="en-US" sz="2400" b="1">
                        <a:latin typeface="Times New Roman" panose="02020603050405020304" charset="0"/>
                        <a:ea typeface="华文中宋" panose="02010600040101010101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9055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当b &lt; 0时</a:t>
                      </a:r>
                      <a:endParaRPr lang="en-US" altLang="en-US" sz="2400" b="1">
                        <a:latin typeface="Times New Roman" panose="02020603050405020304" charset="0"/>
                        <a:ea typeface="华文中宋" panose="02010600040101010101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1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交点在 y 轴的</a:t>
                      </a:r>
                      <a:r>
                        <a:rPr lang="en-US" sz="2400" b="1" u="sng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               </a:t>
                      </a:r>
                      <a:r>
                        <a:rPr lang="en-US" sz="2400" b="1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半轴；</a:t>
                      </a:r>
                      <a:endParaRPr lang="en-US" altLang="en-US" sz="2400" b="1">
                        <a:latin typeface="Times New Roman" panose="02020603050405020304" charset="0"/>
                        <a:ea typeface="华文中宋" panose="02010600040101010101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5825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2400" b="1" dirty="0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y</a:t>
                      </a:r>
                      <a:r>
                        <a:rPr lang="en-US" sz="2400" b="1" baseline="-25000" dirty="0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1</a:t>
                      </a:r>
                      <a:r>
                        <a:rPr lang="en-US" sz="2400" b="1" dirty="0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 = </a:t>
                      </a:r>
                      <a:r>
                        <a:rPr lang="en-US" sz="2400" b="1" dirty="0" err="1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kx</a:t>
                      </a:r>
                      <a:r>
                        <a:rPr lang="en-US" sz="2400" b="1" dirty="0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 + b</a:t>
                      </a:r>
                      <a:r>
                        <a:rPr lang="en-US" sz="2400" b="1" baseline="-25000" dirty="0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1</a:t>
                      </a:r>
                      <a:r>
                        <a:rPr lang="en-US" sz="2400" b="1" dirty="0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与 y</a:t>
                      </a:r>
                      <a:r>
                        <a:rPr lang="en-US" sz="2400" b="1" baseline="-25000" dirty="0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2 </a:t>
                      </a:r>
                      <a:r>
                        <a:rPr lang="en-US" sz="2400" b="1" dirty="0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= </a:t>
                      </a:r>
                      <a:r>
                        <a:rPr lang="en-US" sz="2400" b="1" dirty="0" err="1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kx</a:t>
                      </a:r>
                      <a:r>
                        <a:rPr lang="en-US" sz="2400" b="1" dirty="0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 + b</a:t>
                      </a:r>
                      <a:r>
                        <a:rPr lang="en-US" sz="2400" b="1" baseline="-25000" dirty="0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2</a:t>
                      </a:r>
                      <a:endParaRPr lang="en-US" altLang="en-US" sz="2400" b="1" dirty="0">
                        <a:latin typeface="Times New Roman" panose="02020603050405020304" charset="0"/>
                        <a:ea typeface="华文中宋" panose="02010600040101010101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buNone/>
                      </a:pPr>
                      <a:r>
                        <a:rPr lang="en-US" sz="2400" b="1" dirty="0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1、直线之间</a:t>
                      </a:r>
                      <a:r>
                        <a:rPr lang="zh-CN" altLang="en-US" sz="2400" b="1" dirty="0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的</a:t>
                      </a:r>
                      <a:r>
                        <a:rPr lang="en-US" sz="2400" b="1" dirty="0" err="1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位置关系</a:t>
                      </a:r>
                      <a:r>
                        <a:rPr lang="en-US" sz="2400" b="1" dirty="0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：</a:t>
                      </a:r>
                      <a:r>
                        <a:rPr lang="en-US" sz="2400" b="1" u="sng" dirty="0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                    </a:t>
                      </a:r>
                      <a:r>
                        <a:rPr lang="en-US" sz="2400" b="1" dirty="0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；</a:t>
                      </a:r>
                    </a:p>
                    <a:p>
                      <a:pPr indent="0">
                        <a:buNone/>
                      </a:pPr>
                      <a:r>
                        <a:rPr lang="en-US" sz="2400" b="1" dirty="0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2、平移：</a:t>
                      </a:r>
                    </a:p>
                    <a:p>
                      <a:pPr indent="0">
                        <a:buNone/>
                      </a:pPr>
                      <a:endParaRPr lang="en-US" altLang="en-US" sz="2400" b="1" dirty="0">
                        <a:latin typeface="Times New Roman" panose="02020603050405020304" charset="0"/>
                        <a:ea typeface="华文中宋" panose="02010600040101010101" charset="-122"/>
                        <a:cs typeface="Times New Roman" panose="02020603050405020304" charset="0"/>
                      </a:endParaRPr>
                    </a:p>
                    <a:p>
                      <a:pPr indent="0">
                        <a:buNone/>
                      </a:pPr>
                      <a:endParaRPr lang="en-US" altLang="en-US" sz="2400" b="1" dirty="0">
                        <a:latin typeface="Times New Roman" panose="02020603050405020304" charset="0"/>
                        <a:ea typeface="华文中宋" panose="02010600040101010101" charset="-122"/>
                        <a:cs typeface="Times New Roman" panose="02020603050405020304" charset="0"/>
                      </a:endParaRPr>
                    </a:p>
                    <a:p>
                      <a:pPr indent="0">
                        <a:buNone/>
                      </a:pPr>
                      <a:endParaRPr lang="en-US" altLang="en-US" sz="2400" b="1" dirty="0">
                        <a:latin typeface="Times New Roman" panose="02020603050405020304" charset="0"/>
                        <a:ea typeface="华文中宋" panose="02010600040101010101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100" name="文本框 99"/>
          <p:cNvSpPr txBox="1"/>
          <p:nvPr/>
        </p:nvSpPr>
        <p:spPr>
          <a:xfrm>
            <a:off x="187961" y="128270"/>
            <a:ext cx="11731625" cy="15696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</a:rPr>
              <a:t>探究1：探究一次函数 y = kx + b 中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</a:rPr>
              <a:t>b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</a:rPr>
              <a:t> 的值与图象的关系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zh-CN" altLang="en-US" sz="32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</a:rPr>
              <a:t>2. 活动小结</a:t>
            </a:r>
            <a:endParaRPr lang="en-US" altLang="en-US" sz="3200" b="1" u="sng" dirty="0">
              <a:latin typeface="Times New Roman" panose="02020603050405020304" charset="0"/>
              <a:ea typeface="华文中宋" panose="02010600040101010101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6196966" y="2094231"/>
            <a:ext cx="164179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sz="2800" b="1">
                <a:solidFill>
                  <a:srgbClr val="FF0000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（0，b）</a:t>
            </a:r>
            <a:endParaRPr lang="en-US" altLang="en-US" sz="2800" b="1">
              <a:solidFill>
                <a:srgbClr val="FF0000"/>
              </a:solidFill>
              <a:latin typeface="Times New Roman" panose="02020603050405020304" charset="0"/>
              <a:ea typeface="华文中宋" panose="02010600040101010101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5081906" y="2865120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原点</a:t>
            </a:r>
            <a:endParaRPr lang="en-US" altLang="en-US" sz="2800" b="1">
              <a:solidFill>
                <a:srgbClr val="FF0000"/>
              </a:solidFill>
              <a:latin typeface="Times New Roman" panose="02020603050405020304" charset="0"/>
              <a:ea typeface="华文中宋" panose="02010600040101010101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6052186" y="3467100"/>
            <a:ext cx="63350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正 </a:t>
            </a:r>
            <a:endParaRPr lang="en-US" altLang="en-US" sz="2800" b="1">
              <a:solidFill>
                <a:srgbClr val="FF0000"/>
              </a:solidFill>
              <a:latin typeface="Times New Roman" panose="02020603050405020304" charset="0"/>
              <a:ea typeface="华文中宋" panose="02010600040101010101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6052186" y="4013835"/>
            <a:ext cx="54373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负</a:t>
            </a:r>
            <a:endParaRPr lang="en-US" altLang="en-US" sz="2800" b="1">
              <a:solidFill>
                <a:srgbClr val="FF0000"/>
              </a:solidFill>
              <a:latin typeface="Times New Roman" panose="02020603050405020304" charset="0"/>
              <a:ea typeface="华文中宋" panose="02010600040101010101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7" name="文本框 6"/>
          <p:cNvSpPr txBox="1"/>
          <p:nvPr/>
        </p:nvSpPr>
        <p:spPr>
          <a:xfrm>
            <a:off x="7564755" y="4535805"/>
            <a:ext cx="162095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b="1">
                <a:solidFill>
                  <a:srgbClr val="FF0000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互相平行</a:t>
            </a:r>
            <a:endParaRPr lang="en-US" altLang="en-US" sz="2800" b="1">
              <a:solidFill>
                <a:srgbClr val="FF0000"/>
              </a:solidFill>
              <a:latin typeface="Times New Roman" panose="02020603050405020304" charset="0"/>
              <a:ea typeface="华文中宋" panose="02010600040101010101" charset="-122"/>
              <a:cs typeface="Times New Roman" panose="02020603050405020304" charset="0"/>
              <a:sym typeface="+mn-ea"/>
            </a:endParaRPr>
          </a:p>
        </p:txBody>
      </p:sp>
      <p:graphicFrame>
        <p:nvGraphicFramePr>
          <p:cNvPr id="8" name="对象 -2147482513"/>
          <p:cNvGraphicFramePr>
            <a:graphicFrameLocks noChangeAspect="1"/>
          </p:cNvGraphicFramePr>
          <p:nvPr/>
        </p:nvGraphicFramePr>
        <p:xfrm>
          <a:off x="4009072" y="5393055"/>
          <a:ext cx="7057111" cy="50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r:id="rId4" imgW="3556000" imgH="254000" progId="Equation.KSEE3">
                  <p:embed/>
                </p:oleObj>
              </mc:Choice>
              <mc:Fallback>
                <p:oleObj r:id="rId4" imgW="3556000" imgH="254000" progId="Equation.KSEE3">
                  <p:embed/>
                  <p:pic>
                    <p:nvPicPr>
                      <p:cNvPr id="0" name="图片 10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4009072" y="5393055"/>
                        <a:ext cx="7057111" cy="504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对象 -2147482512"/>
          <p:cNvGraphicFramePr>
            <a:graphicFrameLocks noChangeAspect="1"/>
          </p:cNvGraphicFramePr>
          <p:nvPr/>
        </p:nvGraphicFramePr>
        <p:xfrm>
          <a:off x="3992563" y="5949950"/>
          <a:ext cx="7057111" cy="50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2" r:id="rId6" imgW="3556000" imgH="254000" progId="Equation.KSEE3">
                  <p:embed/>
                </p:oleObj>
              </mc:Choice>
              <mc:Fallback>
                <p:oleObj r:id="rId6" imgW="3556000" imgH="254000" progId="Equation.KSEE3">
                  <p:embed/>
                  <p:pic>
                    <p:nvPicPr>
                      <p:cNvPr id="0" name="图片 1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3992563" y="5949950"/>
                        <a:ext cx="7057111" cy="504000"/>
                      </a:xfrm>
                      <a:prstGeom prst="rect">
                        <a:avLst/>
                      </a:prstGeom>
                      <a:noFill/>
                      <a:ln w="38100">
                        <a:noFill/>
                        <a:miter/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文本框 12"/>
          <p:cNvSpPr txBox="1"/>
          <p:nvPr/>
        </p:nvSpPr>
        <p:spPr>
          <a:xfrm>
            <a:off x="5692777" y="5280662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上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6477001" y="5276852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400" b="1">
                <a:solidFill>
                  <a:srgbClr val="FF0000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b</a:t>
            </a:r>
            <a:r>
              <a:rPr lang="en-US" altLang="en-US" sz="2400" b="1" baseline="-25000">
                <a:solidFill>
                  <a:srgbClr val="FF0000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2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-b</a:t>
            </a:r>
            <a:r>
              <a:rPr lang="en-US" altLang="en-US" sz="2400" b="1" baseline="-25000">
                <a:solidFill>
                  <a:srgbClr val="FF0000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1</a:t>
            </a:r>
          </a:p>
        </p:txBody>
      </p:sp>
      <p:sp>
        <p:nvSpPr>
          <p:cNvPr id="15" name="文本框 14"/>
          <p:cNvSpPr txBox="1"/>
          <p:nvPr/>
        </p:nvSpPr>
        <p:spPr>
          <a:xfrm>
            <a:off x="5705477" y="5796282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400" b="1">
                <a:solidFill>
                  <a:srgbClr val="FF0000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下</a:t>
            </a:r>
          </a:p>
        </p:txBody>
      </p:sp>
      <p:sp>
        <p:nvSpPr>
          <p:cNvPr id="16" name="文本框 15"/>
          <p:cNvSpPr txBox="1"/>
          <p:nvPr/>
        </p:nvSpPr>
        <p:spPr>
          <a:xfrm>
            <a:off x="6489701" y="5792472"/>
            <a:ext cx="8354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en-US" sz="2400" b="1">
                <a:solidFill>
                  <a:srgbClr val="FF0000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b</a:t>
            </a:r>
            <a:r>
              <a:rPr lang="en-US" altLang="en-US" sz="2400" b="1" baseline="-25000">
                <a:solidFill>
                  <a:srgbClr val="FF0000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1</a:t>
            </a:r>
            <a:r>
              <a:rPr lang="en-US" altLang="en-US" sz="2400" b="1">
                <a:solidFill>
                  <a:srgbClr val="FF0000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-b</a:t>
            </a:r>
            <a:r>
              <a:rPr lang="en-US" altLang="en-US" sz="2400" b="1" baseline="-25000">
                <a:solidFill>
                  <a:srgbClr val="FF0000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  <p:bldP spid="3" grpId="2"/>
      <p:bldP spid="4" grpId="1"/>
      <p:bldP spid="4" grpId="2"/>
      <p:bldP spid="5" grpId="1"/>
      <p:bldP spid="5" grpId="2"/>
      <p:bldP spid="6" grpId="1"/>
      <p:bldP spid="6" grpId="2"/>
      <p:bldP spid="7" grpId="1"/>
      <p:bldP spid="7" grpId="2"/>
      <p:bldP spid="13" grpId="1"/>
      <p:bldP spid="13" grpId="2"/>
      <p:bldP spid="14" grpId="1"/>
      <p:bldP spid="14" grpId="2"/>
      <p:bldP spid="15" grpId="1"/>
      <p:bldP spid="15" grpId="2"/>
      <p:bldP spid="16" grpId="1"/>
      <p:bldP spid="16" grpId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229872" y="1745616"/>
            <a:ext cx="11731625" cy="341632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</a:rPr>
              <a:t>探究2：探究一次函数 y = kx + b 中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</a:rPr>
              <a:t>k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</a:rPr>
              <a:t> 的值与图象的关系</a:t>
            </a:r>
          </a:p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zh-CN" altLang="en-US" sz="36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</a:rPr>
              <a:t>1. </a:t>
            </a:r>
            <a:r>
              <a:rPr lang="zh-CN" altLang="en-US" sz="3600" b="1" dirty="0" smtClean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</a:rPr>
              <a:t>画</a:t>
            </a:r>
            <a:r>
              <a:rPr lang="zh-CN" altLang="en-US" sz="36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</a:rPr>
              <a:t>出函数 y = 2x + </a:t>
            </a:r>
            <a:r>
              <a:rPr lang="en-US" altLang="zh-CN" sz="36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</a:rPr>
              <a:t>3</a:t>
            </a:r>
            <a:r>
              <a:rPr lang="zh-CN" altLang="en-US" sz="36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</a:rPr>
              <a:t> 的图象，然后改变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</a:rPr>
              <a:t> k </a:t>
            </a:r>
            <a:r>
              <a:rPr lang="zh-CN" altLang="en-US" sz="36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</a:rPr>
              <a:t>的值，任意画出三个一次函数的图象. </a:t>
            </a:r>
            <a:r>
              <a:rPr lang="zh-CN" altLang="en-US" sz="36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小组合作进行实验，完成相应的实验报告.</a:t>
            </a:r>
            <a:endParaRPr lang="zh-CN" altLang="en-US" sz="3600" b="1" dirty="0">
              <a:latin typeface="Times New Roman" panose="02020603050405020304" charset="0"/>
              <a:ea typeface="华文中宋" panose="02010600040101010101" charset="-122"/>
              <a:cs typeface="Times New Roman" panose="0202060305040502030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/>
          <p:nvPr/>
        </p:nvGraphicFramePr>
        <p:xfrm>
          <a:off x="319406" y="2199640"/>
          <a:ext cx="10980420" cy="322326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15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56514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107442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3200" b="1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数（解析式 y = kx + b）</a:t>
                      </a:r>
                      <a:endParaRPr lang="en-US" altLang="en-US" sz="3200" b="1">
                        <a:latin typeface="Times New Roman" panose="02020603050405020304" charset="0"/>
                        <a:ea typeface="华文中宋" panose="02010600040101010101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3200" b="1">
                          <a:latin typeface="Times New Roman" panose="02020603050405020304" charset="0"/>
                          <a:ea typeface="华文中宋" panose="02010600040101010101" charset="-122"/>
                          <a:cs typeface="宋体" panose="02010600030101010101" pitchFamily="2" charset="-122"/>
                        </a:rPr>
                        <a:t>形（图象）</a:t>
                      </a:r>
                      <a:endParaRPr lang="en-US" altLang="en-US" sz="3200" b="1">
                        <a:latin typeface="Times New Roman" panose="02020603050405020304" charset="0"/>
                        <a:ea typeface="华文中宋" panose="0201060004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7442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3200" b="1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k &gt; 0：y随x的增大而</a:t>
                      </a:r>
                      <a:r>
                        <a:rPr lang="en-US" sz="3200" b="1" u="sng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           </a:t>
                      </a:r>
                      <a:r>
                        <a:rPr lang="en-US" sz="3200" b="1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；</a:t>
                      </a:r>
                      <a:endParaRPr lang="en-US" altLang="en-US" sz="3200" b="1">
                        <a:latin typeface="Times New Roman" panose="02020603050405020304" charset="0"/>
                        <a:ea typeface="华文中宋" panose="02010600040101010101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3200" b="1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直线</a:t>
                      </a:r>
                      <a:r>
                        <a:rPr lang="zh-CN" altLang="en-US" sz="3200" b="1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从左向右</a:t>
                      </a:r>
                      <a:r>
                        <a:rPr lang="en-US" sz="3200" b="1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：</a:t>
                      </a:r>
                      <a:r>
                        <a:rPr lang="en-US" sz="3200" b="1" u="sng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            </a:t>
                      </a:r>
                      <a:r>
                        <a:rPr lang="en-US" sz="3200" b="1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 ；</a:t>
                      </a:r>
                      <a:endParaRPr lang="en-US" altLang="en-US" sz="3200" b="1">
                        <a:latin typeface="Times New Roman" panose="02020603050405020304" charset="0"/>
                        <a:ea typeface="华文中宋" panose="02010600040101010101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74420"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3200" b="1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k &lt; 0：y随x的增大而</a:t>
                      </a:r>
                      <a:r>
                        <a:rPr lang="en-US" sz="3200" b="1" u="sng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           </a:t>
                      </a:r>
                      <a:r>
                        <a:rPr lang="en-US" sz="3200" b="1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；</a:t>
                      </a:r>
                      <a:endParaRPr lang="en-US" altLang="en-US" sz="3200" b="1">
                        <a:latin typeface="Times New Roman" panose="02020603050405020304" charset="0"/>
                        <a:ea typeface="华文中宋" panose="02010600040101010101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buNone/>
                      </a:pPr>
                      <a:r>
                        <a:rPr lang="en-US" sz="3200" b="1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直线</a:t>
                      </a:r>
                      <a:r>
                        <a:rPr lang="zh-CN" altLang="en-US" sz="3200" b="1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  <a:sym typeface="+mn-ea"/>
                        </a:rPr>
                        <a:t>从左向右</a:t>
                      </a:r>
                      <a:r>
                        <a:rPr lang="en-US" sz="3200" b="1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：</a:t>
                      </a:r>
                      <a:r>
                        <a:rPr lang="en-US" sz="3200" b="1" u="sng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            </a:t>
                      </a:r>
                      <a:r>
                        <a:rPr lang="en-US" sz="3200" b="1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 ；</a:t>
                      </a:r>
                      <a:endParaRPr lang="en-US" altLang="en-US" sz="3200" b="1">
                        <a:latin typeface="Times New Roman" panose="02020603050405020304" charset="0"/>
                        <a:ea typeface="华文中宋" panose="02010600040101010101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00" name="文本框 99"/>
          <p:cNvSpPr txBox="1"/>
          <p:nvPr/>
        </p:nvSpPr>
        <p:spPr>
          <a:xfrm>
            <a:off x="176532" y="494030"/>
            <a:ext cx="11731625" cy="1569660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探究2：探究一次函数 y = kx + b 中 </a:t>
            </a:r>
            <a:r>
              <a:rPr lang="zh-CN" altLang="en-US" sz="3200" b="1" dirty="0">
                <a:solidFill>
                  <a:srgbClr val="0000FF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k</a:t>
            </a:r>
            <a:r>
              <a:rPr lang="zh-CN" altLang="en-US" sz="3200" b="1" dirty="0">
                <a:solidFill>
                  <a:srgbClr val="FF0000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 的值与图象的关系</a:t>
            </a:r>
            <a:endParaRPr lang="zh-CN" altLang="en-US" sz="3200" b="1" dirty="0">
              <a:solidFill>
                <a:srgbClr val="FF0000"/>
              </a:solidFill>
              <a:latin typeface="Times New Roman" panose="02020603050405020304" charset="0"/>
              <a:ea typeface="华文中宋" panose="02010600040101010101" charset="-122"/>
              <a:cs typeface="Times New Roman" panose="02020603050405020304" charset="0"/>
            </a:endParaRP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zh-CN" altLang="en-US" sz="32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</a:rPr>
              <a:t>2. 活动小结</a:t>
            </a:r>
            <a:endParaRPr lang="en-US" altLang="en-US" sz="3200" b="1" u="sng" dirty="0">
              <a:latin typeface="Times New Roman" panose="02020603050405020304" charset="0"/>
              <a:ea typeface="华文中宋" panose="02010600040101010101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4253866" y="3310891"/>
            <a:ext cx="902811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zh-CN" altLang="en-US" sz="2800" b="1">
                <a:solidFill>
                  <a:srgbClr val="FF0000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增大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293235" y="4582795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减小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9230995" y="3504565"/>
            <a:ext cx="99257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上升</a:t>
            </a:r>
            <a:r>
              <a:rPr lang="en-US" sz="2800" b="1">
                <a:solidFill>
                  <a:srgbClr val="FF0000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 </a:t>
            </a:r>
            <a:endParaRPr lang="en-US" altLang="en-US" sz="2800" b="1">
              <a:solidFill>
                <a:srgbClr val="FF0000"/>
              </a:solidFill>
              <a:latin typeface="Times New Roman" panose="02020603050405020304" charset="0"/>
              <a:ea typeface="华文中宋" panose="02010600040101010101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9230995" y="4582795"/>
            <a:ext cx="90281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>
                <a:solidFill>
                  <a:srgbClr val="FF0000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下降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1"/>
      <p:bldP spid="3" grpId="2"/>
      <p:bldP spid="4" grpId="1"/>
      <p:bldP spid="4" grpId="2"/>
      <p:bldP spid="5" grpId="1"/>
      <p:bldP spid="5" grpId="2"/>
      <p:bldP spid="6" grpId="1"/>
      <p:bldP spid="6" grpId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文本框 99"/>
          <p:cNvSpPr txBox="1"/>
          <p:nvPr/>
        </p:nvSpPr>
        <p:spPr>
          <a:xfrm>
            <a:off x="543561" y="1589405"/>
            <a:ext cx="11303635" cy="2585323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</a:rPr>
              <a:t>探究3：一次函数 y = kx + b 中 </a:t>
            </a:r>
            <a:r>
              <a:rPr lang="zh-CN" altLang="en-US" sz="3600" b="1" dirty="0">
                <a:solidFill>
                  <a:srgbClr val="0000FF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</a:rPr>
              <a:t>k、b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</a:rPr>
              <a:t> 的值与图象的关系</a:t>
            </a:r>
          </a:p>
          <a:p>
            <a:pPr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</a:rPr>
              <a:t>1. </a:t>
            </a:r>
            <a:r>
              <a:rPr lang="zh-CN" altLang="en-US" sz="3600" b="1" dirty="0" smtClean="0">
                <a:solidFill>
                  <a:schemeClr val="tx1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</a:rPr>
              <a:t>画</a:t>
            </a:r>
            <a:r>
              <a:rPr lang="zh-CN" altLang="en-US" sz="3600" b="1" dirty="0">
                <a:solidFill>
                  <a:schemeClr val="tx1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</a:rPr>
              <a:t>出函数 y = kx + b 的图象. 小组合作进行实验，完成相应的实验报告.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表格 1"/>
          <p:cNvGraphicFramePr/>
          <p:nvPr/>
        </p:nvGraphicFramePr>
        <p:xfrm>
          <a:off x="616586" y="615315"/>
          <a:ext cx="11040111" cy="6085205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433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749681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4864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2400" b="1" dirty="0" err="1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数（解析式</a:t>
                      </a:r>
                      <a:r>
                        <a:rPr lang="en-US" sz="2400" b="1" dirty="0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 y = </a:t>
                      </a:r>
                      <a:r>
                        <a:rPr lang="en-US" sz="2400" b="1" dirty="0" err="1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kx</a:t>
                      </a:r>
                      <a:r>
                        <a:rPr lang="en-US" sz="2400" b="1" dirty="0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 + b）</a:t>
                      </a:r>
                      <a:endParaRPr lang="en-US" altLang="en-US" sz="2400" b="1" dirty="0">
                        <a:latin typeface="Times New Roman" panose="02020603050405020304" charset="0"/>
                        <a:ea typeface="华文中宋" panose="02010600040101010101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r>
                        <a:rPr lang="en-US" sz="2400" b="1">
                          <a:latin typeface="Times New Roman" panose="02020603050405020304" charset="0"/>
                          <a:ea typeface="华文中宋" panose="02010600040101010101" charset="-122"/>
                          <a:cs typeface="宋体" panose="02010600030101010101" pitchFamily="2" charset="-122"/>
                        </a:rPr>
                        <a:t>形（图象）</a:t>
                      </a:r>
                      <a:endParaRPr lang="en-US" altLang="en-US" sz="2400" b="1">
                        <a:latin typeface="Times New Roman" panose="02020603050405020304" charset="0"/>
                        <a:ea typeface="华文中宋" panose="02010600040101010101" charset="-122"/>
                        <a:cs typeface="宋体" panose="02010600030101010101" pitchFamily="2" charset="-122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endParaRPr lang="en-US" altLang="en-US" sz="2400" b="1">
                        <a:latin typeface="Times New Roman" panose="02020603050405020304" charset="0"/>
                        <a:ea typeface="华文中宋" panose="02010600040101010101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400" b="1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图象经过第</a:t>
                      </a:r>
                      <a:r>
                        <a:rPr lang="en-US" sz="2400" b="1" u="sng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                       </a:t>
                      </a:r>
                      <a:r>
                        <a:rPr lang="en-US" sz="2400" b="1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象限；大致图像：    </a:t>
                      </a:r>
                      <a:endParaRPr lang="en-US" altLang="en-US" sz="2400" b="1">
                        <a:latin typeface="Times New Roman" panose="02020603050405020304" charset="0"/>
                        <a:ea typeface="华文中宋" panose="02010600040101010101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918845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endParaRPr lang="en-US" altLang="en-US" sz="2400" b="1">
                        <a:latin typeface="Times New Roman" panose="02020603050405020304" charset="0"/>
                        <a:ea typeface="华文中宋" panose="02010600040101010101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400" b="1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  <a:sym typeface="+mn-ea"/>
                        </a:rPr>
                        <a:t>图象经过第</a:t>
                      </a:r>
                      <a:r>
                        <a:rPr lang="en-US" sz="2400" b="1" u="sng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  <a:sym typeface="+mn-ea"/>
                        </a:rPr>
                        <a:t>                       </a:t>
                      </a:r>
                      <a:r>
                        <a:rPr lang="en-US" sz="2400" b="1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  <a:sym typeface="+mn-ea"/>
                        </a:rPr>
                        <a:t>象限</a:t>
                      </a:r>
                      <a:r>
                        <a:rPr lang="en-US" sz="2400" b="1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；大致图像：</a:t>
                      </a:r>
                      <a:endParaRPr lang="en-US" altLang="en-US" sz="2400" b="1">
                        <a:latin typeface="Times New Roman" panose="02020603050405020304" charset="0"/>
                        <a:ea typeface="华文中宋" panose="02010600040101010101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endParaRPr lang="en-US" altLang="en-US" sz="2400" b="1">
                        <a:latin typeface="Times New Roman" panose="02020603050405020304" charset="0"/>
                        <a:ea typeface="华文中宋" panose="02010600040101010101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400" b="1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  <a:sym typeface="+mn-ea"/>
                        </a:rPr>
                        <a:t>图象经过第</a:t>
                      </a:r>
                      <a:r>
                        <a:rPr lang="en-US" sz="2400" b="1" u="sng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  <a:sym typeface="+mn-ea"/>
                        </a:rPr>
                        <a:t>                       </a:t>
                      </a:r>
                      <a:r>
                        <a:rPr lang="en-US" sz="2400" b="1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  <a:sym typeface="+mn-ea"/>
                        </a:rPr>
                        <a:t>象限</a:t>
                      </a:r>
                      <a:r>
                        <a:rPr lang="en-US" sz="2400" b="1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；大致图像：</a:t>
                      </a:r>
                      <a:endParaRPr lang="en-US" altLang="en-US" sz="2400" b="1">
                        <a:latin typeface="Times New Roman" panose="02020603050405020304" charset="0"/>
                        <a:ea typeface="华文中宋" panose="02010600040101010101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07415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endParaRPr lang="en-US" altLang="en-US" sz="2400" b="1">
                        <a:latin typeface="Times New Roman" panose="02020603050405020304" charset="0"/>
                        <a:ea typeface="华文中宋" panose="02010600040101010101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400" b="1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  <a:sym typeface="+mn-ea"/>
                        </a:rPr>
                        <a:t>图象经过第</a:t>
                      </a:r>
                      <a:r>
                        <a:rPr lang="en-US" sz="2400" b="1" u="sng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  <a:sym typeface="+mn-ea"/>
                        </a:rPr>
                        <a:t>                       </a:t>
                      </a:r>
                      <a:r>
                        <a:rPr lang="en-US" sz="2400" b="1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  <a:sym typeface="+mn-ea"/>
                        </a:rPr>
                        <a:t>象限</a:t>
                      </a:r>
                      <a:r>
                        <a:rPr lang="en-US" sz="2400" b="1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；大致图像：</a:t>
                      </a:r>
                      <a:endParaRPr lang="en-US" altLang="en-US" sz="2400" b="1">
                        <a:latin typeface="Times New Roman" panose="02020603050405020304" charset="0"/>
                        <a:ea typeface="华文中宋" panose="02010600040101010101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914400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endParaRPr lang="en-US" altLang="en-US" sz="2400" b="1">
                        <a:latin typeface="Times New Roman" panose="02020603050405020304" charset="0"/>
                        <a:ea typeface="华文中宋" panose="02010600040101010101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400" b="1" dirty="0" err="1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  <a:sym typeface="+mn-ea"/>
                        </a:rPr>
                        <a:t>图象经过第</a:t>
                      </a:r>
                      <a:r>
                        <a:rPr lang="en-US" sz="2400" b="1" u="sng" dirty="0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  <a:sym typeface="+mn-ea"/>
                        </a:rPr>
                        <a:t>                       </a:t>
                      </a:r>
                      <a:r>
                        <a:rPr lang="en-US" sz="2400" b="1" dirty="0" err="1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  <a:sym typeface="+mn-ea"/>
                        </a:rPr>
                        <a:t>象限</a:t>
                      </a:r>
                      <a:r>
                        <a:rPr lang="en-US" sz="2400" b="1" dirty="0" err="1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；大致图像</a:t>
                      </a:r>
                      <a:r>
                        <a:rPr lang="en-US" sz="2400" b="1" dirty="0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：</a:t>
                      </a:r>
                      <a:endParaRPr lang="en-US" altLang="en-US" sz="2400" b="1" dirty="0">
                        <a:latin typeface="Times New Roman" panose="02020603050405020304" charset="0"/>
                        <a:ea typeface="华文中宋" panose="02010600040101010101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967105">
                <a:tc>
                  <a:txBody>
                    <a:bodyPr/>
                    <a:lstStyle/>
                    <a:p>
                      <a:pPr indent="0" algn="ctr">
                        <a:lnSpc>
                          <a:spcPct val="150000"/>
                        </a:lnSpc>
                        <a:buNone/>
                      </a:pPr>
                      <a:endParaRPr lang="en-US" altLang="en-US" sz="2400" b="1">
                        <a:latin typeface="Times New Roman" panose="02020603050405020304" charset="0"/>
                        <a:ea typeface="华文中宋" panose="02010600040101010101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indent="0">
                        <a:lnSpc>
                          <a:spcPct val="150000"/>
                        </a:lnSpc>
                        <a:buNone/>
                      </a:pPr>
                      <a:r>
                        <a:rPr lang="en-US" sz="2400" b="1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  <a:sym typeface="+mn-ea"/>
                        </a:rPr>
                        <a:t>图象经过第</a:t>
                      </a:r>
                      <a:r>
                        <a:rPr lang="en-US" sz="2400" b="1" u="sng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  <a:sym typeface="+mn-ea"/>
                        </a:rPr>
                        <a:t>                       </a:t>
                      </a:r>
                      <a:r>
                        <a:rPr lang="en-US" sz="2400" b="1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  <a:sym typeface="+mn-ea"/>
                        </a:rPr>
                        <a:t>象限</a:t>
                      </a:r>
                      <a:r>
                        <a:rPr lang="en-US" sz="2400" b="1">
                          <a:latin typeface="Times New Roman" panose="02020603050405020304" charset="0"/>
                          <a:ea typeface="华文中宋" panose="02010600040101010101" charset="-122"/>
                          <a:cs typeface="Times New Roman" panose="02020603050405020304" charset="0"/>
                        </a:rPr>
                        <a:t>；大致图像：</a:t>
                      </a:r>
                      <a:endParaRPr lang="en-US" altLang="en-US" sz="2400" b="1">
                        <a:latin typeface="Times New Roman" panose="02020603050405020304" charset="0"/>
                        <a:ea typeface="华文中宋" panose="02010600040101010101" charset="-122"/>
                        <a:cs typeface="Times New Roman" panose="02020603050405020304" charset="0"/>
                      </a:endParaRPr>
                    </a:p>
                  </a:txBody>
                  <a:tcPr marL="68580" marR="68580" marT="0" marB="0" anchor="ctr">
                    <a:lnL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rgbClr val="080000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100" name="文本框 99"/>
          <p:cNvSpPr txBox="1"/>
          <p:nvPr/>
        </p:nvSpPr>
        <p:spPr>
          <a:xfrm>
            <a:off x="229872" y="2542"/>
            <a:ext cx="11731625" cy="73723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zh-CN" altLang="en-US" sz="28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</a:rPr>
              <a:t>2. 活动小结</a:t>
            </a:r>
            <a:endParaRPr lang="zh-CN" altLang="en-US" sz="2800" b="1" u="sng" dirty="0">
              <a:latin typeface="Times New Roman" panose="02020603050405020304" charset="0"/>
              <a:ea typeface="华文中宋" panose="02010600040101010101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2" name="文本框 21"/>
          <p:cNvSpPr txBox="1"/>
          <p:nvPr/>
        </p:nvSpPr>
        <p:spPr>
          <a:xfrm>
            <a:off x="1158941" y="1463042"/>
            <a:ext cx="2416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0" algn="ctr">
              <a:buNone/>
            </a:pPr>
            <a:r>
              <a:rPr lang="en-US" sz="2400" b="1" dirty="0" err="1">
                <a:solidFill>
                  <a:srgbClr val="FF0000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当k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 &gt; 0，b = 0时</a:t>
            </a:r>
            <a:endParaRPr lang="en-US" altLang="en-US" sz="2400" b="1" dirty="0">
              <a:solidFill>
                <a:srgbClr val="FF0000"/>
              </a:solidFill>
              <a:latin typeface="Times New Roman" panose="02020603050405020304" charset="0"/>
              <a:ea typeface="华文中宋" panose="02010600040101010101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3" name="文本框 22"/>
          <p:cNvSpPr txBox="1"/>
          <p:nvPr/>
        </p:nvSpPr>
        <p:spPr>
          <a:xfrm>
            <a:off x="1165225" y="2405382"/>
            <a:ext cx="2416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当k &gt; 0，b &gt; 0时</a:t>
            </a:r>
            <a:endParaRPr lang="en-US" altLang="en-US" sz="2400" b="1">
              <a:solidFill>
                <a:srgbClr val="FF0000"/>
              </a:solidFill>
              <a:latin typeface="Times New Roman" panose="02020603050405020304" charset="0"/>
              <a:ea typeface="华文中宋" panose="02010600040101010101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1165225" y="3283587"/>
            <a:ext cx="2416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当k &gt; 0，b &lt; 0时</a:t>
            </a:r>
            <a:endParaRPr lang="en-US" altLang="en-US" sz="2400" b="1">
              <a:solidFill>
                <a:srgbClr val="FF0000"/>
              </a:solidFill>
              <a:latin typeface="Times New Roman" panose="02020603050405020304" charset="0"/>
              <a:ea typeface="华文中宋" panose="02010600040101010101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5" name="文本框 24"/>
          <p:cNvSpPr txBox="1"/>
          <p:nvPr/>
        </p:nvSpPr>
        <p:spPr>
          <a:xfrm>
            <a:off x="1148781" y="4243707"/>
            <a:ext cx="2416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0" algn="ctr">
              <a:buNone/>
            </a:pPr>
            <a:r>
              <a:rPr lang="en-US" sz="2400" b="1">
                <a:solidFill>
                  <a:srgbClr val="FF0000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当k &lt; 0，b = 0时</a:t>
            </a:r>
            <a:endParaRPr lang="en-US" altLang="en-US" sz="2400" b="1">
              <a:solidFill>
                <a:srgbClr val="FF0000"/>
              </a:solidFill>
              <a:latin typeface="Times New Roman" panose="02020603050405020304" charset="0"/>
              <a:ea typeface="华文中宋" panose="02010600040101010101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6" name="文本框 25"/>
          <p:cNvSpPr txBox="1"/>
          <p:nvPr/>
        </p:nvSpPr>
        <p:spPr>
          <a:xfrm>
            <a:off x="1155130" y="5137787"/>
            <a:ext cx="2416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0" algn="ctr">
              <a:buNone/>
            </a:pPr>
            <a:r>
              <a:rPr lang="en-US" sz="2400" b="1">
                <a:solidFill>
                  <a:srgbClr val="FF0000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当k &lt; 0，b &gt; 0时</a:t>
            </a:r>
            <a:endParaRPr lang="en-US" altLang="en-US" sz="2400" b="1">
              <a:solidFill>
                <a:srgbClr val="FF0000"/>
              </a:solidFill>
              <a:latin typeface="Times New Roman" panose="02020603050405020304" charset="0"/>
              <a:ea typeface="华文中宋" panose="02010600040101010101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7" name="文本框 26"/>
          <p:cNvSpPr txBox="1"/>
          <p:nvPr/>
        </p:nvSpPr>
        <p:spPr>
          <a:xfrm>
            <a:off x="1155130" y="5981702"/>
            <a:ext cx="24160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indent="0" algn="ctr">
              <a:buNone/>
            </a:pPr>
            <a:r>
              <a:rPr lang="en-US" sz="2400" b="1">
                <a:solidFill>
                  <a:srgbClr val="FF0000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当k &lt; 0，b &lt; 0时</a:t>
            </a:r>
            <a:endParaRPr lang="en-US" altLang="en-US" sz="2400" b="1">
              <a:solidFill>
                <a:srgbClr val="FF0000"/>
              </a:solidFill>
              <a:latin typeface="Times New Roman" panose="02020603050405020304" charset="0"/>
              <a:ea typeface="华文中宋" panose="02010600040101010101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8" name="文本框 27"/>
          <p:cNvSpPr txBox="1"/>
          <p:nvPr/>
        </p:nvSpPr>
        <p:spPr>
          <a:xfrm>
            <a:off x="6066791" y="1383667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一、三</a:t>
            </a:r>
            <a:endParaRPr lang="en-US" altLang="en-US" sz="2400" b="1">
              <a:solidFill>
                <a:srgbClr val="FF0000"/>
              </a:solidFill>
              <a:latin typeface="Times New Roman" panose="02020603050405020304" charset="0"/>
              <a:ea typeface="华文中宋" panose="02010600040101010101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29" name="文本框 28"/>
          <p:cNvSpPr txBox="1"/>
          <p:nvPr/>
        </p:nvSpPr>
        <p:spPr>
          <a:xfrm>
            <a:off x="5797552" y="2382522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一、二、三</a:t>
            </a:r>
            <a:endParaRPr lang="en-US" altLang="en-US" sz="2400" b="1">
              <a:solidFill>
                <a:srgbClr val="FF0000"/>
              </a:solidFill>
              <a:latin typeface="Times New Roman" panose="02020603050405020304" charset="0"/>
              <a:ea typeface="华文中宋" panose="02010600040101010101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30" name="文本框 29"/>
          <p:cNvSpPr txBox="1"/>
          <p:nvPr/>
        </p:nvSpPr>
        <p:spPr>
          <a:xfrm>
            <a:off x="5751197" y="3241041"/>
            <a:ext cx="180049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 一、三、四</a:t>
            </a:r>
            <a:endParaRPr lang="en-US" altLang="en-US" sz="2400" b="1">
              <a:solidFill>
                <a:srgbClr val="FF0000"/>
              </a:solidFill>
              <a:latin typeface="Times New Roman" panose="02020603050405020304" charset="0"/>
              <a:ea typeface="华文中宋" panose="02010600040101010101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31" name="文本框 30"/>
          <p:cNvSpPr txBox="1"/>
          <p:nvPr/>
        </p:nvSpPr>
        <p:spPr>
          <a:xfrm>
            <a:off x="6068696" y="4156712"/>
            <a:ext cx="110799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二、四</a:t>
            </a:r>
            <a:endParaRPr lang="en-US" altLang="en-US" sz="2400" b="1">
              <a:solidFill>
                <a:srgbClr val="FF0000"/>
              </a:solidFill>
              <a:latin typeface="Times New Roman" panose="02020603050405020304" charset="0"/>
              <a:ea typeface="华文中宋" panose="02010600040101010101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32" name="文本框 31"/>
          <p:cNvSpPr txBox="1"/>
          <p:nvPr/>
        </p:nvSpPr>
        <p:spPr>
          <a:xfrm>
            <a:off x="5785486" y="5057777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一、二、四</a:t>
            </a:r>
            <a:endParaRPr lang="en-US" altLang="en-US" sz="2400" b="1">
              <a:solidFill>
                <a:srgbClr val="FF0000"/>
              </a:solidFill>
              <a:latin typeface="Times New Roman" panose="02020603050405020304" charset="0"/>
              <a:ea typeface="华文中宋" panose="02010600040101010101" charset="-122"/>
              <a:cs typeface="Times New Roman" panose="02020603050405020304" charset="0"/>
              <a:sym typeface="+mn-ea"/>
            </a:endParaRPr>
          </a:p>
        </p:txBody>
      </p:sp>
      <p:sp>
        <p:nvSpPr>
          <p:cNvPr id="33" name="文本框 32"/>
          <p:cNvSpPr txBox="1"/>
          <p:nvPr/>
        </p:nvSpPr>
        <p:spPr>
          <a:xfrm>
            <a:off x="5804537" y="6029327"/>
            <a:ext cx="1723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>
                <a:solidFill>
                  <a:srgbClr val="FF0000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二、三、四</a:t>
            </a:r>
            <a:endParaRPr lang="en-US" altLang="en-US" sz="2400" b="1">
              <a:solidFill>
                <a:srgbClr val="FF0000"/>
              </a:solidFill>
              <a:latin typeface="Times New Roman" panose="02020603050405020304" charset="0"/>
              <a:ea typeface="华文中宋" panose="02010600040101010101" charset="-122"/>
              <a:cs typeface="Times New Roman" panose="02020603050405020304" charset="0"/>
              <a:sym typeface="+mn-ea"/>
            </a:endParaRPr>
          </a:p>
        </p:txBody>
      </p:sp>
      <p:pic>
        <p:nvPicPr>
          <p:cNvPr id="3" name="图片 68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0292080" y="1228725"/>
            <a:ext cx="896763" cy="792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" name="图片 48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10314624" y="2127250"/>
            <a:ext cx="911429" cy="792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5" name="图片 51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10338436" y="3039745"/>
            <a:ext cx="885587" cy="792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6" name="图片 59"/>
          <p:cNvPicPr>
            <a:picLocks noChangeAspect="1"/>
          </p:cNvPicPr>
          <p:nvPr/>
        </p:nvPicPr>
        <p:blipFill>
          <a:blip r:embed="rId6" cstate="email"/>
          <a:stretch>
            <a:fillRect/>
          </a:stretch>
        </p:blipFill>
        <p:spPr>
          <a:xfrm>
            <a:off x="10338435" y="3976370"/>
            <a:ext cx="917715" cy="792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7" name="图片 53"/>
          <p:cNvPicPr>
            <a:picLocks noChangeAspect="1"/>
          </p:cNvPicPr>
          <p:nvPr/>
        </p:nvPicPr>
        <p:blipFill>
          <a:blip r:embed="rId7" cstate="email"/>
          <a:stretch>
            <a:fillRect/>
          </a:stretch>
        </p:blipFill>
        <p:spPr>
          <a:xfrm>
            <a:off x="10296526" y="4870450"/>
            <a:ext cx="888381" cy="79200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8" name="图片 52"/>
          <p:cNvPicPr>
            <a:picLocks noChangeAspect="1"/>
          </p:cNvPicPr>
          <p:nvPr/>
        </p:nvPicPr>
        <p:blipFill>
          <a:blip r:embed="rId8" cstate="email"/>
          <a:stretch>
            <a:fillRect/>
          </a:stretch>
        </p:blipFill>
        <p:spPr>
          <a:xfrm>
            <a:off x="10317482" y="5812155"/>
            <a:ext cx="919111" cy="792000"/>
          </a:xfrm>
          <a:prstGeom prst="rect">
            <a:avLst/>
          </a:prstGeom>
          <a:noFill/>
          <a:ln w="9525"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标题 5"/>
          <p:cNvSpPr>
            <a:spLocks noGrp="1"/>
          </p:cNvSpPr>
          <p:nvPr/>
        </p:nvSpPr>
        <p:spPr>
          <a:xfrm>
            <a:off x="173991" y="203835"/>
            <a:ext cx="4260215" cy="645160"/>
          </a:xfrm>
          <a:prstGeom prst="rect">
            <a:avLst/>
          </a:prstGeom>
        </p:spPr>
        <p:txBody>
          <a:bodyPr vert="horz" lIns="91440" tIns="45720" rIns="91440" bIns="45720" rtlCol="0" anchor="ctr">
            <a:sp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zh-CN" altLang="en-US" sz="4000" b="1" dirty="0">
                <a:solidFill>
                  <a:srgbClr val="FF0000"/>
                </a:solidFill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</a:rPr>
              <a:t>大显身手</a:t>
            </a:r>
          </a:p>
        </p:txBody>
      </p:sp>
      <p:sp>
        <p:nvSpPr>
          <p:cNvPr id="100" name="文本框 99"/>
          <p:cNvSpPr txBox="1"/>
          <p:nvPr/>
        </p:nvSpPr>
        <p:spPr>
          <a:xfrm>
            <a:off x="187961" y="905511"/>
            <a:ext cx="11731625" cy="1384995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en-US" altLang="zh-CN" sz="28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1</a:t>
            </a:r>
            <a:r>
              <a:rPr lang="zh-CN" altLang="en-US" sz="28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、将解析式和相对应的函数图象连线：</a:t>
            </a:r>
          </a:p>
          <a:p>
            <a:pPr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Tx/>
              <a:buSzTx/>
              <a:buNone/>
            </a:pPr>
            <a:r>
              <a:rPr lang="zh-CN" altLang="en-US" sz="2800" b="1" dirty="0">
                <a:latin typeface="Times New Roman" panose="02020603050405020304" charset="0"/>
                <a:ea typeface="华文中宋" panose="02010600040101010101" charset="-122"/>
                <a:cs typeface="Times New Roman" panose="02020603050405020304" charset="0"/>
                <a:sym typeface="+mn-ea"/>
              </a:rPr>
              <a:t>（1）y＝－2x＋1；   （2）y＝     x－1；    （3）y＝x；    （4）y＝       x.</a:t>
            </a:r>
          </a:p>
        </p:txBody>
      </p:sp>
      <p:graphicFrame>
        <p:nvGraphicFramePr>
          <p:cNvPr id="2" name="对象 1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10584828" y="1513845"/>
          <a:ext cx="603885" cy="9359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r:id="rId3" imgW="254000" imgH="393700" progId="Equation.KSEE3">
                  <p:embed/>
                </p:oleObj>
              </mc:Choice>
              <mc:Fallback>
                <p:oleObj r:id="rId3" imgW="254000" imgH="393700" progId="Equation.KSEE3">
                  <p:embed/>
                  <p:pic>
                    <p:nvPicPr>
                      <p:cNvPr id="0" name="图片 1024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0584828" y="1513845"/>
                        <a:ext cx="603885" cy="93599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3" name="图片 -2147482503"/>
          <p:cNvPicPr>
            <a:picLocks noChangeAspect="1"/>
          </p:cNvPicPr>
          <p:nvPr/>
        </p:nvPicPr>
        <p:blipFill>
          <a:blip r:embed="rId5" r:link="rId6"/>
          <a:stretch>
            <a:fillRect/>
          </a:stretch>
        </p:blipFill>
        <p:spPr>
          <a:xfrm>
            <a:off x="300356" y="2899412"/>
            <a:ext cx="11506835" cy="3000375"/>
          </a:xfrm>
          <a:prstGeom prst="rect">
            <a:avLst/>
          </a:prstGeom>
          <a:noFill/>
          <a:ln w="9525">
            <a:noFill/>
          </a:ln>
        </p:spPr>
      </p:pic>
      <p:graphicFrame>
        <p:nvGraphicFramePr>
          <p:cNvPr id="4" name="对象 3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4932046" y="1748791"/>
          <a:ext cx="520065" cy="46545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r:id="rId7" imgW="241300" imgH="215900" progId="Equation.KSEE3">
                  <p:embed/>
                </p:oleObj>
              </mc:Choice>
              <mc:Fallback>
                <p:oleObj r:id="rId7" imgW="241300" imgH="215900" progId="Equation.KSEE3">
                  <p:embed/>
                  <p:pic>
                    <p:nvPicPr>
                      <p:cNvPr id="0" name="图片 2048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4932046" y="1748791"/>
                        <a:ext cx="520065" cy="46545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SLIDE_MODEL_TYPE" val="cover"/>
</p:tagLst>
</file>

<file path=ppt/theme/theme1.xml><?xml version="1.0" encoding="utf-8"?>
<a:theme xmlns:a="http://schemas.openxmlformats.org/drawingml/2006/main" name="WWW.2PPT.COM&#10;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微软雅黑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668</Words>
  <Application>Microsoft Office PowerPoint</Application>
  <PresentationFormat>宽屏</PresentationFormat>
  <Paragraphs>92</Paragraphs>
  <Slides>13</Slides>
  <Notes>3</Notes>
  <HiddenSlides>0</HiddenSlides>
  <MMClips>0</MMClips>
  <ScaleCrop>false</ScaleCrop>
  <HeadingPairs>
    <vt:vector size="8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13</vt:i4>
      </vt:variant>
    </vt:vector>
  </HeadingPairs>
  <TitlesOfParts>
    <vt:vector size="22" baseType="lpstr">
      <vt:lpstr>华文隶书</vt:lpstr>
      <vt:lpstr>华文中宋</vt:lpstr>
      <vt:lpstr>宋体</vt:lpstr>
      <vt:lpstr>微软雅黑</vt:lpstr>
      <vt:lpstr>Arial</vt:lpstr>
      <vt:lpstr>Calibri</vt:lpstr>
      <vt:lpstr>Times New Roman</vt:lpstr>
      <vt:lpstr>WWW.2PPT.COM
</vt:lpstr>
      <vt:lpstr>Equation.KSEE3</vt:lpstr>
      <vt:lpstr>10.3  一次函数的性质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dcterms:created xsi:type="dcterms:W3CDTF">2019-06-10T08:24:00Z</dcterms:created>
  <dcterms:modified xsi:type="dcterms:W3CDTF">2023-01-16T19:12:09Z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2052-11.1.0.11194</vt:lpwstr>
  </property>
  <property fmtid="{D5CDD505-2E9C-101B-9397-08002B2CF9AE}" pid="3" name="ICV">
    <vt:lpwstr>EFA77A77DE68451E91836BEF658CE2B3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