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478" r:id="rId4"/>
    <p:sldId id="487" r:id="rId5"/>
    <p:sldId id="495" r:id="rId6"/>
    <p:sldId id="496" r:id="rId7"/>
    <p:sldId id="497" r:id="rId8"/>
    <p:sldId id="498" r:id="rId9"/>
    <p:sldId id="499" r:id="rId10"/>
    <p:sldId id="500" r:id="rId11"/>
    <p:sldId id="494" r:id="rId12"/>
    <p:sldId id="480" r:id="rId13"/>
    <p:sldId id="25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4AF8-A007-4755-A27D-9D0C778DF62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7E31-99D2-4F40-949D-25E3EBB1BA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7" y="2176234"/>
            <a:ext cx="6591867" cy="1574898"/>
            <a:chOff x="1532951" y="2493734"/>
            <a:chExt cx="6591867" cy="1574898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1" y="2493734"/>
              <a:ext cx="659186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22.1.3.2 </a:t>
              </a:r>
              <a:r>
                <a:rPr lang="zh-CN" altLang="en-US" sz="3000" b="1" kern="100" dirty="0">
                  <a:cs typeface="+mn-ea"/>
                  <a:sym typeface="+mn-lt"/>
                </a:rPr>
                <a:t>二次函数</a:t>
              </a:r>
              <a:r>
                <a:rPr lang="en-US" altLang="zh-CN" sz="3000" b="1" kern="100" dirty="0">
                  <a:cs typeface="+mn-ea"/>
                  <a:sym typeface="+mn-lt"/>
                </a:rPr>
                <a:t>y=a〖("x−" h)〗^2</a:t>
              </a:r>
            </a:p>
            <a:p>
              <a:pPr defTabSz="4572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的图象和性质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632590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/>
          <p:cNvGraphicFramePr>
            <a:graphicFrameLocks noGrp="1"/>
          </p:cNvGraphicFramePr>
          <p:nvPr/>
        </p:nvGraphicFramePr>
        <p:xfrm>
          <a:off x="436612" y="1188414"/>
          <a:ext cx="11232873" cy="5280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9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326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抛物线</a:t>
                      </a:r>
                      <a:r>
                        <a:rPr lang="en-US" altLang="zh-CN" sz="1800" dirty="0">
                          <a:sym typeface="+mn-lt"/>
                        </a:rPr>
                        <a:t>y = a(x-h)</a:t>
                      </a:r>
                      <a:r>
                        <a:rPr lang="en-US" altLang="zh-CN" sz="1800" baseline="30000" dirty="0">
                          <a:sym typeface="+mn-lt"/>
                        </a:rPr>
                        <a:t>2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+mn-lt"/>
                        </a:rPr>
                        <a:t>a&gt;0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+mn-lt"/>
                        </a:rPr>
                        <a:t>a&lt;0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74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图象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800" dirty="0">
                          <a:sym typeface="+mn-lt"/>
                        </a:rPr>
                        <a:t>h&gt;0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79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800" dirty="0">
                          <a:sym typeface="+mn-lt"/>
                        </a:rPr>
                        <a:t>h&lt;0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开口方向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对称轴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顶点坐标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785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函数的增减性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958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最值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3370562" y="6046531"/>
            <a:ext cx="3479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en-US" altLang="zh-CN" sz="2000" b="1" i="1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时，</a:t>
            </a:r>
            <a:r>
              <a:rPr lang="en-US" altLang="zh-CN" sz="2000" b="1" i="1" dirty="0">
                <a:cs typeface="+mn-ea"/>
                <a:sym typeface="+mn-lt"/>
              </a:rPr>
              <a:t>y</a:t>
            </a:r>
            <a:r>
              <a:rPr lang="zh-CN" altLang="en-US" sz="2000" b="1" baseline="-25000" dirty="0">
                <a:cs typeface="+mn-ea"/>
                <a:sym typeface="+mn-lt"/>
              </a:rPr>
              <a:t>最小值</a:t>
            </a:r>
            <a:r>
              <a:rPr lang="en-US" altLang="zh-CN" sz="2000" b="1" i="1" dirty="0">
                <a:cs typeface="+mn-ea"/>
                <a:sym typeface="+mn-lt"/>
              </a:rPr>
              <a:t>=0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7868557" y="6053829"/>
            <a:ext cx="3479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en-US" altLang="zh-CN" sz="2000" b="1" i="1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时，</a:t>
            </a:r>
            <a:r>
              <a:rPr lang="en-US" altLang="zh-CN" sz="2000" b="1" i="1" dirty="0">
                <a:cs typeface="+mn-ea"/>
                <a:sym typeface="+mn-lt"/>
              </a:rPr>
              <a:t>y</a:t>
            </a:r>
            <a:r>
              <a:rPr lang="zh-CN" altLang="en-US" sz="2000" b="1" baseline="-25000" dirty="0">
                <a:cs typeface="+mn-ea"/>
                <a:sym typeface="+mn-lt"/>
              </a:rPr>
              <a:t>最大值</a:t>
            </a:r>
            <a:r>
              <a:rPr lang="en-US" altLang="zh-CN" sz="2000" b="1" i="1" dirty="0">
                <a:cs typeface="+mn-ea"/>
                <a:sym typeface="+mn-lt"/>
              </a:rPr>
              <a:t>=0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7382215" y="5313165"/>
            <a:ext cx="42545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&lt;h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增大而增大；当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&gt;h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增大而减小</a:t>
            </a:r>
            <a:r>
              <a:rPr lang="en-US" altLang="zh-CN" dirty="0">
                <a:cs typeface="+mn-ea"/>
                <a:sym typeface="+mn-lt"/>
              </a:rPr>
              <a:t>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129389" y="5295102"/>
            <a:ext cx="396214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dirty="0">
                <a:cs typeface="+mn-ea"/>
                <a:sym typeface="+mn-lt"/>
              </a:rPr>
              <a:t>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&lt;h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增大而减小；当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&gt;h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增大而增大</a:t>
            </a:r>
            <a:r>
              <a:rPr lang="en-US" altLang="zh-CN" dirty="0">
                <a:cs typeface="+mn-ea"/>
                <a:sym typeface="+mn-lt"/>
              </a:rPr>
              <a:t>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55237" y="3897693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zh-CN" altLang="zh-CN" sz="2000" b="1" kern="100" dirty="0">
                <a:cs typeface="+mn-ea"/>
                <a:sym typeface="+mn-lt"/>
              </a:rPr>
              <a:t>向上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058072" y="3912999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zh-CN" altLang="zh-CN" sz="2000" b="1" kern="100" dirty="0">
                <a:cs typeface="+mn-ea"/>
                <a:sym typeface="+mn-lt"/>
              </a:rPr>
              <a:t>向下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530816" y="4351021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zh-CN" altLang="en-US" sz="2000" b="1" kern="100" dirty="0">
                <a:cs typeface="+mn-ea"/>
                <a:sym typeface="+mn-lt"/>
              </a:rPr>
              <a:t>直线</a:t>
            </a:r>
            <a:r>
              <a:rPr lang="en-US" altLang="zh-CN" sz="2000" b="1" i="1" kern="100" dirty="0"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cs typeface="+mn-ea"/>
                <a:sym typeface="+mn-lt"/>
              </a:rPr>
              <a:t>=h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806931" y="4337620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zh-CN" altLang="en-US" sz="2000" b="1" kern="100" dirty="0">
                <a:cs typeface="+mn-ea"/>
                <a:sym typeface="+mn-lt"/>
              </a:rPr>
              <a:t>直线</a:t>
            </a:r>
            <a:r>
              <a:rPr lang="en-US" altLang="zh-CN" sz="2000" b="1" i="1" kern="100" dirty="0"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cs typeface="+mn-ea"/>
                <a:sym typeface="+mn-lt"/>
              </a:rPr>
              <a:t>=h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4316712" y="4789622"/>
            <a:ext cx="15875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38" name="TextBox 26"/>
          <p:cNvSpPr txBox="1">
            <a:spLocks noChangeArrowheads="1"/>
          </p:cNvSpPr>
          <p:nvPr/>
        </p:nvSpPr>
        <p:spPr bwMode="auto">
          <a:xfrm>
            <a:off x="8620198" y="4731938"/>
            <a:ext cx="15875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4420391" y="1713584"/>
            <a:ext cx="912090" cy="963853"/>
            <a:chOff x="2978" y="3851"/>
            <a:chExt cx="1740" cy="2027"/>
          </a:xfrm>
        </p:grpSpPr>
        <p:grpSp>
          <p:nvGrpSpPr>
            <p:cNvPr id="24" name="组合 23"/>
            <p:cNvGrpSpPr/>
            <p:nvPr/>
          </p:nvGrpSpPr>
          <p:grpSpPr>
            <a:xfrm>
              <a:off x="2978" y="3851"/>
              <a:ext cx="1741" cy="1989"/>
              <a:chOff x="13113" y="2669"/>
              <a:chExt cx="3685" cy="4311"/>
            </a:xfrm>
          </p:grpSpPr>
          <p:grpSp>
            <p:nvGrpSpPr>
              <p:cNvPr id="37" name="Group 8"/>
              <p:cNvGrpSpPr/>
              <p:nvPr/>
            </p:nvGrpSpPr>
            <p:grpSpPr>
              <a:xfrm>
                <a:off x="13113" y="2669"/>
                <a:ext cx="3685" cy="4311"/>
                <a:chOff x="91" y="-29"/>
                <a:chExt cx="1474" cy="1724"/>
              </a:xfrm>
            </p:grpSpPr>
            <p:sp>
              <p:nvSpPr>
                <p:cNvPr id="41" name="d82Line 2"/>
                <p:cNvSpPr/>
                <p:nvPr/>
              </p:nvSpPr>
              <p:spPr>
                <a:xfrm>
                  <a:off x="91" y="1314"/>
                  <a:ext cx="1452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d82Line 3"/>
                <p:cNvSpPr/>
                <p:nvPr/>
              </p:nvSpPr>
              <p:spPr>
                <a:xfrm flipV="1">
                  <a:off x="796" y="0"/>
                  <a:ext cx="1" cy="1695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d82Line 4"/>
                <p:cNvSpPr/>
                <p:nvPr/>
              </p:nvSpPr>
              <p:spPr>
                <a:xfrm flipV="1">
                  <a:off x="948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d82Line 5"/>
                <p:cNvSpPr/>
                <p:nvPr/>
              </p:nvSpPr>
              <p:spPr>
                <a:xfrm flipV="1">
                  <a:off x="1099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d82Line 6"/>
                <p:cNvSpPr/>
                <p:nvPr/>
              </p:nvSpPr>
              <p:spPr>
                <a:xfrm flipV="1">
                  <a:off x="125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d82Line 7"/>
                <p:cNvSpPr/>
                <p:nvPr/>
              </p:nvSpPr>
              <p:spPr>
                <a:xfrm flipV="1">
                  <a:off x="1403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d82Line 10"/>
                <p:cNvSpPr/>
                <p:nvPr/>
              </p:nvSpPr>
              <p:spPr>
                <a:xfrm flipV="1">
                  <a:off x="644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d82Line 11"/>
                <p:cNvSpPr/>
                <p:nvPr/>
              </p:nvSpPr>
              <p:spPr>
                <a:xfrm flipV="1">
                  <a:off x="493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d82Line 12"/>
                <p:cNvSpPr/>
                <p:nvPr/>
              </p:nvSpPr>
              <p:spPr>
                <a:xfrm flipV="1">
                  <a:off x="34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d82Line 14"/>
                <p:cNvSpPr/>
                <p:nvPr/>
              </p:nvSpPr>
              <p:spPr>
                <a:xfrm flipV="1">
                  <a:off x="190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d82Line 16"/>
                <p:cNvSpPr/>
                <p:nvPr/>
              </p:nvSpPr>
              <p:spPr>
                <a:xfrm>
                  <a:off x="796" y="789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d82Line 17"/>
                <p:cNvSpPr/>
                <p:nvPr/>
              </p:nvSpPr>
              <p:spPr>
                <a:xfrm>
                  <a:off x="796" y="657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d82Line 18"/>
                <p:cNvSpPr/>
                <p:nvPr/>
              </p:nvSpPr>
              <p:spPr>
                <a:xfrm>
                  <a:off x="796" y="526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d82Line 19"/>
                <p:cNvSpPr/>
                <p:nvPr/>
              </p:nvSpPr>
              <p:spPr>
                <a:xfrm>
                  <a:off x="796" y="39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d82Line 20"/>
                <p:cNvSpPr/>
                <p:nvPr/>
              </p:nvSpPr>
              <p:spPr>
                <a:xfrm>
                  <a:off x="796" y="263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d82Line 21"/>
                <p:cNvSpPr/>
                <p:nvPr/>
              </p:nvSpPr>
              <p:spPr>
                <a:xfrm>
                  <a:off x="796" y="1051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d82Line 22"/>
                <p:cNvSpPr/>
                <p:nvPr/>
              </p:nvSpPr>
              <p:spPr>
                <a:xfrm>
                  <a:off x="796" y="1183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d82Line 23"/>
                <p:cNvSpPr/>
                <p:nvPr/>
              </p:nvSpPr>
              <p:spPr>
                <a:xfrm>
                  <a:off x="796" y="131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d82Line 24"/>
                <p:cNvSpPr/>
                <p:nvPr/>
              </p:nvSpPr>
              <p:spPr>
                <a:xfrm>
                  <a:off x="796" y="132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d82Line 25"/>
                <p:cNvSpPr/>
                <p:nvPr/>
              </p:nvSpPr>
              <p:spPr>
                <a:xfrm>
                  <a:off x="796" y="920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d82WordArt 28"/>
                <p:cNvSpPr>
                  <a:spLocks noTextEdit="1"/>
                </p:cNvSpPr>
                <p:nvPr/>
              </p:nvSpPr>
              <p:spPr>
                <a:xfrm>
                  <a:off x="1497" y="1360"/>
                  <a:ext cx="68" cy="7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x</a:t>
                  </a:r>
                </a:p>
              </p:txBody>
            </p:sp>
            <p:sp>
              <p:nvSpPr>
                <p:cNvPr id="62" name="d82WordArt 29"/>
                <p:cNvSpPr>
                  <a:spLocks noTextEdit="1"/>
                </p:cNvSpPr>
                <p:nvPr/>
              </p:nvSpPr>
              <p:spPr>
                <a:xfrm>
                  <a:off x="835" y="-29"/>
                  <a:ext cx="114" cy="16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y</a:t>
                  </a:r>
                </a:p>
              </p:txBody>
            </p:sp>
            <p:sp>
              <p:nvSpPr>
                <p:cNvPr id="63" name="d82WordArt 120"/>
                <p:cNvSpPr>
                  <a:spLocks noTextEdit="1"/>
                </p:cNvSpPr>
                <p:nvPr/>
              </p:nvSpPr>
              <p:spPr>
                <a:xfrm>
                  <a:off x="651" y="1347"/>
                  <a:ext cx="61" cy="1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240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39" name="平面几何--抛物线2"/>
              <p:cNvSpPr/>
              <p:nvPr/>
            </p:nvSpPr>
            <p:spPr>
              <a:xfrm>
                <a:off x="14453" y="3199"/>
                <a:ext cx="2175" cy="2794"/>
              </a:xfrm>
              <a:custGeom>
                <a:avLst/>
                <a:gdLst/>
                <a:ahLst/>
                <a:cxnLst>
                  <a:cxn ang="0">
                    <a:pos x="19734408" y="123565863"/>
                  </a:cxn>
                  <a:cxn ang="0">
                    <a:pos x="59204363" y="360180532"/>
                  </a:cxn>
                  <a:cxn ang="0">
                    <a:pos x="98673180" y="586277998"/>
                  </a:cxn>
                  <a:cxn ang="0">
                    <a:pos x="138143126" y="799231819"/>
                  </a:cxn>
                  <a:cxn ang="0">
                    <a:pos x="177611960" y="1001668402"/>
                  </a:cxn>
                  <a:cxn ang="0">
                    <a:pos x="217081906" y="1192273971"/>
                  </a:cxn>
                  <a:cxn ang="0">
                    <a:pos x="256550705" y="1369736038"/>
                  </a:cxn>
                  <a:cxn ang="0">
                    <a:pos x="296020651" y="1536680724"/>
                  </a:cxn>
                  <a:cxn ang="0">
                    <a:pos x="335489521" y="1690480475"/>
                  </a:cxn>
                  <a:cxn ang="0">
                    <a:pos x="374959467" y="1833763132"/>
                  </a:cxn>
                  <a:cxn ang="0">
                    <a:pos x="414428266" y="1965215920"/>
                  </a:cxn>
                  <a:cxn ang="0">
                    <a:pos x="453897065" y="2083522627"/>
                  </a:cxn>
                  <a:cxn ang="0">
                    <a:pos x="493367010" y="2147483647"/>
                  </a:cxn>
                  <a:cxn ang="0">
                    <a:pos x="532835809" y="2147483647"/>
                  </a:cxn>
                  <a:cxn ang="0">
                    <a:pos x="572305755" y="2147483647"/>
                  </a:cxn>
                  <a:cxn ang="0">
                    <a:pos x="611774697" y="2147483647"/>
                  </a:cxn>
                  <a:cxn ang="0">
                    <a:pos x="651244643" y="2147483647"/>
                  </a:cxn>
                  <a:cxn ang="0">
                    <a:pos x="690713442" y="2147483647"/>
                  </a:cxn>
                  <a:cxn ang="0">
                    <a:pos x="730183388" y="2147483647"/>
                  </a:cxn>
                  <a:cxn ang="0">
                    <a:pos x="769652186" y="2147483647"/>
                  </a:cxn>
                  <a:cxn ang="0">
                    <a:pos x="809122132" y="2147483647"/>
                  </a:cxn>
                  <a:cxn ang="0">
                    <a:pos x="848590931" y="2147483647"/>
                  </a:cxn>
                  <a:cxn ang="0">
                    <a:pos x="888060877" y="2147483647"/>
                  </a:cxn>
                  <a:cxn ang="0">
                    <a:pos x="927529676" y="2147483647"/>
                  </a:cxn>
                  <a:cxn ang="0">
                    <a:pos x="966999621" y="2147483647"/>
                  </a:cxn>
                  <a:cxn ang="0">
                    <a:pos x="1006468420" y="2147483647"/>
                  </a:cxn>
                  <a:cxn ang="0">
                    <a:pos x="1045937219" y="2147483647"/>
                  </a:cxn>
                  <a:cxn ang="0">
                    <a:pos x="1085407165" y="2147483647"/>
                  </a:cxn>
                  <a:cxn ang="0">
                    <a:pos x="1124875964" y="2147483647"/>
                  </a:cxn>
                  <a:cxn ang="0">
                    <a:pos x="1164345909" y="2147483647"/>
                  </a:cxn>
                  <a:cxn ang="0">
                    <a:pos x="1203814995" y="2099297696"/>
                  </a:cxn>
                  <a:cxn ang="0">
                    <a:pos x="1243284941" y="1980989842"/>
                  </a:cxn>
                  <a:cxn ang="0">
                    <a:pos x="1282753740" y="1852166041"/>
                  </a:cxn>
                  <a:cxn ang="0">
                    <a:pos x="1322223685" y="1710198451"/>
                  </a:cxn>
                  <a:cxn ang="0">
                    <a:pos x="1361692484" y="1557712620"/>
                  </a:cxn>
                  <a:cxn ang="0">
                    <a:pos x="1401162430" y="1393396921"/>
                  </a:cxn>
                  <a:cxn ang="0">
                    <a:pos x="1440631229" y="1215936287"/>
                  </a:cxn>
                  <a:cxn ang="0">
                    <a:pos x="1480101175" y="1027959419"/>
                  </a:cxn>
                  <a:cxn ang="0">
                    <a:pos x="1519569973" y="826836755"/>
                  </a:cxn>
                  <a:cxn ang="0">
                    <a:pos x="1559039919" y="615198144"/>
                  </a:cxn>
                  <a:cxn ang="0">
                    <a:pos x="1598508718" y="391728375"/>
                  </a:cxn>
                  <a:cxn ang="0">
                    <a:pos x="1637978664" y="155113743"/>
                  </a:cxn>
                  <a:cxn ang="0">
                    <a:pos x="1662975570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19050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Oval 46"/>
              <p:cNvSpPr/>
              <p:nvPr/>
            </p:nvSpPr>
            <p:spPr>
              <a:xfrm>
                <a:off x="15483" y="5982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</a:ln>
            </p:spPr>
            <p:txBody>
              <a:bodyPr wrap="none" anchor="ctr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6" name="直接连接符 25"/>
            <p:cNvCxnSpPr/>
            <p:nvPr/>
          </p:nvCxnSpPr>
          <p:spPr>
            <a:xfrm flipH="1">
              <a:off x="4124" y="3946"/>
              <a:ext cx="31" cy="1932"/>
            </a:xfrm>
            <a:prstGeom prst="line">
              <a:avLst/>
            </a:prstGeom>
            <a:ln w="28575">
              <a:solidFill>
                <a:srgbClr val="067F1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4350918" y="2905668"/>
            <a:ext cx="1130809" cy="954599"/>
            <a:chOff x="4749" y="3754"/>
            <a:chExt cx="1578" cy="2083"/>
          </a:xfrm>
        </p:grpSpPr>
        <p:grpSp>
          <p:nvGrpSpPr>
            <p:cNvPr id="65" name="组合 64"/>
            <p:cNvGrpSpPr/>
            <p:nvPr/>
          </p:nvGrpSpPr>
          <p:grpSpPr>
            <a:xfrm>
              <a:off x="4749" y="3754"/>
              <a:ext cx="1578" cy="2083"/>
              <a:chOff x="12672" y="3232"/>
              <a:chExt cx="3341" cy="4518"/>
            </a:xfrm>
          </p:grpSpPr>
          <p:grpSp>
            <p:nvGrpSpPr>
              <p:cNvPr id="67" name="Group 8"/>
              <p:cNvGrpSpPr/>
              <p:nvPr/>
            </p:nvGrpSpPr>
            <p:grpSpPr>
              <a:xfrm>
                <a:off x="13113" y="3570"/>
                <a:ext cx="2900" cy="4180"/>
                <a:chOff x="91" y="331"/>
                <a:chExt cx="1160" cy="1672"/>
              </a:xfrm>
            </p:grpSpPr>
            <p:sp>
              <p:nvSpPr>
                <p:cNvPr id="70" name="d82Line 2"/>
                <p:cNvSpPr/>
                <p:nvPr/>
              </p:nvSpPr>
              <p:spPr>
                <a:xfrm>
                  <a:off x="91" y="1313"/>
                  <a:ext cx="1160" cy="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d82Line 3"/>
                <p:cNvSpPr/>
                <p:nvPr/>
              </p:nvSpPr>
              <p:spPr>
                <a:xfrm flipV="1">
                  <a:off x="796" y="331"/>
                  <a:ext cx="1" cy="167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d82Line 12"/>
                <p:cNvSpPr/>
                <p:nvPr/>
              </p:nvSpPr>
              <p:spPr>
                <a:xfrm flipV="1">
                  <a:off x="34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d82Line 19"/>
                <p:cNvSpPr/>
                <p:nvPr/>
              </p:nvSpPr>
              <p:spPr>
                <a:xfrm>
                  <a:off x="796" y="39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d82Line 23"/>
                <p:cNvSpPr/>
                <p:nvPr/>
              </p:nvSpPr>
              <p:spPr>
                <a:xfrm>
                  <a:off x="796" y="131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d82WordArt 28"/>
                <p:cNvSpPr>
                  <a:spLocks noTextEdit="1"/>
                </p:cNvSpPr>
                <p:nvPr/>
              </p:nvSpPr>
              <p:spPr>
                <a:xfrm>
                  <a:off x="1112" y="1418"/>
                  <a:ext cx="127" cy="31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4800" i="1" dirty="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x</a:t>
                  </a:r>
                </a:p>
              </p:txBody>
            </p:sp>
            <p:sp>
              <p:nvSpPr>
                <p:cNvPr id="76" name="d82WordArt 29"/>
                <p:cNvSpPr>
                  <a:spLocks noTextEdit="1"/>
                </p:cNvSpPr>
                <p:nvPr/>
              </p:nvSpPr>
              <p:spPr>
                <a:xfrm>
                  <a:off x="835" y="394"/>
                  <a:ext cx="119" cy="15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y</a:t>
                  </a:r>
                </a:p>
              </p:txBody>
            </p:sp>
            <p:sp>
              <p:nvSpPr>
                <p:cNvPr id="77" name="d82WordArt 120"/>
                <p:cNvSpPr>
                  <a:spLocks noTextEdit="1"/>
                </p:cNvSpPr>
                <p:nvPr/>
              </p:nvSpPr>
              <p:spPr>
                <a:xfrm>
                  <a:off x="922" y="1281"/>
                  <a:ext cx="120" cy="1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240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68" name="平面几何--抛物线2"/>
              <p:cNvSpPr/>
              <p:nvPr/>
            </p:nvSpPr>
            <p:spPr>
              <a:xfrm>
                <a:off x="12672" y="3232"/>
                <a:ext cx="2175" cy="2794"/>
              </a:xfrm>
              <a:custGeom>
                <a:avLst/>
                <a:gdLst/>
                <a:ahLst/>
                <a:cxnLst>
                  <a:cxn ang="0">
                    <a:pos x="19734408" y="123565863"/>
                  </a:cxn>
                  <a:cxn ang="0">
                    <a:pos x="59204363" y="360180532"/>
                  </a:cxn>
                  <a:cxn ang="0">
                    <a:pos x="98673180" y="586277998"/>
                  </a:cxn>
                  <a:cxn ang="0">
                    <a:pos x="138143126" y="799231819"/>
                  </a:cxn>
                  <a:cxn ang="0">
                    <a:pos x="177611960" y="1001668402"/>
                  </a:cxn>
                  <a:cxn ang="0">
                    <a:pos x="217081906" y="1192273971"/>
                  </a:cxn>
                  <a:cxn ang="0">
                    <a:pos x="256550705" y="1369736038"/>
                  </a:cxn>
                  <a:cxn ang="0">
                    <a:pos x="296020651" y="1536680724"/>
                  </a:cxn>
                  <a:cxn ang="0">
                    <a:pos x="335489521" y="1690480475"/>
                  </a:cxn>
                  <a:cxn ang="0">
                    <a:pos x="374959467" y="1833763132"/>
                  </a:cxn>
                  <a:cxn ang="0">
                    <a:pos x="414428266" y="1965215920"/>
                  </a:cxn>
                  <a:cxn ang="0">
                    <a:pos x="453897065" y="2083522627"/>
                  </a:cxn>
                  <a:cxn ang="0">
                    <a:pos x="493367010" y="2147483647"/>
                  </a:cxn>
                  <a:cxn ang="0">
                    <a:pos x="532835809" y="2147483647"/>
                  </a:cxn>
                  <a:cxn ang="0">
                    <a:pos x="572305755" y="2147483647"/>
                  </a:cxn>
                  <a:cxn ang="0">
                    <a:pos x="611774697" y="2147483647"/>
                  </a:cxn>
                  <a:cxn ang="0">
                    <a:pos x="651244643" y="2147483647"/>
                  </a:cxn>
                  <a:cxn ang="0">
                    <a:pos x="690713442" y="2147483647"/>
                  </a:cxn>
                  <a:cxn ang="0">
                    <a:pos x="730183388" y="2147483647"/>
                  </a:cxn>
                  <a:cxn ang="0">
                    <a:pos x="769652186" y="2147483647"/>
                  </a:cxn>
                  <a:cxn ang="0">
                    <a:pos x="809122132" y="2147483647"/>
                  </a:cxn>
                  <a:cxn ang="0">
                    <a:pos x="848590931" y="2147483647"/>
                  </a:cxn>
                  <a:cxn ang="0">
                    <a:pos x="888060877" y="2147483647"/>
                  </a:cxn>
                  <a:cxn ang="0">
                    <a:pos x="927529676" y="2147483647"/>
                  </a:cxn>
                  <a:cxn ang="0">
                    <a:pos x="966999621" y="2147483647"/>
                  </a:cxn>
                  <a:cxn ang="0">
                    <a:pos x="1006468420" y="2147483647"/>
                  </a:cxn>
                  <a:cxn ang="0">
                    <a:pos x="1045937219" y="2147483647"/>
                  </a:cxn>
                  <a:cxn ang="0">
                    <a:pos x="1085407165" y="2147483647"/>
                  </a:cxn>
                  <a:cxn ang="0">
                    <a:pos x="1124875964" y="2147483647"/>
                  </a:cxn>
                  <a:cxn ang="0">
                    <a:pos x="1164345909" y="2147483647"/>
                  </a:cxn>
                  <a:cxn ang="0">
                    <a:pos x="1203814995" y="2099297696"/>
                  </a:cxn>
                  <a:cxn ang="0">
                    <a:pos x="1243284941" y="1980989842"/>
                  </a:cxn>
                  <a:cxn ang="0">
                    <a:pos x="1282753740" y="1852166041"/>
                  </a:cxn>
                  <a:cxn ang="0">
                    <a:pos x="1322223685" y="1710198451"/>
                  </a:cxn>
                  <a:cxn ang="0">
                    <a:pos x="1361692484" y="1557712620"/>
                  </a:cxn>
                  <a:cxn ang="0">
                    <a:pos x="1401162430" y="1393396921"/>
                  </a:cxn>
                  <a:cxn ang="0">
                    <a:pos x="1440631229" y="1215936287"/>
                  </a:cxn>
                  <a:cxn ang="0">
                    <a:pos x="1480101175" y="1027959419"/>
                  </a:cxn>
                  <a:cxn ang="0">
                    <a:pos x="1519569973" y="826836755"/>
                  </a:cxn>
                  <a:cxn ang="0">
                    <a:pos x="1559039919" y="615198144"/>
                  </a:cxn>
                  <a:cxn ang="0">
                    <a:pos x="1598508718" y="391728375"/>
                  </a:cxn>
                  <a:cxn ang="0">
                    <a:pos x="1637978664" y="155113743"/>
                  </a:cxn>
                  <a:cxn ang="0">
                    <a:pos x="1662975570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19050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400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Oval 46"/>
              <p:cNvSpPr/>
              <p:nvPr/>
            </p:nvSpPr>
            <p:spPr>
              <a:xfrm>
                <a:off x="13679" y="5971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B050"/>
                </a:solidFill>
              </a:ln>
            </p:spPr>
            <p:txBody>
              <a:bodyPr wrap="none" anchor="ctr"/>
              <a:lstStyle/>
              <a:p>
                <a:pPr defTabSz="914400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66" name="直接连接符 65"/>
            <p:cNvCxnSpPr/>
            <p:nvPr/>
          </p:nvCxnSpPr>
          <p:spPr>
            <a:xfrm flipH="1">
              <a:off x="5247" y="3884"/>
              <a:ext cx="31" cy="193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9115078" y="1713583"/>
            <a:ext cx="737363" cy="1054774"/>
            <a:chOff x="3217" y="6912"/>
            <a:chExt cx="1422" cy="2010"/>
          </a:xfrm>
        </p:grpSpPr>
        <p:grpSp>
          <p:nvGrpSpPr>
            <p:cNvPr id="113" name="组合 112"/>
            <p:cNvGrpSpPr/>
            <p:nvPr/>
          </p:nvGrpSpPr>
          <p:grpSpPr>
            <a:xfrm>
              <a:off x="3217" y="6912"/>
              <a:ext cx="1422" cy="1837"/>
              <a:chOff x="13252" y="1252"/>
              <a:chExt cx="3840" cy="7122"/>
            </a:xfrm>
          </p:grpSpPr>
          <p:grpSp>
            <p:nvGrpSpPr>
              <p:cNvPr id="115" name="Group 104"/>
              <p:cNvGrpSpPr/>
              <p:nvPr/>
            </p:nvGrpSpPr>
            <p:grpSpPr>
              <a:xfrm>
                <a:off x="13252" y="1721"/>
                <a:ext cx="3738" cy="6653"/>
                <a:chOff x="728" y="-433"/>
                <a:chExt cx="1495" cy="2661"/>
              </a:xfrm>
            </p:grpSpPr>
            <p:sp>
              <p:nvSpPr>
                <p:cNvPr id="120" name="d82Line 2"/>
                <p:cNvSpPr/>
                <p:nvPr/>
              </p:nvSpPr>
              <p:spPr>
                <a:xfrm rot="10800000" flipV="1">
                  <a:off x="728" y="358"/>
                  <a:ext cx="1495" cy="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d82Line 3"/>
                <p:cNvSpPr/>
                <p:nvPr/>
              </p:nvSpPr>
              <p:spPr>
                <a:xfrm rot="-10800000" flipV="1">
                  <a:off x="1169" y="-433"/>
                  <a:ext cx="25" cy="2661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d82Line 4"/>
                <p:cNvSpPr/>
                <p:nvPr/>
              </p:nvSpPr>
              <p:spPr>
                <a:xfrm rot="-10800000" flipV="1">
                  <a:off x="94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d82Line 10"/>
                <p:cNvSpPr/>
                <p:nvPr/>
              </p:nvSpPr>
              <p:spPr>
                <a:xfrm rot="-10800000" flipV="1">
                  <a:off x="140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d82Line 11"/>
                <p:cNvSpPr/>
                <p:nvPr/>
              </p:nvSpPr>
              <p:spPr>
                <a:xfrm rot="-10800000" flipV="1">
                  <a:off x="162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d82Line 12"/>
                <p:cNvSpPr/>
                <p:nvPr/>
              </p:nvSpPr>
              <p:spPr>
                <a:xfrm rot="-10800000" flipV="1">
                  <a:off x="185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d82Line 14"/>
                <p:cNvSpPr/>
                <p:nvPr/>
              </p:nvSpPr>
              <p:spPr>
                <a:xfrm rot="-10800000" flipV="1">
                  <a:off x="2087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d82WordArt 120"/>
                <p:cNvSpPr>
                  <a:spLocks noTextEdit="1"/>
                </p:cNvSpPr>
                <p:nvPr/>
              </p:nvSpPr>
              <p:spPr>
                <a:xfrm rot="10800000">
                  <a:off x="1225" y="251"/>
                  <a:ext cx="110" cy="8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1865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116" name="平面几何--抛物线1"/>
              <p:cNvSpPr/>
              <p:nvPr/>
            </p:nvSpPr>
            <p:spPr>
              <a:xfrm rot="10800000">
                <a:off x="13529" y="3746"/>
                <a:ext cx="3563" cy="4040"/>
              </a:xfrm>
              <a:custGeom>
                <a:avLst/>
                <a:gdLst/>
                <a:ahLst/>
                <a:cxnLst>
                  <a:cxn ang="0">
                    <a:pos x="47969111" y="154970449"/>
                  </a:cxn>
                  <a:cxn ang="0">
                    <a:pos x="143909135" y="451721023"/>
                  </a:cxn>
                  <a:cxn ang="0">
                    <a:pos x="239849172" y="735282558"/>
                  </a:cxn>
                  <a:cxn ang="0">
                    <a:pos x="335789154" y="1002357581"/>
                  </a:cxn>
                  <a:cxn ang="0">
                    <a:pos x="431727348" y="1256244808"/>
                  </a:cxn>
                  <a:cxn ang="0">
                    <a:pos x="527667442" y="1495294641"/>
                  </a:cxn>
                  <a:cxn ang="0">
                    <a:pos x="623607424" y="1717857802"/>
                  </a:cxn>
                  <a:cxn ang="0">
                    <a:pos x="719545617" y="1927231883"/>
                  </a:cxn>
                  <a:cxn ang="0">
                    <a:pos x="815485599" y="2120119614"/>
                  </a:cxn>
                  <a:cxn ang="0">
                    <a:pos x="911425581" y="2147483647"/>
                  </a:cxn>
                  <a:cxn ang="0">
                    <a:pos x="1007365787" y="2147483647"/>
                  </a:cxn>
                  <a:cxn ang="0">
                    <a:pos x="1103303980" y="2147483647"/>
                  </a:cxn>
                  <a:cxn ang="0">
                    <a:pos x="1199243962" y="2147483647"/>
                  </a:cxn>
                  <a:cxn ang="0">
                    <a:pos x="1295183944" y="2147483647"/>
                  </a:cxn>
                  <a:cxn ang="0">
                    <a:pos x="1391122138" y="2147483647"/>
                  </a:cxn>
                  <a:cxn ang="0">
                    <a:pos x="1487062120" y="2147483647"/>
                  </a:cxn>
                  <a:cxn ang="0">
                    <a:pos x="1583002102" y="2147483647"/>
                  </a:cxn>
                  <a:cxn ang="0">
                    <a:pos x="1678942084" y="2147483647"/>
                  </a:cxn>
                  <a:cxn ang="0">
                    <a:pos x="1774882066" y="2147483647"/>
                  </a:cxn>
                  <a:cxn ang="0">
                    <a:pos x="1870820259" y="2147483647"/>
                  </a:cxn>
                  <a:cxn ang="0">
                    <a:pos x="1966760689" y="2147483647"/>
                  </a:cxn>
                  <a:cxn ang="0">
                    <a:pos x="206270067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4847856"/>
                  </a:cxn>
                  <a:cxn ang="0">
                    <a:pos x="2147483647" y="1953608760"/>
                  </a:cxn>
                  <a:cxn ang="0">
                    <a:pos x="2147483647" y="1747531949"/>
                  </a:cxn>
                  <a:cxn ang="0">
                    <a:pos x="2147483647" y="1524968787"/>
                  </a:cxn>
                  <a:cxn ang="0">
                    <a:pos x="2147483647" y="1289217509"/>
                  </a:cxn>
                  <a:cxn ang="0">
                    <a:pos x="2147483647" y="1036978917"/>
                  </a:cxn>
                  <a:cxn ang="0">
                    <a:pos x="2147483647" y="771552528"/>
                  </a:cxn>
                  <a:cxn ang="0">
                    <a:pos x="2147483647" y="491286980"/>
                  </a:cxn>
                  <a:cxn ang="0">
                    <a:pos x="2147483647" y="194536446"/>
                  </a:cxn>
                  <a:cxn ang="0">
                    <a:pos x="2147483647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9525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Oval 152"/>
              <p:cNvSpPr/>
              <p:nvPr/>
            </p:nvSpPr>
            <p:spPr>
              <a:xfrm rot="10800000">
                <a:off x="14300" y="3690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E90DF1"/>
                </a:solidFill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18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文本框 117"/>
              <p:cNvSpPr txBox="1"/>
              <p:nvPr/>
            </p:nvSpPr>
            <p:spPr>
              <a:xfrm>
                <a:off x="14600" y="1252"/>
                <a:ext cx="1532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400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119" name="文本框 118"/>
              <p:cNvSpPr txBox="1"/>
              <p:nvPr/>
            </p:nvSpPr>
            <p:spPr>
              <a:xfrm>
                <a:off x="16334" y="3495"/>
                <a:ext cx="528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400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</p:grpSp>
        <p:cxnSp>
          <p:nvCxnSpPr>
            <p:cNvPr id="114" name="直接连接符 113"/>
            <p:cNvCxnSpPr/>
            <p:nvPr/>
          </p:nvCxnSpPr>
          <p:spPr>
            <a:xfrm flipH="1">
              <a:off x="3974" y="6990"/>
              <a:ext cx="31" cy="1932"/>
            </a:xfrm>
            <a:prstGeom prst="line">
              <a:avLst/>
            </a:prstGeom>
            <a:ln w="28575">
              <a:solidFill>
                <a:srgbClr val="067F1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组合 127"/>
          <p:cNvGrpSpPr/>
          <p:nvPr/>
        </p:nvGrpSpPr>
        <p:grpSpPr>
          <a:xfrm>
            <a:off x="8975221" y="2972526"/>
            <a:ext cx="833055" cy="909934"/>
            <a:chOff x="5123" y="6912"/>
            <a:chExt cx="1790" cy="1932"/>
          </a:xfrm>
        </p:grpSpPr>
        <p:grpSp>
          <p:nvGrpSpPr>
            <p:cNvPr id="129" name="组合 128"/>
            <p:cNvGrpSpPr/>
            <p:nvPr/>
          </p:nvGrpSpPr>
          <p:grpSpPr>
            <a:xfrm>
              <a:off x="5123" y="6937"/>
              <a:ext cx="1791" cy="1855"/>
              <a:chOff x="11430" y="1182"/>
              <a:chExt cx="4835" cy="7190"/>
            </a:xfrm>
          </p:grpSpPr>
          <p:grpSp>
            <p:nvGrpSpPr>
              <p:cNvPr id="131" name="Group 104"/>
              <p:cNvGrpSpPr/>
              <p:nvPr/>
            </p:nvGrpSpPr>
            <p:grpSpPr>
              <a:xfrm>
                <a:off x="11547" y="1552"/>
                <a:ext cx="4463" cy="6820"/>
                <a:chOff x="46" y="-501"/>
                <a:chExt cx="1785" cy="2728"/>
              </a:xfrm>
            </p:grpSpPr>
            <p:sp>
              <p:nvSpPr>
                <p:cNvPr id="136" name="d82Line 2"/>
                <p:cNvSpPr/>
                <p:nvPr/>
              </p:nvSpPr>
              <p:spPr>
                <a:xfrm rot="10800000">
                  <a:off x="46" y="355"/>
                  <a:ext cx="1785" cy="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d82Line 3"/>
                <p:cNvSpPr/>
                <p:nvPr/>
              </p:nvSpPr>
              <p:spPr>
                <a:xfrm rot="-10800000" flipV="1">
                  <a:off x="1147" y="-501"/>
                  <a:ext cx="11" cy="2728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d82Line 4"/>
                <p:cNvSpPr/>
                <p:nvPr/>
              </p:nvSpPr>
              <p:spPr>
                <a:xfrm rot="-10800000" flipV="1">
                  <a:off x="94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d82Line 5"/>
                <p:cNvSpPr/>
                <p:nvPr/>
              </p:nvSpPr>
              <p:spPr>
                <a:xfrm rot="-10800000" flipV="1">
                  <a:off x="71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d82Line 6"/>
                <p:cNvSpPr/>
                <p:nvPr/>
              </p:nvSpPr>
              <p:spPr>
                <a:xfrm rot="-10800000" flipV="1">
                  <a:off x="48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d82Line 7"/>
                <p:cNvSpPr/>
                <p:nvPr/>
              </p:nvSpPr>
              <p:spPr>
                <a:xfrm rot="-10800000" flipV="1">
                  <a:off x="25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d82Line 10"/>
                <p:cNvSpPr/>
                <p:nvPr/>
              </p:nvSpPr>
              <p:spPr>
                <a:xfrm rot="-10800000" flipV="1">
                  <a:off x="140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d82Line 11"/>
                <p:cNvSpPr/>
                <p:nvPr/>
              </p:nvSpPr>
              <p:spPr>
                <a:xfrm rot="-10800000" flipV="1">
                  <a:off x="162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d82WordArt 120"/>
                <p:cNvSpPr>
                  <a:spLocks noTextEdit="1"/>
                </p:cNvSpPr>
                <p:nvPr/>
              </p:nvSpPr>
              <p:spPr>
                <a:xfrm rot="10800000">
                  <a:off x="1225" y="251"/>
                  <a:ext cx="110" cy="8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400"/>
                  <a:r>
                    <a:rPr lang="zh-CN" altLang="en-US" sz="1865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132" name="平面几何--抛物线1"/>
              <p:cNvSpPr/>
              <p:nvPr/>
            </p:nvSpPr>
            <p:spPr>
              <a:xfrm rot="10800000">
                <a:off x="11430" y="3691"/>
                <a:ext cx="3563" cy="4040"/>
              </a:xfrm>
              <a:custGeom>
                <a:avLst/>
                <a:gdLst/>
                <a:ahLst/>
                <a:cxnLst>
                  <a:cxn ang="0">
                    <a:pos x="47969111" y="154970449"/>
                  </a:cxn>
                  <a:cxn ang="0">
                    <a:pos x="143909135" y="451721023"/>
                  </a:cxn>
                  <a:cxn ang="0">
                    <a:pos x="239849172" y="735282558"/>
                  </a:cxn>
                  <a:cxn ang="0">
                    <a:pos x="335789154" y="1002357581"/>
                  </a:cxn>
                  <a:cxn ang="0">
                    <a:pos x="431727348" y="1256244808"/>
                  </a:cxn>
                  <a:cxn ang="0">
                    <a:pos x="527667442" y="1495294641"/>
                  </a:cxn>
                  <a:cxn ang="0">
                    <a:pos x="623607424" y="1717857802"/>
                  </a:cxn>
                  <a:cxn ang="0">
                    <a:pos x="719545617" y="1927231883"/>
                  </a:cxn>
                  <a:cxn ang="0">
                    <a:pos x="815485599" y="2120119614"/>
                  </a:cxn>
                  <a:cxn ang="0">
                    <a:pos x="911425581" y="2147483647"/>
                  </a:cxn>
                  <a:cxn ang="0">
                    <a:pos x="1007365787" y="2147483647"/>
                  </a:cxn>
                  <a:cxn ang="0">
                    <a:pos x="1103303980" y="2147483647"/>
                  </a:cxn>
                  <a:cxn ang="0">
                    <a:pos x="1199243962" y="2147483647"/>
                  </a:cxn>
                  <a:cxn ang="0">
                    <a:pos x="1295183944" y="2147483647"/>
                  </a:cxn>
                  <a:cxn ang="0">
                    <a:pos x="1391122138" y="2147483647"/>
                  </a:cxn>
                  <a:cxn ang="0">
                    <a:pos x="1487062120" y="2147483647"/>
                  </a:cxn>
                  <a:cxn ang="0">
                    <a:pos x="1583002102" y="2147483647"/>
                  </a:cxn>
                  <a:cxn ang="0">
                    <a:pos x="1678942084" y="2147483647"/>
                  </a:cxn>
                  <a:cxn ang="0">
                    <a:pos x="1774882066" y="2147483647"/>
                  </a:cxn>
                  <a:cxn ang="0">
                    <a:pos x="1870820259" y="2147483647"/>
                  </a:cxn>
                  <a:cxn ang="0">
                    <a:pos x="1966760689" y="2147483647"/>
                  </a:cxn>
                  <a:cxn ang="0">
                    <a:pos x="206270067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4847856"/>
                  </a:cxn>
                  <a:cxn ang="0">
                    <a:pos x="2147483647" y="1953608760"/>
                  </a:cxn>
                  <a:cxn ang="0">
                    <a:pos x="2147483647" y="1747531949"/>
                  </a:cxn>
                  <a:cxn ang="0">
                    <a:pos x="2147483647" y="1524968787"/>
                  </a:cxn>
                  <a:cxn ang="0">
                    <a:pos x="2147483647" y="1289217509"/>
                  </a:cxn>
                  <a:cxn ang="0">
                    <a:pos x="2147483647" y="1036978917"/>
                  </a:cxn>
                  <a:cxn ang="0">
                    <a:pos x="2147483647" y="771552528"/>
                  </a:cxn>
                  <a:cxn ang="0">
                    <a:pos x="2147483647" y="491286980"/>
                  </a:cxn>
                  <a:cxn ang="0">
                    <a:pos x="2147483647" y="194536446"/>
                  </a:cxn>
                  <a:cxn ang="0">
                    <a:pos x="2147483647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9525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400"/>
                <a:endParaRPr lang="zh-CN" altLang="en-US" sz="1865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Oval 152"/>
              <p:cNvSpPr/>
              <p:nvPr/>
            </p:nvSpPr>
            <p:spPr>
              <a:xfrm rot="10800000">
                <a:off x="14300" y="3690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E90DF1"/>
                </a:solidFill>
              </a:ln>
            </p:spPr>
            <p:txBody>
              <a:bodyPr rot="10800000" wrap="none" anchor="ctr"/>
              <a:lstStyle/>
              <a:p>
                <a:pPr defTabSz="914400"/>
                <a:endParaRPr lang="zh-CN" altLang="en-US" sz="1865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文本框 133"/>
              <p:cNvSpPr txBox="1"/>
              <p:nvPr/>
            </p:nvSpPr>
            <p:spPr>
              <a:xfrm>
                <a:off x="14416" y="1182"/>
                <a:ext cx="1532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400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135" name="文本框 134"/>
              <p:cNvSpPr txBox="1"/>
              <p:nvPr/>
            </p:nvSpPr>
            <p:spPr>
              <a:xfrm>
                <a:off x="15026" y="3430"/>
                <a:ext cx="1239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400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</p:grpSp>
        <p:cxnSp>
          <p:nvCxnSpPr>
            <p:cNvPr id="130" name="直接连接符 129"/>
            <p:cNvCxnSpPr/>
            <p:nvPr/>
          </p:nvCxnSpPr>
          <p:spPr>
            <a:xfrm flipH="1">
              <a:off x="5783" y="6912"/>
              <a:ext cx="31" cy="193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6"/>
              <p:cNvSpPr txBox="1"/>
              <p:nvPr/>
            </p:nvSpPr>
            <p:spPr>
              <a:xfrm>
                <a:off x="878637" y="389457"/>
                <a:ext cx="8729820" cy="51187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 defTabSz="1219200">
                  <a:defRPr/>
                </a:pPr>
                <a:r>
                  <a:rPr lang="zh-CN" altLang="en-US" sz="2665" dirty="0">
                    <a:ln w="6350"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665" dirty="0">
                        <a:ln w="6350">
                          <a:noFill/>
                        </a:ln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665" dirty="0">
                        <a:ln w="6350">
                          <a:noFill/>
                        </a:ln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665" dirty="0">
                        <a:ln w="6350">
                          <a:noFill/>
                        </a:ln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  <m:sSup>
                      <m:sSupPr>
                        <m:ctrlPr>
                          <a:rPr lang="en-US" altLang="zh-CN" sz="2665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665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665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5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665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665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665" dirty="0">
                    <a:ln w="6350"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的性质</a:t>
                </a:r>
              </a:p>
            </p:txBody>
          </p:sp>
        </mc:Choice>
        <mc:Fallback xmlns="">
          <p:sp>
            <p:nvSpPr>
              <p:cNvPr id="92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7" y="389457"/>
                <a:ext cx="8729820" cy="511871"/>
              </a:xfrm>
              <a:prstGeom prst="rect">
                <a:avLst/>
              </a:prstGeom>
              <a:blipFill rotWithShape="1">
                <a:blip r:embed="rId3"/>
                <a:stretch>
                  <a:fillRect l="-27" t="-412" r="-222" b="-3794"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019937" y="1582917"/>
            <a:ext cx="9903519" cy="3692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u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可以由抛物线</a:t>
            </a:r>
            <a:r>
              <a:rPr lang="en-US" altLang="zh-CN" sz="3200" i="1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200" i="1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向</a:t>
            </a:r>
            <a:r>
              <a:rPr lang="en-US" altLang="zh-CN" sz="3200" u="sng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平移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</a:t>
            </a:r>
            <a:r>
              <a:rPr lang="en-US" altLang="zh-CN" sz="3200" u="sng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个单位得到．</a:t>
            </a:r>
          </a:p>
          <a:p>
            <a:pPr algn="just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的顶点坐标为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algn="just" defTabSz="91440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随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增大而增大；当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随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增大而减小。</a:t>
            </a:r>
            <a:endParaRPr lang="zh-CN" altLang="zh-CN" sz="3200" kern="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613647" y="1652340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CN" altLang="en-US" sz="3200" b="1" kern="100" dirty="0">
                <a:solidFill>
                  <a:srgbClr val="FF0000"/>
                </a:solidFill>
                <a:cs typeface="+mn-ea"/>
                <a:sym typeface="+mn-lt"/>
              </a:rPr>
              <a:t>左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190521" y="165128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05757" y="3125647"/>
            <a:ext cx="1162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(-2,0)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93435" y="3862870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x&gt;2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52539" y="466837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x&lt;2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878637" y="389457"/>
            <a:ext cx="872982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defTabSz="1219200">
              <a:defRPr/>
            </a:pPr>
            <a:r>
              <a:rPr lang="zh-CN" altLang="en-US" sz="2665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5036" y="1197732"/>
            <a:ext cx="8225664" cy="3763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抛物线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-3(x+2)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不经过的象限是（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400" fontAlgn="ctr">
              <a:lnSpc>
                <a:spcPct val="250000"/>
              </a:lnSpc>
            </a:pP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第一、二象限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第一、四象限</a:t>
            </a:r>
          </a:p>
          <a:p>
            <a:pPr defTabSz="914400" fontAlgn="ctr">
              <a:lnSpc>
                <a:spcPct val="250000"/>
              </a:lnSpc>
            </a:pP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第二、三象限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r>
              <a:rPr lang="zh-CN" altLang="zh-CN" sz="2665" dirty="0">
                <a:solidFill>
                  <a:prstClr val="black"/>
                </a:solidFill>
                <a:cs typeface="+mn-ea"/>
                <a:sym typeface="+mn-lt"/>
              </a:rPr>
              <a:t>第三、四象限</a:t>
            </a:r>
          </a:p>
          <a:p>
            <a:pPr algn="just" defTabSz="914400">
              <a:lnSpc>
                <a:spcPct val="250000"/>
              </a:lnSpc>
              <a:defRPr/>
            </a:pPr>
            <a:endParaRPr lang="zh-CN" altLang="zh-CN" sz="1865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842" y="2667001"/>
            <a:ext cx="2892033" cy="2892033"/>
          </a:xfrm>
          <a:prstGeom prst="rect">
            <a:avLst/>
          </a:prstGeom>
        </p:spPr>
      </p:pic>
      <p:sp>
        <p:nvSpPr>
          <p:cNvPr id="7" name="笑脸 6"/>
          <p:cNvSpPr/>
          <p:nvPr/>
        </p:nvSpPr>
        <p:spPr>
          <a:xfrm>
            <a:off x="1036457" y="2667001"/>
            <a:ext cx="476944" cy="51434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878637" y="389457"/>
            <a:ext cx="872982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defTabSz="1219200">
              <a:defRPr/>
            </a:pPr>
            <a:r>
              <a:rPr lang="zh-CN" altLang="en-US" sz="2665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/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-1" fmla="*/ 0 w 5592338"/>
              <a:gd name="connsiteY0-2" fmla="*/ 0 h 6128667"/>
              <a:gd name="connsiteX1-3" fmla="*/ 5254012 w 5592338"/>
              <a:gd name="connsiteY1-4" fmla="*/ 0 h 6128667"/>
              <a:gd name="connsiteX2-5" fmla="*/ 5294975 w 5592338"/>
              <a:gd name="connsiteY2-6" fmla="*/ 101004 h 6128667"/>
              <a:gd name="connsiteX3-7" fmla="*/ 5452656 w 5592338"/>
              <a:gd name="connsiteY3-8" fmla="*/ 428886 h 6128667"/>
              <a:gd name="connsiteX4-9" fmla="*/ 5367294 w 5592338"/>
              <a:gd name="connsiteY4-10" fmla="*/ 1988867 h 6128667"/>
              <a:gd name="connsiteX5-11" fmla="*/ 3526948 w 5592338"/>
              <a:gd name="connsiteY5-12" fmla="*/ 2324869 h 6128667"/>
              <a:gd name="connsiteX6-13" fmla="*/ 2820678 w 5592338"/>
              <a:gd name="connsiteY6-14" fmla="*/ 3357415 h 6128667"/>
              <a:gd name="connsiteX7-15" fmla="*/ 2322736 w 5592338"/>
              <a:gd name="connsiteY7-16" fmla="*/ 4155733 h 6128667"/>
              <a:gd name="connsiteX8-17" fmla="*/ 2422325 w 5592338"/>
              <a:gd name="connsiteY8-18" fmla="*/ 5002930 h 6128667"/>
              <a:gd name="connsiteX9-19" fmla="*/ 1666446 w 5592338"/>
              <a:gd name="connsiteY9-20" fmla="*/ 6116110 h 6128667"/>
              <a:gd name="connsiteX10-21" fmla="*/ 871666 w 5592338"/>
              <a:gd name="connsiteY10-22" fmla="*/ 5925668 h 6128667"/>
              <a:gd name="connsiteX11-23" fmla="*/ 70525 w 5592338"/>
              <a:gd name="connsiteY11-24" fmla="*/ 5731741 h 6128667"/>
              <a:gd name="connsiteX12-25" fmla="*/ 0 w 5592338"/>
              <a:gd name="connsiteY12-26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/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/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/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/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54508" y="2359734"/>
            <a:ext cx="5541855" cy="1391398"/>
            <a:chOff x="1532952" y="2677234"/>
            <a:chExt cx="5541855" cy="1391398"/>
          </a:xfrm>
        </p:grpSpPr>
        <p:sp>
          <p:nvSpPr>
            <p:cNvPr id="30" name="矩形 29"/>
            <p:cNvSpPr/>
            <p:nvPr/>
          </p:nvSpPr>
          <p:spPr bwMode="auto">
            <a:xfrm>
              <a:off x="1532952" y="2677234"/>
              <a:ext cx="544149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400" b="1" kern="100" dirty="0">
                  <a:cs typeface="+mn-ea"/>
                  <a:sym typeface="+mn-lt"/>
                </a:rPr>
                <a:t>感谢聆听与指导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/>
          <p:cNvSpPr/>
          <p:nvPr/>
        </p:nvSpPr>
        <p:spPr bwMode="auto">
          <a:xfrm>
            <a:off x="654818" y="1886731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878637" y="38945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07735" y="159822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07735" y="231878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会用描点法画出二次函数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的图象。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的相互关系。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的平移规律。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07735" y="4229855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107735" y="4950412"/>
                <a:ext cx="10045282" cy="879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重点：通过图象，观察</a:t>
                </a:r>
                <a:r>
                  <a:rPr lang="zh-CN" altLang="zh-CN" sz="2000" dirty="0">
                    <a:cs typeface="+mn-ea"/>
                    <a:sym typeface="+mn-lt"/>
                  </a:rPr>
                  <a:t>抛物线</a:t>
                </a:r>
                <a:r>
                  <a:rPr lang="en-US" altLang="zh-CN" sz="2000" dirty="0">
                    <a:ln w="6350">
                      <a:noFill/>
                    </a:ln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cs typeface="+mn-ea"/>
                    <a:sym typeface="+mn-lt"/>
                  </a:rPr>
                  <a:t>的图象和性质。</a:t>
                </a:r>
                <a:endParaRPr lang="en-US" altLang="zh-CN" sz="2000" dirty="0">
                  <a:cs typeface="+mn-ea"/>
                  <a:sym typeface="+mn-lt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难点：通过图象，观察</a:t>
                </a:r>
                <a:r>
                  <a:rPr lang="zh-CN" altLang="zh-CN" sz="2000" dirty="0">
                    <a:cs typeface="+mn-ea"/>
                    <a:sym typeface="+mn-lt"/>
                  </a:rPr>
                  <a:t>抛物线</a:t>
                </a:r>
                <a:r>
                  <a:rPr lang="en-US" altLang="zh-CN" sz="2000" dirty="0">
                    <a:ln w="6350">
                      <a:noFill/>
                    </a:ln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zh-CN" sz="2000" dirty="0">
                    <a:cs typeface="+mn-ea"/>
                    <a:sym typeface="+mn-lt"/>
                  </a:rPr>
                  <a:t>与抛物线</a:t>
                </a:r>
                <a:r>
                  <a:rPr lang="en-US" altLang="zh-CN" sz="2000" dirty="0">
                    <a:cs typeface="+mn-ea"/>
                    <a:sym typeface="+mn-lt"/>
                  </a:rPr>
                  <a:t>y=ax</a:t>
                </a:r>
                <a:r>
                  <a:rPr lang="en-US" altLang="zh-CN" sz="2000" baseline="30000" dirty="0"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的平移规律。</a:t>
                </a:r>
                <a:endParaRPr lang="en-US" altLang="zh-CN" sz="2000" baseline="30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735" y="4950412"/>
                <a:ext cx="10045282" cy="879280"/>
              </a:xfrm>
              <a:prstGeom prst="rect">
                <a:avLst/>
              </a:prstGeom>
              <a:blipFill rotWithShape="1">
                <a:blip r:embed="rId3"/>
                <a:stretch>
                  <a:fillRect l="-3" t="-67" r="5" b="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930717" y="1188414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17" y="1188414"/>
                <a:ext cx="9979532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4" t="-53" r="3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693034" y="1864626"/>
            <a:ext cx="14913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cs typeface="+mn-ea"/>
                <a:sym typeface="+mn-lt"/>
              </a:rPr>
              <a:t>【</a:t>
            </a:r>
            <a:r>
              <a:rPr lang="zh-CN" altLang="en-US" sz="2665" dirty="0">
                <a:cs typeface="+mn-ea"/>
                <a:sym typeface="+mn-lt"/>
              </a:rPr>
              <a:t>列表</a:t>
            </a:r>
            <a:r>
              <a:rPr lang="en-US" altLang="zh-CN" sz="2665" dirty="0">
                <a:cs typeface="+mn-ea"/>
                <a:sym typeface="+mn-lt"/>
              </a:rPr>
              <a:t>】</a:t>
            </a:r>
            <a:endParaRPr lang="zh-CN" altLang="en-US" sz="2665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6"/>
              <p:cNvGraphicFramePr>
                <a:graphicFrameLocks noGrp="1"/>
              </p:cNvGraphicFramePr>
              <p:nvPr/>
            </p:nvGraphicFramePr>
            <p:xfrm>
              <a:off x="930717" y="2424198"/>
              <a:ext cx="10143680" cy="393305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9866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7085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986971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97245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059543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98286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812797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1059717">
                    <a:tc>
                      <a:txBody>
                        <a:bodyPr/>
                        <a:lstStyle/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-3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8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8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8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800" dirty="0">
                            <a:sym typeface="+mn-lt"/>
                          </a:endParaRPr>
                        </a:p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8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8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8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sz="1800" dirty="0" smtClean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−</m:t>
                                        </m:r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800" dirty="0">
                            <a:sym typeface="+mn-lt"/>
                          </a:endParaRPr>
                        </a:p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-12.5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-8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6"/>
              <p:cNvGraphicFramePr>
                <a:graphicFrameLocks noGrp="1"/>
              </p:cNvGraphicFramePr>
              <p:nvPr/>
            </p:nvGraphicFramePr>
            <p:xfrm>
              <a:off x="930717" y="2424198"/>
              <a:ext cx="10143680" cy="393305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986654"/>
                    <a:gridCol w="870858"/>
                    <a:gridCol w="783771"/>
                    <a:gridCol w="856343"/>
                    <a:gridCol w="986971"/>
                    <a:gridCol w="972457"/>
                    <a:gridCol w="1016000"/>
                    <a:gridCol w="1059543"/>
                    <a:gridCol w="798286"/>
                    <a:gridCol w="812797"/>
                  </a:tblGrid>
                  <a:tr h="1059717">
                    <a:tc>
                      <a:txBody>
                        <a:bodyPr/>
                        <a:lstStyle/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-3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143637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1437005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-12.5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-8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"y=a (x−ℎ)^2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63256" y="1314802"/>
                <a:ext cx="9979532" cy="68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6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6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6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6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6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6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6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6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6" y="1314802"/>
                <a:ext cx="9979532" cy="682944"/>
              </a:xfrm>
              <a:prstGeom prst="rect">
                <a:avLst/>
              </a:prstGeom>
              <a:blipFill rotWithShape="1">
                <a:blip r:embed="rId3"/>
                <a:stretch>
                  <a:fillRect l="-3" t="-52" r="2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636328" y="2527610"/>
            <a:ext cx="754572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根据表中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5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665" dirty="0">
                <a:solidFill>
                  <a:prstClr val="black"/>
                </a:solidFill>
                <a:cs typeface="+mn-ea"/>
                <a:sym typeface="+mn-lt"/>
              </a:rPr>
              <a:t>的数值在坐标平面中描出对应的点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1470" y="1924815"/>
            <a:ext cx="99795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描点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8332879" y="3656816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8797530" y="3386043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9272503" y="3645496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830658" y="4252788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860293" y="4161350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/>
              <p:cNvSpPr txBox="1"/>
              <p:nvPr/>
            </p:nvSpPr>
            <p:spPr>
              <a:xfrm>
                <a:off x="657653" y="3671029"/>
                <a:ext cx="7289609" cy="1272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用平滑曲线顺次连接各点，就得到</a:t>
                </a:r>
                <a14:m>
                  <m:oMath xmlns:m="http://schemas.openxmlformats.org/officeDocument/2006/math">
                    <m:r>
                      <a:rPr lang="zh-CN" altLang="en-US" sz="18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18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18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18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18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18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18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1865" i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18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1865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1865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18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1865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18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1865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18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1865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1865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665" dirty="0">
                    <a:solidFill>
                      <a:prstClr val="black"/>
                    </a:solidFill>
                    <a:cs typeface="+mn-ea"/>
                    <a:sym typeface="+mn-lt"/>
                  </a:rPr>
                  <a:t>图象。</a:t>
                </a:r>
              </a:p>
            </p:txBody>
          </p:sp>
        </mc:Choice>
        <mc:Fallback xmlns="">
          <p:sp>
            <p:nvSpPr>
              <p:cNvPr id="58" name="文本框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53" y="3671029"/>
                <a:ext cx="7289609" cy="1272400"/>
              </a:xfrm>
              <a:prstGeom prst="rect">
                <a:avLst/>
              </a:prstGeom>
              <a:blipFill rotWithShape="1">
                <a:blip r:embed="rId4"/>
                <a:stretch>
                  <a:fillRect l="-6" t="-7" r="3" b="-93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本框 58"/>
          <p:cNvSpPr txBox="1"/>
          <p:nvPr/>
        </p:nvSpPr>
        <p:spPr>
          <a:xfrm>
            <a:off x="557584" y="3138248"/>
            <a:ext cx="68635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连线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9398803" y="5806216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5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5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665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FF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803" y="5806216"/>
                <a:ext cx="2692211" cy="860300"/>
              </a:xfrm>
              <a:prstGeom prst="rect">
                <a:avLst/>
              </a:prstGeom>
              <a:blipFill rotWithShape="1">
                <a:blip r:embed="rId5"/>
                <a:stretch>
                  <a:fillRect l="-6" t="-48" r="23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椭圆 61"/>
          <p:cNvSpPr/>
          <p:nvPr/>
        </p:nvSpPr>
        <p:spPr>
          <a:xfrm>
            <a:off x="10780122" y="4222308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9764974" y="338095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10332250" y="3690276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5" name="椭圆 64"/>
          <p:cNvSpPr/>
          <p:nvPr/>
        </p:nvSpPr>
        <p:spPr>
          <a:xfrm>
            <a:off x="8837871" y="421113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9286157" y="363749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/>
              <p:cNvSpPr/>
              <p:nvPr/>
            </p:nvSpPr>
            <p:spPr>
              <a:xfrm>
                <a:off x="6523521" y="5872525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5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8" name="矩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521" y="5872525"/>
                <a:ext cx="2692211" cy="860300"/>
              </a:xfrm>
              <a:prstGeom prst="rect">
                <a:avLst/>
              </a:prstGeom>
              <a:blipFill rotWithShape="1">
                <a:blip r:embed="rId6"/>
                <a:stretch>
                  <a:fillRect l="-6" t="-5" r="23" b="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平面几何--抛物线1"/>
          <p:cNvSpPr/>
          <p:nvPr/>
        </p:nvSpPr>
        <p:spPr>
          <a:xfrm rot="10800000">
            <a:off x="8237415" y="3408858"/>
            <a:ext cx="3190799" cy="2391275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平面几何--抛物线1"/>
          <p:cNvSpPr/>
          <p:nvPr/>
        </p:nvSpPr>
        <p:spPr>
          <a:xfrm rot="10800000">
            <a:off x="7202915" y="3429000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6947515" y="2409412"/>
            <a:ext cx="4837006" cy="3980180"/>
            <a:chOff x="12927" y="4374"/>
            <a:chExt cx="5713" cy="4701"/>
          </a:xfrm>
        </p:grpSpPr>
        <p:grpSp>
          <p:nvGrpSpPr>
            <p:cNvPr id="69" name="Group 104"/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73" name="d82Line 2"/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d82Line 3"/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d82Line 4"/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d82Line 5"/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d82Line 6"/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d82Line 7"/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d82Line 10"/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d82Line 11"/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d82Line 12"/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d82Line 14"/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d82Line 16"/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d82Line 17"/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d82Line 18"/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d82Line 21"/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d82Line 22"/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d82Line 25"/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Text Box 127"/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90" name="Text Box 128"/>
              <p:cNvSpPr txBox="1"/>
              <p:nvPr/>
            </p:nvSpPr>
            <p:spPr>
              <a:xfrm>
                <a:off x="1633" y="26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91" name="Text Box 129"/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92" name="Text Box 130"/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93" name="Text Box 131"/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94" name="Text Box 132"/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95" name="Text Box 133"/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70" name="文本框 69"/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72" name="Text Box 132"/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8837871" y="2113611"/>
            <a:ext cx="0" cy="3641295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>
          <a:xfrm>
            <a:off x="9841609" y="2139756"/>
            <a:ext cx="0" cy="3641295"/>
          </a:xfrm>
          <a:prstGeom prst="line">
            <a:avLst/>
          </a:prstGeom>
          <a:ln w="28575" cap="flat" cmpd="sng" algn="ctr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"y=a (x−ℎ)^2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7" grpId="0" animBg="1"/>
      <p:bldP spid="53" grpId="0" animBg="1"/>
      <p:bldP spid="54" grpId="0" animBg="1"/>
      <p:bldP spid="55" grpId="0" animBg="1"/>
      <p:bldP spid="56" grpId="0" animBg="1"/>
      <p:bldP spid="58" grpId="0"/>
      <p:bldP spid="59" grpId="0"/>
      <p:bldP spid="8" grpId="0"/>
      <p:bldP spid="62" grpId="0" animBg="1"/>
      <p:bldP spid="63" grpId="0" animBg="1"/>
      <p:bldP spid="64" grpId="0" animBg="1"/>
      <p:bldP spid="65" grpId="0" animBg="1"/>
      <p:bldP spid="66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35394" y="1234830"/>
                <a:ext cx="8138768" cy="1384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的开口方向、对称轴和顶点各是什么？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94" y="1234830"/>
                <a:ext cx="8138768" cy="1384161"/>
              </a:xfrm>
              <a:prstGeom prst="rect">
                <a:avLst/>
              </a:prstGeom>
              <a:blipFill rotWithShape="1">
                <a:blip r:embed="rId3"/>
                <a:stretch>
                  <a:fillRect l="-1" t="-28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735394" y="2836480"/>
              <a:ext cx="5860000" cy="253581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856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43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289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开口方向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对称轴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顶点坐标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962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6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6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6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9629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6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6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6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−</m:t>
                                        </m:r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/>
            </p:nvGraphicFramePr>
            <p:xfrm>
              <a:off x="735394" y="2836480"/>
              <a:ext cx="5860000" cy="24424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85656"/>
                    <a:gridCol w="1144344"/>
                    <a:gridCol w="1465000"/>
                    <a:gridCol w="1465000"/>
                  </a:tblGrid>
                  <a:tr h="8289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开口方向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对称轴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顶点坐标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  <a:tr h="8534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60" name="文本框 59"/>
          <p:cNvSpPr txBox="1"/>
          <p:nvPr/>
        </p:nvSpPr>
        <p:spPr>
          <a:xfrm>
            <a:off x="2552477" y="3869275"/>
            <a:ext cx="1067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向下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3885012" y="3857162"/>
            <a:ext cx="97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cs typeface="+mn-ea"/>
                <a:sym typeface="+mn-lt"/>
              </a:rPr>
              <a:t>x=-1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4989388" y="3880802"/>
            <a:ext cx="162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-1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2533729" y="4755371"/>
            <a:ext cx="999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向下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3874912" y="4710569"/>
            <a:ext cx="84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cs typeface="+mn-ea"/>
                <a:sym typeface="+mn-lt"/>
              </a:rPr>
              <a:t>x=1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5016115" y="4755371"/>
            <a:ext cx="157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72" name="矩形 71"/>
          <p:cNvSpPr/>
          <p:nvPr/>
        </p:nvSpPr>
        <p:spPr>
          <a:xfrm>
            <a:off x="3061363" y="463460"/>
            <a:ext cx="7746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思考：抛物线</a:t>
            </a:r>
            <a:r>
              <a:rPr lang="en-US" altLang="zh-CN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y = a(x-h)</a:t>
            </a:r>
            <a:r>
              <a:rPr lang="en-US" altLang="zh-CN" sz="3200" b="1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的顶点坐标是什么？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矩形 73"/>
              <p:cNvSpPr/>
              <p:nvPr/>
            </p:nvSpPr>
            <p:spPr>
              <a:xfrm>
                <a:off x="9461941" y="5541934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5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5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665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FF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4" name="矩形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941" y="5541934"/>
                <a:ext cx="2692211" cy="860300"/>
              </a:xfrm>
              <a:prstGeom prst="rect">
                <a:avLst/>
              </a:prstGeom>
              <a:blipFill rotWithShape="1">
                <a:blip r:embed="rId5"/>
                <a:stretch>
                  <a:fillRect l="-16" t="-34" r="9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矩形 74"/>
              <p:cNvSpPr/>
              <p:nvPr/>
            </p:nvSpPr>
            <p:spPr>
              <a:xfrm>
                <a:off x="6586659" y="5608243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5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5" name="矩形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659" y="5608243"/>
                <a:ext cx="2692211" cy="860300"/>
              </a:xfrm>
              <a:prstGeom prst="rect">
                <a:avLst/>
              </a:prstGeom>
              <a:blipFill rotWithShape="1">
                <a:blip r:embed="rId6"/>
                <a:stretch>
                  <a:fillRect l="-16" t="-65" r="9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平面几何--抛物线1"/>
          <p:cNvSpPr/>
          <p:nvPr/>
        </p:nvSpPr>
        <p:spPr>
          <a:xfrm rot="10800000">
            <a:off x="8225227" y="3155358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7" name="平面几何--抛物线1"/>
          <p:cNvSpPr/>
          <p:nvPr/>
        </p:nvSpPr>
        <p:spPr>
          <a:xfrm rot="10800000">
            <a:off x="7244933" y="3153129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78" name="组合 77"/>
          <p:cNvGrpSpPr/>
          <p:nvPr/>
        </p:nvGrpSpPr>
        <p:grpSpPr>
          <a:xfrm>
            <a:off x="7010653" y="2145130"/>
            <a:ext cx="4837006" cy="3980180"/>
            <a:chOff x="12927" y="4374"/>
            <a:chExt cx="5713" cy="4701"/>
          </a:xfrm>
        </p:grpSpPr>
        <p:grpSp>
          <p:nvGrpSpPr>
            <p:cNvPr id="79" name="Group 104"/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83" name="d82Line 2"/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d82Line 3"/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d82Line 4"/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d82Line 5"/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d82Line 6"/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d82Line 7"/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d82Line 10"/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d82Line 11"/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d82Line 12"/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d82Line 14"/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d82Line 16"/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d82Line 17"/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d82Line 18"/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d82Line 21"/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d82Line 22"/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d82Line 25"/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Text Box 127"/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00" name="Text Box 128"/>
              <p:cNvSpPr txBox="1"/>
              <p:nvPr/>
            </p:nvSpPr>
            <p:spPr>
              <a:xfrm>
                <a:off x="1633" y="26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01" name="Text Box 129"/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02" name="Text Box 130"/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03" name="Text Box 131"/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04" name="Text Box 132"/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05" name="Text Box 133"/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80" name="文本框 79"/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81" name="文本框 80"/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82" name="Text Box 132"/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cxnSp>
        <p:nvCxnSpPr>
          <p:cNvPr id="106" name="直接连接符 105"/>
          <p:cNvCxnSpPr/>
          <p:nvPr/>
        </p:nvCxnSpPr>
        <p:spPr>
          <a:xfrm>
            <a:off x="8901009" y="1849329"/>
            <a:ext cx="0" cy="3641295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直接连接符 106"/>
          <p:cNvCxnSpPr/>
          <p:nvPr/>
        </p:nvCxnSpPr>
        <p:spPr>
          <a:xfrm>
            <a:off x="9904747" y="1875474"/>
            <a:ext cx="0" cy="3641295"/>
          </a:xfrm>
          <a:prstGeom prst="line">
            <a:avLst/>
          </a:prstGeom>
          <a:ln w="28575" cap="flat" cmpd="sng" algn="ctr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9" grpId="0"/>
      <p:bldP spid="70" grpId="0"/>
      <p:bldP spid="71" grpId="0"/>
      <p:bldP spid="73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777997" y="1251757"/>
                <a:ext cx="11075268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与抛物线</a:t>
                </a:r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有什么关系？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97" y="1251757"/>
                <a:ext cx="11075268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1" t="-4912" r="3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矩形 92"/>
          <p:cNvSpPr/>
          <p:nvPr/>
        </p:nvSpPr>
        <p:spPr>
          <a:xfrm>
            <a:off x="3763954" y="6372037"/>
            <a:ext cx="759216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kern="1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矩形 95"/>
              <p:cNvSpPr/>
              <p:nvPr/>
            </p:nvSpPr>
            <p:spPr>
              <a:xfrm>
                <a:off x="645011" y="5629107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5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6" name="矩形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11" y="5629107"/>
                <a:ext cx="2692211" cy="860300"/>
              </a:xfrm>
              <a:prstGeom prst="rect">
                <a:avLst/>
              </a:prstGeom>
              <a:blipFill rotWithShape="1">
                <a:blip r:embed="rId4"/>
                <a:stretch>
                  <a:fillRect l="-18" t="-54" r="11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平面几何--抛物线1"/>
          <p:cNvSpPr/>
          <p:nvPr/>
        </p:nvSpPr>
        <p:spPr>
          <a:xfrm rot="10800000">
            <a:off x="1303285" y="3164826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1069005" y="2165994"/>
            <a:ext cx="4837006" cy="3980180"/>
            <a:chOff x="12927" y="4374"/>
            <a:chExt cx="5713" cy="4701"/>
          </a:xfrm>
        </p:grpSpPr>
        <p:grpSp>
          <p:nvGrpSpPr>
            <p:cNvPr id="99" name="Group 104"/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103" name="d82Line 2"/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d82Line 3"/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d82Line 4"/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d82Line 5"/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d82Line 6"/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d82Line 7"/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d82Line 10"/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d82Line 11"/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d82Line 12"/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d82Line 14"/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d82Line 16"/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d82Line 17"/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d82Line 18"/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d82Line 21"/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d82Line 22"/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d82Line 25"/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Text Box 127"/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20" name="Text Box 128"/>
              <p:cNvSpPr txBox="1"/>
              <p:nvPr/>
            </p:nvSpPr>
            <p:spPr>
              <a:xfrm>
                <a:off x="1538" y="33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21" name="Text Box 129"/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22" name="Text Box 130"/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23" name="Text Box 131"/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24" name="Text Box 132"/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25" name="Text Box 133"/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102" name="Text Box 132"/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sp>
        <p:nvSpPr>
          <p:cNvPr id="127" name="平面几何--抛物线1"/>
          <p:cNvSpPr/>
          <p:nvPr/>
        </p:nvSpPr>
        <p:spPr>
          <a:xfrm rot="10800000">
            <a:off x="1789312" y="3177062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4935938" y="5439446"/>
                <a:ext cx="1844864" cy="801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3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3200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2665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938" y="5439446"/>
                <a:ext cx="1844864" cy="801310"/>
              </a:xfrm>
              <a:prstGeom prst="rect">
                <a:avLst/>
              </a:prstGeom>
              <a:blipFill rotWithShape="1">
                <a:blip r:embed="rId5"/>
                <a:stretch>
                  <a:fillRect l="-4" t="-6978" r="-9038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8692687" y="2487963"/>
                <a:ext cx="1343638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zh-CN" altLang="en-US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687" y="2487963"/>
                <a:ext cx="1343638" cy="624082"/>
              </a:xfrm>
              <a:prstGeom prst="rect">
                <a:avLst/>
              </a:prstGeom>
              <a:blipFill rotWithShape="1">
                <a:blip r:embed="rId6"/>
                <a:stretch>
                  <a:fillRect l="-13" t="-4889" r="-1785" b="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096001" y="4007993"/>
                <a:ext cx="243912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4007993"/>
                <a:ext cx="2439129" cy="783804"/>
              </a:xfrm>
              <a:prstGeom prst="rect">
                <a:avLst/>
              </a:prstGeom>
              <a:blipFill rotWithShape="1">
                <a:blip r:embed="rId7"/>
                <a:stretch>
                  <a:fillRect t="-65" r="4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9679518" y="3989653"/>
                <a:ext cx="243912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1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518" y="3989653"/>
                <a:ext cx="2439129" cy="783804"/>
              </a:xfrm>
              <a:prstGeom prst="rect">
                <a:avLst/>
              </a:prstGeom>
              <a:blipFill rotWithShape="1">
                <a:blip r:embed="rId8"/>
                <a:stretch>
                  <a:fillRect l="-9" t="-74" r="13" b="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箭头连接符 12"/>
          <p:cNvCxnSpPr/>
          <p:nvPr/>
        </p:nvCxnSpPr>
        <p:spPr>
          <a:xfrm flipH="1">
            <a:off x="7488254" y="3114245"/>
            <a:ext cx="958849" cy="1019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直接箭头连接符 127"/>
          <p:cNvCxnSpPr/>
          <p:nvPr/>
        </p:nvCxnSpPr>
        <p:spPr>
          <a:xfrm>
            <a:off x="9930970" y="3133533"/>
            <a:ext cx="933693" cy="10005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9" name="直接箭头连接符 128"/>
          <p:cNvCxnSpPr/>
          <p:nvPr/>
        </p:nvCxnSpPr>
        <p:spPr>
          <a:xfrm flipV="1">
            <a:off x="8067230" y="4804235"/>
            <a:ext cx="1863740" cy="18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文本框 130"/>
          <p:cNvSpPr txBox="1"/>
          <p:nvPr/>
        </p:nvSpPr>
        <p:spPr>
          <a:xfrm>
            <a:off x="6599864" y="2843917"/>
            <a:ext cx="152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向左平移一个单位</a:t>
            </a:r>
          </a:p>
        </p:txBody>
      </p:sp>
      <p:sp>
        <p:nvSpPr>
          <p:cNvPr id="132" name="文本框 131"/>
          <p:cNvSpPr txBox="1"/>
          <p:nvPr/>
        </p:nvSpPr>
        <p:spPr>
          <a:xfrm>
            <a:off x="10323844" y="2762391"/>
            <a:ext cx="152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向右平移一个单位</a:t>
            </a:r>
          </a:p>
        </p:txBody>
      </p:sp>
      <p:sp>
        <p:nvSpPr>
          <p:cNvPr id="133" name="文本框 132"/>
          <p:cNvSpPr txBox="1"/>
          <p:nvPr/>
        </p:nvSpPr>
        <p:spPr>
          <a:xfrm>
            <a:off x="7819387" y="4948670"/>
            <a:ext cx="37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cs typeface="+mn-ea"/>
                <a:sym typeface="+mn-lt"/>
              </a:rPr>
              <a:t>向右平移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个单位</a:t>
            </a:r>
          </a:p>
        </p:txBody>
      </p:sp>
      <p:sp>
        <p:nvSpPr>
          <p:cNvPr id="48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0408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9" grpId="0"/>
      <p:bldP spid="10" grpId="0"/>
      <p:bldP spid="131" grpId="0"/>
      <p:bldP spid="132" grpId="0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8637" y="1364526"/>
            <a:ext cx="1035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cs typeface="+mn-ea"/>
                <a:sym typeface="+mn-lt"/>
              </a:rPr>
              <a:t>抛物线</a:t>
            </a:r>
            <a:r>
              <a:rPr lang="en-US" altLang="zh-CN" sz="2400" b="1" dirty="0">
                <a:cs typeface="+mn-ea"/>
                <a:sym typeface="+mn-lt"/>
              </a:rPr>
              <a:t>y = a(x-h)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与抛物线</a:t>
            </a:r>
            <a:r>
              <a:rPr lang="en-US" altLang="zh-CN" sz="2400" b="1" i="1" dirty="0">
                <a:cs typeface="+mn-ea"/>
                <a:sym typeface="+mn-lt"/>
              </a:rPr>
              <a:t>y</a:t>
            </a:r>
            <a:r>
              <a:rPr lang="en-US" altLang="zh-CN" sz="2400" b="1" dirty="0">
                <a:cs typeface="+mn-ea"/>
                <a:sym typeface="+mn-lt"/>
              </a:rPr>
              <a:t>=a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有什么关系？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26441" y="2394445"/>
            <a:ext cx="5282472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kern="100" dirty="0">
                <a:cs typeface="+mn-ea"/>
                <a:sym typeface="+mn-lt"/>
              </a:rPr>
              <a:t>若</a:t>
            </a:r>
            <a:r>
              <a:rPr lang="en-US" altLang="zh-CN" sz="2400" b="1" kern="100" dirty="0">
                <a:cs typeface="+mn-ea"/>
                <a:sym typeface="+mn-lt"/>
              </a:rPr>
              <a:t>h&gt;0</a:t>
            </a:r>
            <a:r>
              <a:rPr lang="zh-CN" altLang="en-US" sz="2400" b="1" kern="100" dirty="0">
                <a:cs typeface="+mn-ea"/>
                <a:sym typeface="+mn-lt"/>
              </a:rPr>
              <a:t>，抛物线</a:t>
            </a:r>
            <a:r>
              <a:rPr lang="en-US" altLang="zh-CN" sz="2400" b="1" kern="100" dirty="0">
                <a:cs typeface="+mn-ea"/>
                <a:sym typeface="+mn-lt"/>
              </a:rPr>
              <a:t>y=ax</a:t>
            </a:r>
            <a:r>
              <a:rPr lang="en-US" altLang="zh-CN" sz="2400" b="1" kern="100" baseline="30000" dirty="0">
                <a:cs typeface="+mn-ea"/>
                <a:sym typeface="+mn-lt"/>
              </a:rPr>
              <a:t>2</a:t>
            </a:r>
            <a:r>
              <a:rPr lang="zh-CN" altLang="en-US" sz="2400" b="1" kern="100" dirty="0">
                <a:cs typeface="+mn-ea"/>
                <a:sym typeface="+mn-lt"/>
              </a:rPr>
              <a:t>向右</a:t>
            </a:r>
            <a:r>
              <a:rPr lang="zh-CN" altLang="zh-CN" sz="2400" b="1" kern="100" dirty="0">
                <a:cs typeface="+mn-ea"/>
                <a:sym typeface="+mn-lt"/>
              </a:rPr>
              <a:t>平移</a:t>
            </a:r>
            <a:r>
              <a:rPr lang="en-US" altLang="zh-CN" sz="2400" b="1" kern="100" dirty="0">
                <a:cs typeface="+mn-ea"/>
                <a:sym typeface="+mn-lt"/>
              </a:rPr>
              <a:t>h</a:t>
            </a:r>
            <a:r>
              <a:rPr lang="zh-CN" altLang="en-US" sz="2400" b="1" kern="100" dirty="0">
                <a:cs typeface="+mn-ea"/>
                <a:sym typeface="+mn-lt"/>
              </a:rPr>
              <a:t>个</a:t>
            </a:r>
            <a:r>
              <a:rPr lang="zh-CN" altLang="zh-CN" sz="2400" b="1" kern="100" dirty="0">
                <a:cs typeface="+mn-ea"/>
                <a:sym typeface="+mn-lt"/>
              </a:rPr>
              <a:t>单位就得到抛物线</a:t>
            </a:r>
            <a:r>
              <a:rPr lang="en-US" altLang="zh-CN" sz="2400" b="1" dirty="0">
                <a:cs typeface="+mn-ea"/>
                <a:sym typeface="+mn-lt"/>
              </a:rPr>
              <a:t>y = a(x-h)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763954" y="6372037"/>
            <a:ext cx="759216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135" b="1" kern="1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6351772" y="3863840"/>
            <a:ext cx="5423685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2400" b="1" kern="100" dirty="0">
                <a:cs typeface="+mn-ea"/>
                <a:sym typeface="+mn-lt"/>
              </a:rPr>
              <a:t>若</a:t>
            </a:r>
            <a:r>
              <a:rPr lang="en-US" altLang="zh-CN" sz="2400" b="1" kern="100" dirty="0">
                <a:cs typeface="+mn-ea"/>
                <a:sym typeface="+mn-lt"/>
              </a:rPr>
              <a:t>h&lt;0</a:t>
            </a:r>
            <a:r>
              <a:rPr lang="zh-CN" altLang="en-US" sz="2400" b="1" kern="100" dirty="0">
                <a:cs typeface="+mn-ea"/>
                <a:sym typeface="+mn-lt"/>
              </a:rPr>
              <a:t>，</a:t>
            </a:r>
            <a:r>
              <a:rPr lang="en-US" altLang="zh-CN" sz="2400" b="1" kern="100" dirty="0">
                <a:cs typeface="+mn-ea"/>
                <a:sym typeface="+mn-lt"/>
              </a:rPr>
              <a:t>,</a:t>
            </a:r>
            <a:r>
              <a:rPr lang="zh-CN" altLang="en-US" sz="2400" b="1" kern="100" dirty="0">
                <a:cs typeface="+mn-ea"/>
                <a:sym typeface="+mn-lt"/>
              </a:rPr>
              <a:t>抛物线</a:t>
            </a:r>
            <a:r>
              <a:rPr lang="en-US" altLang="zh-CN" sz="2400" b="1" kern="100" dirty="0">
                <a:cs typeface="+mn-ea"/>
                <a:sym typeface="+mn-lt"/>
              </a:rPr>
              <a:t>y=ax</a:t>
            </a:r>
            <a:r>
              <a:rPr lang="en-US" altLang="zh-CN" sz="2400" b="1" kern="100" baseline="30000" dirty="0">
                <a:cs typeface="+mn-ea"/>
                <a:sym typeface="+mn-lt"/>
              </a:rPr>
              <a:t>2</a:t>
            </a:r>
            <a:r>
              <a:rPr lang="zh-CN" altLang="en-US" sz="2400" b="1" kern="100" dirty="0">
                <a:cs typeface="+mn-ea"/>
                <a:sym typeface="+mn-lt"/>
              </a:rPr>
              <a:t>向左</a:t>
            </a:r>
            <a:r>
              <a:rPr lang="zh-CN" altLang="zh-CN" sz="2400" b="1" kern="100" dirty="0">
                <a:cs typeface="+mn-ea"/>
                <a:sym typeface="+mn-lt"/>
              </a:rPr>
              <a:t>平移</a:t>
            </a:r>
            <a:endParaRPr lang="en-US" altLang="zh-CN" sz="2400" b="1" kern="100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en-US" altLang="zh-CN" sz="2400" b="1" kern="100" dirty="0">
                <a:cs typeface="+mn-ea"/>
                <a:sym typeface="+mn-lt"/>
              </a:rPr>
              <a:t>|h|</a:t>
            </a:r>
            <a:r>
              <a:rPr lang="zh-CN" altLang="en-US" sz="2400" b="1" kern="100" dirty="0">
                <a:cs typeface="+mn-ea"/>
                <a:sym typeface="+mn-lt"/>
              </a:rPr>
              <a:t>个</a:t>
            </a:r>
            <a:r>
              <a:rPr lang="zh-CN" altLang="zh-CN" sz="2400" b="1" kern="100" dirty="0">
                <a:cs typeface="+mn-ea"/>
                <a:sym typeface="+mn-lt"/>
              </a:rPr>
              <a:t>单位就得到抛物线</a:t>
            </a:r>
            <a:endParaRPr lang="en-US" altLang="zh-CN" sz="2400" b="1" kern="100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y = a(x+|h|)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2" name="平面几何--抛物线1"/>
          <p:cNvSpPr/>
          <p:nvPr/>
        </p:nvSpPr>
        <p:spPr>
          <a:xfrm rot="10800000">
            <a:off x="2625725" y="3224617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1035764" y="2215642"/>
            <a:ext cx="4837006" cy="3980180"/>
            <a:chOff x="12927" y="4374"/>
            <a:chExt cx="5713" cy="4701"/>
          </a:xfrm>
        </p:grpSpPr>
        <p:grpSp>
          <p:nvGrpSpPr>
            <p:cNvPr id="96" name="Group 104"/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100" name="d82Line 2"/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d82Line 3"/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d82Line 4"/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d82Line 5"/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d82Line 6"/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d82Line 7"/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d82Line 10"/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d82Line 11"/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d82Line 12"/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d82Line 14"/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d82Line 16"/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d82Line 17"/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d82Line 18"/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d82Line 21"/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d82Line 22"/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d82Line 25"/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Text Box 127"/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17" name="Text Box 128"/>
              <p:cNvSpPr txBox="1"/>
              <p:nvPr/>
            </p:nvSpPr>
            <p:spPr>
              <a:xfrm>
                <a:off x="1538" y="33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18" name="Text Box 129"/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19" name="Text Box 130"/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20" name="Text Box 131"/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21" name="Text Box 132"/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22" name="Text Box 133"/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400">
                  <a:spcBef>
                    <a:spcPct val="50000"/>
                  </a:spcBef>
                </a:pPr>
                <a:r>
                  <a:rPr lang="en-US" altLang="zh-CN" sz="2665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97" name="文本框 96"/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98" name="文本框 97"/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400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99" name="Text Box 132"/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sp>
        <p:nvSpPr>
          <p:cNvPr id="123" name="平面几何--抛物线1"/>
          <p:cNvSpPr/>
          <p:nvPr/>
        </p:nvSpPr>
        <p:spPr>
          <a:xfrm rot="10800000">
            <a:off x="1756071" y="3226710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400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矩形 123"/>
              <p:cNvSpPr/>
              <p:nvPr/>
            </p:nvSpPr>
            <p:spPr>
              <a:xfrm>
                <a:off x="1254932" y="5708562"/>
                <a:ext cx="2312236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5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5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665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</m:t>
                      </m:r>
                      <m:sSup>
                        <m:sSupPr>
                          <m:ctrlPr>
                            <a:rPr lang="zh-CN" altLang="en-US" sz="2665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665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zh-CN" altLang="en-US" sz="2665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4" name="矩形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32" y="5708562"/>
                <a:ext cx="2312236" cy="511871"/>
              </a:xfrm>
              <a:prstGeom prst="rect">
                <a:avLst/>
              </a:prstGeom>
              <a:blipFill rotWithShape="1">
                <a:blip r:embed="rId3"/>
                <a:stretch>
                  <a:fillRect l="-7" t="-107" r="16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矩形 124"/>
              <p:cNvSpPr/>
              <p:nvPr/>
            </p:nvSpPr>
            <p:spPr>
              <a:xfrm>
                <a:off x="4902697" y="5489094"/>
                <a:ext cx="14157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</m:oMath>
                </a14:m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3200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2665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5" name="矩形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697" y="5489094"/>
                <a:ext cx="1415772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35" t="-9582" r="-5591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0722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4" grpId="0"/>
      <p:bldP spid="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16733" y="1250077"/>
            <a:ext cx="1035466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cs typeface="+mn-ea"/>
                <a:sym typeface="+mn-lt"/>
              </a:rPr>
              <a:t>抛物线</a:t>
            </a:r>
            <a:r>
              <a:rPr lang="en-US" altLang="zh-CN" sz="2665" b="1" dirty="0">
                <a:cs typeface="+mn-ea"/>
                <a:sym typeface="+mn-lt"/>
              </a:rPr>
              <a:t>y = a(x-h)</a:t>
            </a:r>
            <a:r>
              <a:rPr lang="en-US" altLang="zh-CN" sz="2665" b="1" baseline="30000" dirty="0">
                <a:cs typeface="+mn-ea"/>
                <a:sym typeface="+mn-lt"/>
              </a:rPr>
              <a:t>2</a:t>
            </a:r>
            <a:r>
              <a:rPr lang="zh-CN" altLang="en-US" sz="2665" b="1" dirty="0">
                <a:cs typeface="+mn-ea"/>
                <a:sym typeface="+mn-lt"/>
              </a:rPr>
              <a:t>与抛物线</a:t>
            </a:r>
            <a:r>
              <a:rPr lang="en-US" altLang="zh-CN" sz="2665" b="1" i="1" dirty="0">
                <a:cs typeface="+mn-ea"/>
                <a:sym typeface="+mn-lt"/>
              </a:rPr>
              <a:t>y</a:t>
            </a:r>
            <a:r>
              <a:rPr lang="en-US" altLang="zh-CN" sz="2665" b="1" dirty="0">
                <a:cs typeface="+mn-ea"/>
                <a:sym typeface="+mn-lt"/>
              </a:rPr>
              <a:t>=a</a:t>
            </a:r>
            <a:r>
              <a:rPr lang="en-US" altLang="zh-CN" sz="2665" b="1" i="1" dirty="0">
                <a:cs typeface="+mn-ea"/>
                <a:sym typeface="+mn-lt"/>
              </a:rPr>
              <a:t>x</a:t>
            </a:r>
            <a:r>
              <a:rPr lang="en-US" altLang="zh-CN" sz="2665" b="1" baseline="30000" dirty="0">
                <a:cs typeface="+mn-ea"/>
                <a:sym typeface="+mn-lt"/>
              </a:rPr>
              <a:t>2</a:t>
            </a:r>
            <a:r>
              <a:rPr lang="en-US" altLang="zh-CN" sz="2665" b="1" dirty="0">
                <a:cs typeface="+mn-ea"/>
                <a:sym typeface="+mn-lt"/>
              </a:rPr>
              <a:t> </a:t>
            </a:r>
            <a:r>
              <a:rPr lang="zh-CN" altLang="en-US" sz="2665" b="1" dirty="0">
                <a:cs typeface="+mn-ea"/>
                <a:sym typeface="+mn-lt"/>
              </a:rPr>
              <a:t>有什么关系？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1116733" y="2038656"/>
            <a:ext cx="9372009" cy="20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250000"/>
              </a:lnSpc>
              <a:defRPr/>
            </a:pPr>
            <a:r>
              <a:rPr lang="en-US" altLang="zh-CN" sz="2800" b="1" kern="100" dirty="0">
                <a:cs typeface="+mn-ea"/>
                <a:sym typeface="+mn-lt"/>
              </a:rPr>
              <a:t>    </a:t>
            </a:r>
            <a:r>
              <a:rPr lang="zh-CN" altLang="zh-CN" sz="2800" b="1" kern="100" dirty="0">
                <a:cs typeface="+mn-ea"/>
                <a:sym typeface="+mn-lt"/>
              </a:rPr>
              <a:t>抛物线</a:t>
            </a:r>
            <a:r>
              <a:rPr lang="en-US" altLang="zh-CN" sz="2800" b="1" dirty="0">
                <a:cs typeface="+mn-ea"/>
                <a:sym typeface="+mn-lt"/>
              </a:rPr>
              <a:t>y=a(x-h)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zh-CN" altLang="zh-CN" sz="2800" b="1" kern="100" dirty="0">
                <a:cs typeface="+mn-ea"/>
                <a:sym typeface="+mn-lt"/>
              </a:rPr>
              <a:t>的图象相当于把抛物线</a:t>
            </a:r>
            <a:r>
              <a:rPr lang="en-US" altLang="zh-CN" sz="2800" b="1" kern="100" dirty="0">
                <a:cs typeface="+mn-ea"/>
                <a:sym typeface="+mn-lt"/>
              </a:rPr>
              <a:t>y=ax</a:t>
            </a:r>
            <a:r>
              <a:rPr lang="en-US" altLang="zh-CN" sz="2800" b="1" kern="100" baseline="30000" dirty="0">
                <a:cs typeface="+mn-ea"/>
                <a:sym typeface="+mn-lt"/>
              </a:rPr>
              <a:t>2</a:t>
            </a:r>
            <a:r>
              <a:rPr lang="zh-CN" altLang="zh-CN" sz="2800" b="1" kern="100" dirty="0">
                <a:cs typeface="+mn-ea"/>
                <a:sym typeface="+mn-lt"/>
              </a:rPr>
              <a:t>的图象</a:t>
            </a:r>
            <a:r>
              <a:rPr lang="en-US" altLang="zh-CN" sz="2800" b="1" u="sng" kern="100" dirty="0">
                <a:cs typeface="+mn-ea"/>
                <a:sym typeface="+mn-lt"/>
              </a:rPr>
              <a:t>          </a:t>
            </a:r>
          </a:p>
          <a:p>
            <a:pPr algn="just" defTabSz="914400">
              <a:lnSpc>
                <a:spcPct val="250000"/>
              </a:lnSpc>
              <a:defRPr/>
            </a:pPr>
            <a:r>
              <a:rPr lang="en-US" altLang="zh-CN" sz="2800" b="1" u="sng" kern="100" dirty="0">
                <a:cs typeface="+mn-ea"/>
                <a:sym typeface="+mn-lt"/>
              </a:rPr>
              <a:t>              </a:t>
            </a:r>
            <a:r>
              <a:rPr lang="zh-CN" altLang="zh-CN" sz="2800" b="1" kern="100" dirty="0">
                <a:cs typeface="+mn-ea"/>
                <a:sym typeface="+mn-lt"/>
              </a:rPr>
              <a:t>（</a:t>
            </a:r>
            <a:r>
              <a:rPr lang="en-US" altLang="zh-CN" sz="2800" b="1" kern="100" dirty="0">
                <a:cs typeface="+mn-ea"/>
                <a:sym typeface="+mn-lt"/>
              </a:rPr>
              <a:t>h</a:t>
            </a:r>
            <a:r>
              <a:rPr lang="zh-CN" altLang="zh-CN" sz="2800" b="1" kern="100" dirty="0">
                <a:cs typeface="+mn-ea"/>
                <a:sym typeface="+mn-lt"/>
              </a:rPr>
              <a:t>＞</a:t>
            </a:r>
            <a:r>
              <a:rPr lang="en-US" altLang="zh-CN" sz="2800" b="1" kern="100" dirty="0">
                <a:cs typeface="+mn-ea"/>
                <a:sym typeface="+mn-lt"/>
              </a:rPr>
              <a:t>0</a:t>
            </a:r>
            <a:r>
              <a:rPr lang="zh-CN" altLang="zh-CN" sz="2800" b="1" kern="100" dirty="0">
                <a:cs typeface="+mn-ea"/>
                <a:sym typeface="+mn-lt"/>
              </a:rPr>
              <a:t>）或</a:t>
            </a:r>
            <a:r>
              <a:rPr lang="en-US" altLang="zh-CN" sz="2800" b="1" kern="100" dirty="0">
                <a:cs typeface="+mn-ea"/>
                <a:sym typeface="+mn-lt"/>
              </a:rPr>
              <a:t> </a:t>
            </a:r>
            <a:r>
              <a:rPr lang="en-US" altLang="zh-CN" sz="2800" b="1" u="sng" kern="100" dirty="0">
                <a:cs typeface="+mn-ea"/>
                <a:sym typeface="+mn-lt"/>
              </a:rPr>
              <a:t>         </a:t>
            </a:r>
            <a:r>
              <a:rPr lang="zh-CN" altLang="zh-CN" sz="2800" b="1" kern="100" dirty="0">
                <a:cs typeface="+mn-ea"/>
                <a:sym typeface="+mn-lt"/>
              </a:rPr>
              <a:t>（</a:t>
            </a:r>
            <a:r>
              <a:rPr lang="en-US" altLang="zh-CN" sz="2800" b="1" kern="100" dirty="0">
                <a:cs typeface="+mn-ea"/>
                <a:sym typeface="+mn-lt"/>
              </a:rPr>
              <a:t>h</a:t>
            </a:r>
            <a:r>
              <a:rPr lang="zh-CN" altLang="zh-CN" sz="2800" b="1" kern="100" dirty="0">
                <a:cs typeface="+mn-ea"/>
                <a:sym typeface="+mn-lt"/>
              </a:rPr>
              <a:t>＜</a:t>
            </a:r>
            <a:r>
              <a:rPr lang="en-US" altLang="zh-CN" sz="2800" b="1" kern="100" dirty="0">
                <a:cs typeface="+mn-ea"/>
                <a:sym typeface="+mn-lt"/>
              </a:rPr>
              <a:t>0</a:t>
            </a:r>
            <a:r>
              <a:rPr lang="zh-CN" altLang="zh-CN" sz="2800" b="1" kern="100" dirty="0">
                <a:cs typeface="+mn-ea"/>
                <a:sym typeface="+mn-lt"/>
              </a:rPr>
              <a:t>）平移</a:t>
            </a:r>
            <a:r>
              <a:rPr lang="en-US" altLang="zh-CN" sz="2800" b="1" u="sng" kern="100" dirty="0">
                <a:cs typeface="+mn-ea"/>
                <a:sym typeface="+mn-lt"/>
              </a:rPr>
              <a:t>           </a:t>
            </a:r>
            <a:r>
              <a:rPr lang="zh-CN" altLang="zh-CN" sz="2800" b="1" kern="100" dirty="0">
                <a:cs typeface="+mn-ea"/>
                <a:sym typeface="+mn-lt"/>
              </a:rPr>
              <a:t>个单位</a:t>
            </a:r>
            <a:r>
              <a:rPr lang="en-US" altLang="zh-CN" sz="2800" b="1" kern="100" dirty="0">
                <a:cs typeface="+mn-ea"/>
                <a:sym typeface="+mn-lt"/>
              </a:rPr>
              <a:t>.</a:t>
            </a:r>
            <a:endParaRPr lang="zh-CN" altLang="zh-CN" sz="2800" b="1" kern="100" dirty="0">
              <a:cs typeface="+mn-ea"/>
              <a:sym typeface="+mn-lt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1396219" y="342900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向右</a:t>
            </a:r>
          </a:p>
        </p:txBody>
      </p:sp>
      <p:sp>
        <p:nvSpPr>
          <p:cNvPr id="96" name="矩形 95"/>
          <p:cNvSpPr/>
          <p:nvPr/>
        </p:nvSpPr>
        <p:spPr>
          <a:xfrm>
            <a:off x="4494432" y="347294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向左</a:t>
            </a:r>
          </a:p>
        </p:txBody>
      </p:sp>
      <p:sp>
        <p:nvSpPr>
          <p:cNvPr id="97" name="矩形 96"/>
          <p:cNvSpPr/>
          <p:nvPr/>
        </p:nvSpPr>
        <p:spPr>
          <a:xfrm>
            <a:off x="7934259" y="3428999"/>
            <a:ext cx="665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r>
              <a:rPr lang="en-US" altLang="zh-CN" sz="3200" b="1" i="1" kern="100" dirty="0">
                <a:solidFill>
                  <a:srgbClr val="FF0000"/>
                </a:solidFill>
                <a:cs typeface="+mn-ea"/>
                <a:sym typeface="+mn-lt"/>
              </a:rPr>
              <a:t>h</a:t>
            </a: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78637" y="1223620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7" y="1223620"/>
                <a:ext cx="9979532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4" t="-98" r="3" b="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511" y="2394654"/>
            <a:ext cx="5854284" cy="32633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6932617" y="2841482"/>
                <a:ext cx="4891084" cy="2369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思考：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与抛物线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有什么关系？</a:t>
                </a: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617" y="2841482"/>
                <a:ext cx="4891084" cy="2369688"/>
              </a:xfrm>
              <a:prstGeom prst="rect">
                <a:avLst/>
              </a:prstGeom>
              <a:blipFill rotWithShape="1">
                <a:blip r:embed="rId5"/>
                <a:stretch>
                  <a:fillRect l="-7" t="-21" b="-7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小组讨论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www.2ppt.com">
  <a:themeElements>
    <a:clrScheme name="Panteon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4CC776"/>
      </a:accent1>
      <a:accent2>
        <a:srgbClr val="44C072"/>
      </a:accent2>
      <a:accent3>
        <a:srgbClr val="40B884"/>
      </a:accent3>
      <a:accent4>
        <a:srgbClr val="3CAE8C"/>
      </a:accent4>
      <a:accent5>
        <a:srgbClr val="379A86"/>
      </a:accent5>
      <a:accent6>
        <a:srgbClr val="328682"/>
      </a:accent6>
      <a:hlink>
        <a:srgbClr val="5B9BD5"/>
      </a:hlink>
      <a:folHlink>
        <a:srgbClr val="70AD47"/>
      </a:folHlink>
    </a:clrScheme>
    <a:fontScheme name="2rgx24j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宽屏</PresentationFormat>
  <Paragraphs>213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思源黑体 CN Regular</vt:lpstr>
      <vt:lpstr>宋体</vt:lpstr>
      <vt:lpstr>Arial</vt:lpstr>
      <vt:lpstr>Calibri</vt:lpstr>
      <vt:lpstr>Cambria Math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2021-05-18T01:13:08Z</dcterms:created>
  <dcterms:modified xsi:type="dcterms:W3CDTF">2023-01-16T19:12:29Z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0E9E0F48C2D6420A94427C6767689F38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