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4795F42-8C35-4A42-A224-25F36BD3C3C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C7CC989-99E3-49B6-B885-CA9113F31C42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0D121E92-9D34-48B1-899D-A5E40D351EB5}" type="slidenum"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fld>
            <a:endParaRPr lang="en-US" altLang="zh-CN" sz="120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95F42-8C35-4A42-A224-25F36BD3C3C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6E75CB-5E77-450B-8264-42AFC25722F2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C6AE-A0F7-4105-A01C-A7D28E3D308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0C8B-65EE-416D-8529-91D4F3BF2D0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555EAE-353B-465B-9704-2D59D63F7D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5001-C038-40CA-A109-FC3298261F0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900B6-FE17-4B22-83C3-57A97E4EEB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4E0E-6E20-4D14-9975-F133D2C260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59A38-8F0B-4219-98E3-07C6B9ED17B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1F05-9269-4C1A-917E-F79BD98A61C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1C91-1049-47DC-B846-0B6A0BFD3C7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1B80C-4B1B-41B6-B223-E63DB1F827F7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75565" y="19304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D85CCB-CD6D-420F-8095-066B3174C1D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882728" y="3483549"/>
            <a:ext cx="5490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40404"/>
                </a:solidFill>
                <a:latin typeface="Times New Roman" panose="02020603050405020304" pitchFamily="18" charset="0"/>
              </a:rPr>
              <a:t>Section B  Period 4  3a-Self  Check</a:t>
            </a:r>
            <a:endParaRPr lang="en-US" altLang="zh-CN" sz="2800" b="1" dirty="0">
              <a:solidFill>
                <a:srgbClr val="040404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185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35" tIns="45717" rIns="91435" bIns="45717">
            <a:spAutoFit/>
          </a:bodyPr>
          <a:lstStyle/>
          <a:p>
            <a:pPr defTabSz="913130">
              <a:lnSpc>
                <a:spcPct val="130000"/>
              </a:lnSpc>
            </a:pPr>
            <a:r>
              <a:rPr lang="en-US" altLang="zh-CN" sz="4500" b="1" dirty="0" smtClean="0">
                <a:solidFill>
                  <a:srgbClr val="040404"/>
                </a:solidFill>
                <a:latin typeface="Times New Roman" panose="02020603050405020304" pitchFamily="18" charset="0"/>
              </a:rPr>
              <a:t>Unit 13</a:t>
            </a:r>
          </a:p>
          <a:p>
            <a:pPr defTabSz="913130">
              <a:lnSpc>
                <a:spcPct val="130000"/>
              </a:lnSpc>
            </a:pPr>
            <a:r>
              <a:rPr lang="en-US" altLang="zh-CN" sz="4500" b="1" dirty="0" smtClean="0">
                <a:solidFill>
                  <a:srgbClr val="040404"/>
                </a:solidFill>
                <a:latin typeface="Times New Roman" panose="02020603050405020304" pitchFamily="18" charset="0"/>
              </a:rPr>
              <a:t>We’re </a:t>
            </a:r>
            <a:r>
              <a:rPr lang="en-US" altLang="zh-CN" sz="4500" b="1" dirty="0">
                <a:solidFill>
                  <a:srgbClr val="040404"/>
                </a:solidFill>
                <a:latin typeface="Times New Roman" panose="02020603050405020304" pitchFamily="18" charset="0"/>
              </a:rPr>
              <a:t>trying to save the earth!</a:t>
            </a:r>
          </a:p>
        </p:txBody>
      </p:sp>
      <p:sp>
        <p:nvSpPr>
          <p:cNvPr id="8" name="矩形 7"/>
          <p:cNvSpPr/>
          <p:nvPr/>
        </p:nvSpPr>
        <p:spPr>
          <a:xfrm>
            <a:off x="2665870" y="5410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2"/>
          <p:cNvSpPr>
            <a:spLocks noChangeArrowheads="1"/>
          </p:cNvSpPr>
          <p:nvPr/>
        </p:nvSpPr>
        <p:spPr bwMode="auto">
          <a:xfrm>
            <a:off x="1187450" y="549275"/>
            <a:ext cx="792163" cy="719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lIns="91435" tIns="45717" rIns="91435" bIns="45717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83971" name="WordArt 3" descr="窄竖线"/>
          <p:cNvSpPr>
            <a:spLocks noChangeArrowheads="1" noChangeShapeType="1" noTextEdit="1"/>
          </p:cNvSpPr>
          <p:nvPr/>
        </p:nvSpPr>
        <p:spPr bwMode="auto">
          <a:xfrm>
            <a:off x="2987675" y="476250"/>
            <a:ext cx="2808288" cy="9366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10167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Writing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395288" y="1517650"/>
            <a:ext cx="83518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</a:rPr>
              <a:t>Write a letter to the city mayor about the problems and your suggestions.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23850" y="2781300"/>
            <a:ext cx="8424863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In your letter, describe the environmental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problems in your town/city.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What are the problems?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Where are they?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 or who is causing these problems?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9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39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39750" y="765175"/>
            <a:ext cx="817245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Then, give suggestions or possible ways to solve the problems.</a:t>
            </a:r>
          </a:p>
          <a:p>
            <a:pPr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I think that…</a:t>
            </a:r>
          </a:p>
          <a:p>
            <a:pPr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We should/ could…</a:t>
            </a:r>
          </a:p>
          <a:p>
            <a:pPr algn="l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I suggest…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WordArt 4"/>
          <p:cNvSpPr>
            <a:spLocks noChangeArrowheads="1" noChangeShapeType="1" noTextEdit="1"/>
          </p:cNvSpPr>
          <p:nvPr/>
        </p:nvSpPr>
        <p:spPr bwMode="auto">
          <a:xfrm>
            <a:off x="2484438" y="620713"/>
            <a:ext cx="3816350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000" b="1" kern="10" dirty="0">
                <a:ln w="19050">
                  <a:solidFill>
                    <a:srgbClr val="339966"/>
                  </a:solidFill>
                  <a:rou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写作指导</a:t>
            </a:r>
          </a:p>
        </p:txBody>
      </p:sp>
      <p:sp>
        <p:nvSpPr>
          <p:cNvPr id="86019" name="Text Box 7"/>
          <p:cNvSpPr txBox="1">
            <a:spLocks noChangeArrowheads="1"/>
          </p:cNvSpPr>
          <p:nvPr/>
        </p:nvSpPr>
        <p:spPr bwMode="auto">
          <a:xfrm>
            <a:off x="395288" y="1773238"/>
            <a:ext cx="8280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本次写作内容是一封书信，信中首先要介绍你所在城市存在有哪些环境问题，是谁造成的这些问题，然后提出解决这些环境问题的方法和措施，可以结合</a:t>
            </a:r>
            <a:r>
              <a:rPr lang="en-US" altLang="zh-CN" sz="3600" b="1" dirty="0">
                <a:latin typeface="Times New Roman" panose="02020603050405020304" pitchFamily="18" charset="0"/>
              </a:rPr>
              <a:t>3a</a:t>
            </a:r>
            <a:r>
              <a:rPr lang="zh-CN" altLang="en-US" sz="3600" b="1" dirty="0">
                <a:latin typeface="Times New Roman" panose="02020603050405020304" pitchFamily="18" charset="0"/>
              </a:rPr>
              <a:t>中列举的问题和前面学过的解决办法来完成这封信。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WordArt 4"/>
          <p:cNvSpPr>
            <a:spLocks noChangeArrowheads="1" noChangeShapeType="1" noTextEdit="1"/>
          </p:cNvSpPr>
          <p:nvPr/>
        </p:nvSpPr>
        <p:spPr bwMode="auto">
          <a:xfrm>
            <a:off x="1751013" y="457200"/>
            <a:ext cx="5545137" cy="1008063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r>
              <a:rPr lang="en-US" altLang="zh-CN" sz="4000" b="1" kern="10" dirty="0">
                <a:ln w="19050">
                  <a:solidFill>
                    <a:srgbClr val="339966"/>
                  </a:solidFill>
                  <a:rou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One possible version</a:t>
            </a:r>
            <a:endParaRPr lang="zh-CN" altLang="en-US" sz="4000" b="1" kern="10" dirty="0">
              <a:ln w="19050">
                <a:solidFill>
                  <a:srgbClr val="339966"/>
                </a:solidFill>
                <a:rou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710041"/>
            <a:ext cx="8351837" cy="4323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Dear Sir/ Madam, </a:t>
            </a:r>
          </a:p>
          <a:p>
            <a:pPr algn="l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Environmental problems are becoming more and more serious all over the world.</a:t>
            </a:r>
          </a:p>
          <a:p>
            <a:pPr algn="l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With the development of the society, there are too many cars on the streets in our city. Cars have made the air unhealthy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for people to breathe. Black smoke and poisonous gas are given off by factories. Factories also put waste into the river. And wherever we go, we can find rubbish.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39750" y="838200"/>
            <a:ext cx="8137525" cy="4323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Now more and more people have realized these problems. I think that governments</a:t>
            </a:r>
          </a:p>
          <a:p>
            <a:pPr algn="l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should close down the factories and develop laws to stop people from driving cars every day. I suggest everyone in this town should help to clean up the river and the streets. We should call on everyone in the town to throw rubbish in the dustbins.</a:t>
            </a:r>
          </a:p>
          <a:p>
            <a:pPr algn="l"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  I hope the problem will be solved in the near future and our home will become better and better.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WordArt 2"/>
          <p:cNvSpPr>
            <a:spLocks noChangeArrowheads="1" noChangeShapeType="1" noTextEdit="1"/>
          </p:cNvSpPr>
          <p:nvPr/>
        </p:nvSpPr>
        <p:spPr bwMode="auto">
          <a:xfrm>
            <a:off x="2627313" y="333375"/>
            <a:ext cx="3028950" cy="7000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/>
                <a:cs typeface="Arial" panose="020B0604020202020204"/>
              </a:rPr>
              <a:t>Self Check</a:t>
            </a:r>
            <a:endParaRPr lang="zh-CN" altLang="en-US" sz="36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50824" y="1341438"/>
            <a:ext cx="8893175" cy="131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1. Write different forms of the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words</a:t>
            </a:r>
            <a:r>
              <a:rPr lang="en-US" altLang="zh-CN" sz="3600" b="1" dirty="0">
                <a:solidFill>
                  <a:srgbClr val="0000FF"/>
                </a:solidFill>
              </a:rPr>
              <a:t>. Then add more to each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group</a:t>
            </a:r>
            <a:r>
              <a:rPr lang="en-US" altLang="zh-CN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635375" y="2636838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600" b="1" i="1" dirty="0">
                <a:solidFill>
                  <a:srgbClr val="FF0066"/>
                </a:solidFill>
              </a:rPr>
              <a:t>v.— n.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765175" y="3286125"/>
            <a:ext cx="19431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pollute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act       ---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protect---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inspire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build  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create 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787900" y="3284538"/>
            <a:ext cx="1649413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farm 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sing  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travel---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drive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run   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write ---</a:t>
            </a:r>
            <a:endParaRPr lang="en-US" altLang="zh-CN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492375" y="3284538"/>
            <a:ext cx="2079625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pollution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action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protection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inspiration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building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creation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300788" y="3284538"/>
            <a:ext cx="15621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farmer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singer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traveler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driver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runner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writer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/>
      <p:bldP spid="890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348038" y="765175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600" b="1" i="1">
                <a:solidFill>
                  <a:srgbClr val="FF0066"/>
                </a:solidFill>
              </a:rPr>
              <a:t>n. — adj.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765175" y="1835150"/>
            <a:ext cx="1819275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fame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wood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science---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health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south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care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716463" y="1847850"/>
            <a:ext cx="1871662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rain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cloud---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luck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help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color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day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484438" y="1847850"/>
            <a:ext cx="1719262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famous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wooden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scientific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healthy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southern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careful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156325" y="1844675"/>
            <a:ext cx="19431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rainy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cloudy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lucky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helpful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colorful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daily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348038" y="692150"/>
            <a:ext cx="196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600" b="1" i="1">
                <a:solidFill>
                  <a:srgbClr val="FF0066"/>
                </a:solidFill>
              </a:rPr>
              <a:t>adj.— n.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979613" y="1557338"/>
            <a:ext cx="2808287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sunny       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noisy        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harmful   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beautiful  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different  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important---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woolen     ---</a:t>
            </a:r>
            <a:endParaRPr lang="en-US" altLang="zh-CN" sz="36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572000" y="1557338"/>
            <a:ext cx="2808288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sun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noise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harm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beauty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difference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importance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wool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987675" y="765175"/>
            <a:ext cx="2597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600" b="1" i="1">
                <a:solidFill>
                  <a:srgbClr val="FF0066"/>
                </a:solidFill>
              </a:rPr>
              <a:t>adj. — adv.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95338" y="1812925"/>
            <a:ext cx="2011362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slow  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wide  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sudden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real   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quick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true  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possible---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875213" y="1844675"/>
            <a:ext cx="1808162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happy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loud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quiet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heavy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easy 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angry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good   ---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686050" y="1812925"/>
            <a:ext cx="1741488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slowly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widely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suddenly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really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quickly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truly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possibly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588125" y="1844675"/>
            <a:ext cx="149225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happily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loudly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quietly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heavily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easily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angrily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well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735013" y="554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23850" y="188913"/>
            <a:ext cx="84248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</a:rPr>
              <a:t>2. Match each statement with the grammar </a:t>
            </a:r>
          </a:p>
          <a:p>
            <a:pPr algn="l"/>
            <a:r>
              <a:rPr lang="en-US" altLang="zh-CN" sz="3200" b="1" dirty="0">
                <a:solidFill>
                  <a:srgbClr val="0000FF"/>
                </a:solidFill>
              </a:rPr>
              <a:t>    structure.</a:t>
            </a:r>
          </a:p>
        </p:txBody>
      </p:sp>
      <p:graphicFrame>
        <p:nvGraphicFramePr>
          <p:cNvPr id="93188" name="Group 4"/>
          <p:cNvGraphicFramePr>
            <a:graphicFrameLocks noGrp="1"/>
          </p:cNvGraphicFramePr>
          <p:nvPr>
            <p:ph/>
          </p:nvPr>
        </p:nvGraphicFramePr>
        <p:xfrm>
          <a:off x="395288" y="1412875"/>
          <a:ext cx="8496300" cy="4216402"/>
        </p:xfrm>
        <a:graphic>
          <a:graphicData uri="http://schemas.openxmlformats.org/drawingml/2006/table">
            <a:tbl>
              <a:tblPr/>
              <a:tblGrid>
                <a:gridCol w="496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Statement 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Grammar 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river used to be so clean.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Present progressive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have seen many changes in the environment.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Modal verbs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People should take public transportation more.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Passive voice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river is polluted by factories.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used to 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air pollution is getting worse and worse.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Present perfect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211" name="Line 27"/>
          <p:cNvSpPr>
            <a:spLocks noChangeShapeType="1"/>
          </p:cNvSpPr>
          <p:nvPr/>
        </p:nvSpPr>
        <p:spPr bwMode="auto">
          <a:xfrm flipV="1">
            <a:off x="4643438" y="2997200"/>
            <a:ext cx="1008062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212" name="Line 28"/>
          <p:cNvSpPr>
            <a:spLocks noChangeShapeType="1"/>
          </p:cNvSpPr>
          <p:nvPr/>
        </p:nvSpPr>
        <p:spPr bwMode="auto">
          <a:xfrm flipV="1">
            <a:off x="4284663" y="4005263"/>
            <a:ext cx="1800225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H="1" flipV="1">
            <a:off x="5003800" y="2492375"/>
            <a:ext cx="720725" cy="24495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214" name="Line 30"/>
          <p:cNvSpPr>
            <a:spLocks noChangeShapeType="1"/>
          </p:cNvSpPr>
          <p:nvPr/>
        </p:nvSpPr>
        <p:spPr bwMode="auto">
          <a:xfrm>
            <a:off x="4716463" y="3141663"/>
            <a:ext cx="863600" cy="2663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flipV="1">
            <a:off x="4427538" y="2420938"/>
            <a:ext cx="1081087" cy="3384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1" grpId="0" animBg="1"/>
      <p:bldP spid="93212" grpId="0" animBg="1"/>
      <p:bldP spid="93213" grpId="0" animBg="1"/>
      <p:bldP spid="93214" grpId="0" animBg="1"/>
      <p:bldP spid="932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 noTextEdit="1"/>
          </p:cNvSpPr>
          <p:nvPr/>
        </p:nvSpPr>
        <p:spPr bwMode="auto">
          <a:xfrm>
            <a:off x="2843213" y="685800"/>
            <a:ext cx="3024187" cy="600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gradFill rotWithShape="1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tint val="54118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68686"/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 dirty="0">
              <a:gradFill rotWithShape="1">
                <a:gsLst>
                  <a:gs pos="0">
                    <a:srgbClr val="008000"/>
                  </a:gs>
                  <a:gs pos="100000">
                    <a:srgbClr val="008000">
                      <a:gamma/>
                      <a:tint val="54118"/>
                      <a:invGamma/>
                    </a:srgbClr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68686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03225" y="1685925"/>
            <a:ext cx="367188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</a:rPr>
              <a:t>停止乘小汽车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</a:rPr>
              <a:t>回收纸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用纸巾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zh-CN" altLang="en-US" sz="3200" b="1" dirty="0">
                <a:latin typeface="Times New Roman" panose="02020603050405020304" pitchFamily="18" charset="0"/>
              </a:rPr>
              <a:t>好好利用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</a:t>
            </a:r>
            <a:r>
              <a:rPr lang="zh-CN" altLang="en-US" sz="3200" b="1" dirty="0">
                <a:latin typeface="Times New Roman" panose="02020603050405020304" pitchFamily="18" charset="0"/>
              </a:rPr>
              <a:t>用垃圾建造房子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</a:t>
            </a:r>
            <a:r>
              <a:rPr lang="zh-CN" altLang="en-US" sz="3200" b="1" dirty="0">
                <a:latin typeface="Times New Roman" panose="02020603050405020304" pitchFamily="18" charset="0"/>
              </a:rPr>
              <a:t>倒置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</a:t>
            </a:r>
            <a:r>
              <a:rPr lang="zh-CN" altLang="en-US" sz="3200" b="1" dirty="0">
                <a:latin typeface="Times New Roman" panose="02020603050405020304" pitchFamily="18" charset="0"/>
              </a:rPr>
              <a:t>经营小生意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938588" y="1619250"/>
            <a:ext cx="33337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stop riding in cars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957638" y="2193925"/>
            <a:ext cx="25225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recycle paper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959225" y="2770188"/>
            <a:ext cx="33448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use paper napkins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959225" y="3346450"/>
            <a:ext cx="28130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put to good use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959225" y="3989388"/>
            <a:ext cx="51847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build a house out of rubbish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938588" y="4594225"/>
            <a:ext cx="323056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turn upside down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938588" y="5141913"/>
            <a:ext cx="44132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set up a small business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2" grpId="0"/>
      <p:bldP spid="75783" grpId="0"/>
      <p:bldP spid="75784" grpId="0"/>
      <p:bldP spid="75785" grpId="0"/>
      <p:bldP spid="757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3. Write ways to cut down on these kinds </a:t>
            </a:r>
          </a:p>
          <a:p>
            <a:pPr algn="l"/>
            <a:r>
              <a:rPr lang="en-US" altLang="zh-CN" sz="2800" b="1" dirty="0">
                <a:solidFill>
                  <a:srgbClr val="0000FF"/>
                </a:solidFill>
              </a:rPr>
              <a:t>    of pollution.</a:t>
            </a:r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/>
          </p:nvPr>
        </p:nvGraphicFramePr>
        <p:xfrm>
          <a:off x="468313" y="1508125"/>
          <a:ext cx="8147050" cy="4967288"/>
        </p:xfrm>
        <a:graphic>
          <a:graphicData uri="http://schemas.openxmlformats.org/drawingml/2006/table">
            <a:tbl>
              <a:tblPr/>
              <a:tblGrid>
                <a:gridCol w="345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1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Kinds of pollution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Ways to cut down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water pollution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land pollution 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noise pollution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air pollution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4231" name="Rectangle 23"/>
          <p:cNvSpPr>
            <a:spLocks noChangeArrowheads="1"/>
          </p:cNvSpPr>
          <p:nvPr/>
        </p:nvSpPr>
        <p:spPr bwMode="auto">
          <a:xfrm>
            <a:off x="3924300" y="2155825"/>
            <a:ext cx="4752975" cy="95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stop factories from throwing waste into rivers.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3924300" y="3235325"/>
            <a:ext cx="4465638" cy="95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Try not to use plastic bags when shopping</a:t>
            </a:r>
          </a:p>
        </p:txBody>
      </p:sp>
      <p:sp>
        <p:nvSpPr>
          <p:cNvPr id="94233" name="Text Box 25"/>
          <p:cNvSpPr txBox="1">
            <a:spLocks noChangeArrowheads="1"/>
          </p:cNvSpPr>
          <p:nvPr/>
        </p:nvSpPr>
        <p:spPr bwMode="auto">
          <a:xfrm>
            <a:off x="3924300" y="4316413"/>
            <a:ext cx="4537075" cy="95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Cut down the number of cars.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3924300" y="5395913"/>
            <a:ext cx="4462463" cy="954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Reduce the number of factories that burn coal.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1" grpId="0"/>
      <p:bldP spid="94232" grpId="0"/>
      <p:bldP spid="94233" grpId="0"/>
      <p:bldP spid="942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2268538" y="1484313"/>
            <a:ext cx="4105275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09600" y="3048000"/>
            <a:ext cx="8189912" cy="114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723" tIns="33861" rIns="67723" bIns="33861">
            <a:spAutoFit/>
          </a:bodyPr>
          <a:lstStyle>
            <a:lvl1pPr algn="l" defTabSz="958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38455" algn="l" defTabSz="958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78180" algn="l" defTabSz="958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16000" algn="l" defTabSz="958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54455" algn="l" defTabSz="958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11655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268855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26055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183255" defTabSz="958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5400" b="1" dirty="0">
                <a:latin typeface="Times New Roman" panose="02020603050405020304" pitchFamily="18" charset="0"/>
              </a:rPr>
              <a:t>Finish your passage of 3b</a:t>
            </a:r>
            <a:r>
              <a:rPr lang="en-US" altLang="zh-CN" sz="5400" b="1" dirty="0" smtClean="0">
                <a:latin typeface="Times New Roman" panose="02020603050405020304" pitchFamily="18" charset="0"/>
              </a:rPr>
              <a:t>. </a:t>
            </a:r>
            <a:endParaRPr lang="en-US" altLang="zh-CN" sz="5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28600" y="798512"/>
            <a:ext cx="4176712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8. </a:t>
            </a:r>
            <a:r>
              <a:rPr lang="zh-CN" altLang="en-US" sz="3200" b="1" dirty="0">
                <a:latin typeface="Times New Roman" panose="02020603050405020304" pitchFamily="18" charset="0"/>
              </a:rPr>
              <a:t>回复，归还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9. </a:t>
            </a:r>
            <a:r>
              <a:rPr lang="zh-CN" altLang="en-US" sz="3200" b="1" dirty="0">
                <a:latin typeface="Times New Roman" panose="02020603050405020304" pitchFamily="18" charset="0"/>
              </a:rPr>
              <a:t>旧玻璃瓶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10. </a:t>
            </a:r>
            <a:r>
              <a:rPr lang="zh-CN" altLang="en-US" sz="3200" b="1" dirty="0">
                <a:latin typeface="Times New Roman" panose="02020603050405020304" pitchFamily="18" charset="0"/>
              </a:rPr>
              <a:t>拆下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11.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一个有创意的大脑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12. </a:t>
            </a:r>
            <a:r>
              <a:rPr lang="zh-CN" altLang="en-US" sz="3200" b="1" dirty="0">
                <a:latin typeface="Times New Roman" panose="02020603050405020304" pitchFamily="18" charset="0"/>
              </a:rPr>
              <a:t>开一个小店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13. </a:t>
            </a:r>
            <a:r>
              <a:rPr lang="zh-CN" altLang="en-US" sz="3200" b="1" dirty="0">
                <a:latin typeface="Times New Roman" panose="02020603050405020304" pitchFamily="18" charset="0"/>
              </a:rPr>
              <a:t>更受欢迎的作品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14. </a:t>
            </a:r>
            <a:r>
              <a:rPr lang="zh-CN" altLang="en-US" sz="3200" b="1" dirty="0">
                <a:latin typeface="Times New Roman" panose="02020603050405020304" pitchFamily="18" charset="0"/>
              </a:rPr>
              <a:t>给他人带来欢乐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338638" y="733425"/>
            <a:ext cx="206851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bring back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303713" y="1309688"/>
            <a:ext cx="29162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old glass bottles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319588" y="1885950"/>
            <a:ext cx="19097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pull down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267201" y="2460625"/>
            <a:ext cx="28702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 creative mind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267201" y="2994025"/>
            <a:ext cx="32654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open a small shop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267201" y="3641725"/>
            <a:ext cx="37290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more popular works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267200" y="4345942"/>
            <a:ext cx="4788693" cy="68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7" rIns="91435" bIns="45717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bring happiness to others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  <p:bldP spid="76807" grpId="0"/>
      <p:bldP spid="76808" grpId="0"/>
      <p:bldP spid="768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/>
          <p:nvPr/>
        </p:nvGrpSpPr>
        <p:grpSpPr bwMode="auto">
          <a:xfrm>
            <a:off x="2771775" y="2852738"/>
            <a:ext cx="3170238" cy="2376487"/>
            <a:chOff x="2381" y="164"/>
            <a:chExt cx="1997" cy="1497"/>
          </a:xfrm>
        </p:grpSpPr>
        <p:pic>
          <p:nvPicPr>
            <p:cNvPr id="77827" name="Picture 3" descr="74b1OOOPIC2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381" y="164"/>
              <a:ext cx="1104" cy="1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828" name="Picture 4" descr="84b1OOOPICd8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334" y="255"/>
              <a:ext cx="1044" cy="1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971550" y="404813"/>
            <a:ext cx="711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FF0066"/>
                </a:solidFill>
              </a:rPr>
              <a:t>Talk about 2b with your partner.</a:t>
            </a:r>
          </a:p>
        </p:txBody>
      </p:sp>
      <p:sp>
        <p:nvSpPr>
          <p:cNvPr id="77830" name="圆角矩形标注 6"/>
          <p:cNvSpPr>
            <a:spLocks noChangeArrowheads="1"/>
          </p:cNvSpPr>
          <p:nvPr/>
        </p:nvSpPr>
        <p:spPr bwMode="auto">
          <a:xfrm>
            <a:off x="250825" y="1196975"/>
            <a:ext cx="3635375" cy="1223963"/>
          </a:xfrm>
          <a:prstGeom prst="wedgeRoundRectCallout">
            <a:avLst>
              <a:gd name="adj1" fmla="val 30611"/>
              <a:gd name="adj2" fmla="val 8969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Have you heard of Amy Hayes?</a:t>
            </a:r>
          </a:p>
        </p:txBody>
      </p:sp>
      <p:sp>
        <p:nvSpPr>
          <p:cNvPr id="77831" name="圆角矩形标注 6"/>
          <p:cNvSpPr>
            <a:spLocks noChangeArrowheads="1"/>
          </p:cNvSpPr>
          <p:nvPr/>
        </p:nvSpPr>
        <p:spPr bwMode="auto">
          <a:xfrm>
            <a:off x="4284663" y="1268413"/>
            <a:ext cx="4319587" cy="1439862"/>
          </a:xfrm>
          <a:prstGeom prst="wedgeRoundRectCallout">
            <a:avLst>
              <a:gd name="adj1" fmla="val -19130"/>
              <a:gd name="adj2" fmla="val 9057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She is a most unusual woman who lives in the UK.</a:t>
            </a:r>
          </a:p>
        </p:txBody>
      </p:sp>
      <p:sp>
        <p:nvSpPr>
          <p:cNvPr id="77832" name="圆角矩形标注 6"/>
          <p:cNvSpPr>
            <a:spLocks noChangeArrowheads="1"/>
          </p:cNvSpPr>
          <p:nvPr/>
        </p:nvSpPr>
        <p:spPr bwMode="auto">
          <a:xfrm>
            <a:off x="468313" y="5589588"/>
            <a:ext cx="2808287" cy="935037"/>
          </a:xfrm>
          <a:prstGeom prst="wedgeRoundRectCallout">
            <a:avLst>
              <a:gd name="adj1" fmla="val 44458"/>
              <a:gd name="adj2" fmla="val -13336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Why is she unusual?</a:t>
            </a:r>
          </a:p>
        </p:txBody>
      </p:sp>
      <p:sp>
        <p:nvSpPr>
          <p:cNvPr id="77833" name="圆角矩形标注 6"/>
          <p:cNvSpPr>
            <a:spLocks noChangeArrowheads="1"/>
          </p:cNvSpPr>
          <p:nvPr/>
        </p:nvSpPr>
        <p:spPr bwMode="auto">
          <a:xfrm>
            <a:off x="4932363" y="5157788"/>
            <a:ext cx="3816350" cy="1511300"/>
          </a:xfrm>
          <a:prstGeom prst="wedgeRoundRectCallout">
            <a:avLst>
              <a:gd name="adj1" fmla="val -19884"/>
              <a:gd name="adj2" fmla="val -6680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Because she built her house out of rubbish.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  <p:bldP spid="77831" grpId="0"/>
      <p:bldP spid="77832" grpId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/>
          <p:nvPr/>
        </p:nvGrpSpPr>
        <p:grpSpPr bwMode="auto">
          <a:xfrm>
            <a:off x="2627313" y="2420938"/>
            <a:ext cx="3170237" cy="2376487"/>
            <a:chOff x="2381" y="164"/>
            <a:chExt cx="1997" cy="1497"/>
          </a:xfrm>
        </p:grpSpPr>
        <p:pic>
          <p:nvPicPr>
            <p:cNvPr id="78851" name="Picture 3" descr="74b1OOOPIC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81" y="164"/>
              <a:ext cx="1104" cy="1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852" name="Picture 4" descr="84b1OOOPICd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34" y="255"/>
              <a:ext cx="1044" cy="1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8853" name="圆角矩形标注 6"/>
          <p:cNvSpPr>
            <a:spLocks noChangeArrowheads="1"/>
          </p:cNvSpPr>
          <p:nvPr/>
        </p:nvSpPr>
        <p:spPr bwMode="auto">
          <a:xfrm>
            <a:off x="250825" y="692150"/>
            <a:ext cx="3384550" cy="1223963"/>
          </a:xfrm>
          <a:prstGeom prst="wedgeRoundRectCallout">
            <a:avLst>
              <a:gd name="adj1" fmla="val 30912"/>
              <a:gd name="adj2" fmla="val 9526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What is her gate made of?</a:t>
            </a:r>
          </a:p>
        </p:txBody>
      </p:sp>
      <p:sp>
        <p:nvSpPr>
          <p:cNvPr id="78854" name="圆角矩形标注 6"/>
          <p:cNvSpPr>
            <a:spLocks noChangeArrowheads="1"/>
          </p:cNvSpPr>
          <p:nvPr/>
        </p:nvSpPr>
        <p:spPr bwMode="auto">
          <a:xfrm>
            <a:off x="4427538" y="836613"/>
            <a:ext cx="4103687" cy="1223962"/>
          </a:xfrm>
          <a:prstGeom prst="wedgeRoundRectCallout">
            <a:avLst>
              <a:gd name="adj1" fmla="val -27986"/>
              <a:gd name="adj2" fmla="val 9176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It’s made of rocks and old glass bottles.</a:t>
            </a:r>
          </a:p>
        </p:txBody>
      </p:sp>
      <p:sp>
        <p:nvSpPr>
          <p:cNvPr id="78855" name="圆角矩形标注 6"/>
          <p:cNvSpPr>
            <a:spLocks noChangeArrowheads="1"/>
          </p:cNvSpPr>
          <p:nvPr/>
        </p:nvSpPr>
        <p:spPr bwMode="auto">
          <a:xfrm>
            <a:off x="323850" y="5157788"/>
            <a:ext cx="3382963" cy="1150937"/>
          </a:xfrm>
          <a:prstGeom prst="wedgeRoundRectCallout">
            <a:avLst>
              <a:gd name="adj1" fmla="val 27991"/>
              <a:gd name="adj2" fmla="val -98551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Where is Jessica Wong from?</a:t>
            </a:r>
          </a:p>
        </p:txBody>
      </p:sp>
      <p:sp>
        <p:nvSpPr>
          <p:cNvPr id="78856" name="圆角矩形标注 6"/>
          <p:cNvSpPr>
            <a:spLocks noChangeArrowheads="1"/>
          </p:cNvSpPr>
          <p:nvPr/>
        </p:nvSpPr>
        <p:spPr bwMode="auto">
          <a:xfrm>
            <a:off x="4859338" y="4868863"/>
            <a:ext cx="3889375" cy="1368425"/>
          </a:xfrm>
          <a:prstGeom prst="wedgeRoundRectCallout">
            <a:avLst>
              <a:gd name="adj1" fmla="val -37634"/>
              <a:gd name="adj2" fmla="val -7598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She is from Hong Kong.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  <p:bldP spid="78855" grpId="0"/>
      <p:bldP spid="788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/>
          <p:nvPr/>
        </p:nvGrpSpPr>
        <p:grpSpPr bwMode="auto">
          <a:xfrm>
            <a:off x="2555875" y="2276475"/>
            <a:ext cx="3170238" cy="2376488"/>
            <a:chOff x="2381" y="164"/>
            <a:chExt cx="1997" cy="1497"/>
          </a:xfrm>
        </p:grpSpPr>
        <p:pic>
          <p:nvPicPr>
            <p:cNvPr id="79875" name="Picture 3" descr="74b1OOOPIC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81" y="164"/>
              <a:ext cx="1104" cy="1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876" name="Picture 4" descr="84b1OOOPICd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34" y="255"/>
              <a:ext cx="1044" cy="1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9877" name="圆角矩形标注 6"/>
          <p:cNvSpPr>
            <a:spLocks noChangeArrowheads="1"/>
          </p:cNvSpPr>
          <p:nvPr/>
        </p:nvSpPr>
        <p:spPr bwMode="auto">
          <a:xfrm>
            <a:off x="395288" y="692150"/>
            <a:ext cx="2592387" cy="1008063"/>
          </a:xfrm>
          <a:prstGeom prst="wedgeRoundRectCallout">
            <a:avLst>
              <a:gd name="adj1" fmla="val 50060"/>
              <a:gd name="adj2" fmla="val 12638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What does she do?</a:t>
            </a:r>
          </a:p>
        </p:txBody>
      </p:sp>
      <p:sp>
        <p:nvSpPr>
          <p:cNvPr id="79878" name="圆角矩形标注 6"/>
          <p:cNvSpPr>
            <a:spLocks noChangeArrowheads="1"/>
          </p:cNvSpPr>
          <p:nvPr/>
        </p:nvSpPr>
        <p:spPr bwMode="auto">
          <a:xfrm>
            <a:off x="3995738" y="476250"/>
            <a:ext cx="4608512" cy="1800225"/>
          </a:xfrm>
          <a:prstGeom prst="wedgeRoundRectCallout">
            <a:avLst>
              <a:gd name="adj1" fmla="val -21028"/>
              <a:gd name="adj2" fmla="val 6640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She uses old clothes that people don’t wear anymore to make bags.</a:t>
            </a:r>
          </a:p>
        </p:txBody>
      </p:sp>
      <p:sp>
        <p:nvSpPr>
          <p:cNvPr id="79879" name="圆角矩形标注 6"/>
          <p:cNvSpPr>
            <a:spLocks noChangeArrowheads="1"/>
          </p:cNvSpPr>
          <p:nvPr/>
        </p:nvSpPr>
        <p:spPr bwMode="auto">
          <a:xfrm>
            <a:off x="539750" y="4941888"/>
            <a:ext cx="3095625" cy="1079500"/>
          </a:xfrm>
          <a:prstGeom prst="wedgeRoundRectCallout">
            <a:avLst>
              <a:gd name="adj1" fmla="val 31949"/>
              <a:gd name="adj2" fmla="val -900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How does she sell her bags?</a:t>
            </a:r>
          </a:p>
        </p:txBody>
      </p:sp>
      <p:sp>
        <p:nvSpPr>
          <p:cNvPr id="79880" name="圆角矩形标注 6"/>
          <p:cNvSpPr>
            <a:spLocks noChangeArrowheads="1"/>
          </p:cNvSpPr>
          <p:nvPr/>
        </p:nvSpPr>
        <p:spPr bwMode="auto">
          <a:xfrm>
            <a:off x="4356100" y="4868863"/>
            <a:ext cx="4319588" cy="1655762"/>
          </a:xfrm>
          <a:prstGeom prst="wedgeRoundRectCallout">
            <a:avLst>
              <a:gd name="adj1" fmla="val -28977"/>
              <a:gd name="adj2" fmla="val -7684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She opens a small shop and set up a website to sell them.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  <p:bldP spid="79879" grpId="0"/>
      <p:bldP spid="798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/>
          <p:nvPr/>
        </p:nvGrpSpPr>
        <p:grpSpPr bwMode="auto">
          <a:xfrm>
            <a:off x="2268538" y="2349500"/>
            <a:ext cx="3170237" cy="2376488"/>
            <a:chOff x="2381" y="164"/>
            <a:chExt cx="1997" cy="1497"/>
          </a:xfrm>
        </p:grpSpPr>
        <p:pic>
          <p:nvPicPr>
            <p:cNvPr id="80899" name="Picture 3" descr="74b1OOOPIC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81" y="164"/>
              <a:ext cx="1104" cy="14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900" name="Picture 4" descr="84b1OOOPICd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34" y="255"/>
              <a:ext cx="1044" cy="1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901" name="圆角矩形标注 6"/>
          <p:cNvSpPr>
            <a:spLocks noChangeArrowheads="1"/>
          </p:cNvSpPr>
          <p:nvPr/>
        </p:nvSpPr>
        <p:spPr bwMode="auto">
          <a:xfrm>
            <a:off x="250825" y="404813"/>
            <a:ext cx="2736850" cy="1511300"/>
          </a:xfrm>
          <a:prstGeom prst="wedgeRoundRectCallout">
            <a:avLst>
              <a:gd name="adj1" fmla="val 50060"/>
              <a:gd name="adj2" fmla="val 86657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And what is Wang Tao known for?</a:t>
            </a:r>
          </a:p>
        </p:txBody>
      </p:sp>
      <p:sp>
        <p:nvSpPr>
          <p:cNvPr id="80902" name="圆角矩形标注 6"/>
          <p:cNvSpPr>
            <a:spLocks noChangeArrowheads="1"/>
          </p:cNvSpPr>
          <p:nvPr/>
        </p:nvSpPr>
        <p:spPr bwMode="auto">
          <a:xfrm>
            <a:off x="3492500" y="333375"/>
            <a:ext cx="5327650" cy="1943100"/>
          </a:xfrm>
          <a:prstGeom prst="wedgeRoundRectCallout">
            <a:avLst>
              <a:gd name="adj1" fmla="val -27412"/>
              <a:gd name="adj2" fmla="val 6781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He is known for using iron and other materials from old cars to make beautiful art pieces.</a:t>
            </a:r>
          </a:p>
        </p:txBody>
      </p:sp>
      <p:sp>
        <p:nvSpPr>
          <p:cNvPr id="80903" name="圆角矩形标注 6"/>
          <p:cNvSpPr>
            <a:spLocks noChangeArrowheads="1"/>
          </p:cNvSpPr>
          <p:nvPr/>
        </p:nvSpPr>
        <p:spPr bwMode="auto">
          <a:xfrm>
            <a:off x="250825" y="5084763"/>
            <a:ext cx="3382963" cy="935037"/>
          </a:xfrm>
          <a:prstGeom prst="wedgeRoundRectCallout">
            <a:avLst>
              <a:gd name="adj1" fmla="val 26773"/>
              <a:gd name="adj2" fmla="val -108745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What does he hope to do?</a:t>
            </a:r>
          </a:p>
        </p:txBody>
      </p:sp>
      <p:sp>
        <p:nvSpPr>
          <p:cNvPr id="80904" name="圆角矩形标注 6"/>
          <p:cNvSpPr>
            <a:spLocks noChangeArrowheads="1"/>
          </p:cNvSpPr>
          <p:nvPr/>
        </p:nvSpPr>
        <p:spPr bwMode="auto">
          <a:xfrm>
            <a:off x="5292725" y="2708275"/>
            <a:ext cx="3455988" cy="3960813"/>
          </a:xfrm>
          <a:prstGeom prst="wedgeRoundRectCallout">
            <a:avLst>
              <a:gd name="adj1" fmla="val -59602"/>
              <a:gd name="adj2" fmla="val -18856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He hopes to set up a “metal art” theme park to show people the importance of environmental protection.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2" grpId="0"/>
      <p:bldP spid="80903" grpId="0"/>
      <p:bldP spid="809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258888" y="476250"/>
            <a:ext cx="7129462" cy="190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>
                <a:solidFill>
                  <a:srgbClr val="0000FF"/>
                </a:solidFill>
              </a:rPr>
              <a:t>Think about the environment in your town/ city and complete the chart below.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801688" y="2819400"/>
            <a:ext cx="777557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Which parts of the town/ city have a nice environment? Why are they nice?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Which parts need to be improved? Why?</a:t>
            </a:r>
          </a:p>
        </p:txBody>
      </p:sp>
      <p:sp>
        <p:nvSpPr>
          <p:cNvPr id="81924" name="Oval 2"/>
          <p:cNvSpPr>
            <a:spLocks noChangeArrowheads="1"/>
          </p:cNvSpPr>
          <p:nvPr/>
        </p:nvSpPr>
        <p:spPr bwMode="auto">
          <a:xfrm>
            <a:off x="323850" y="620713"/>
            <a:ext cx="792163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lIns="91435" tIns="45717" rIns="91435" bIns="45717"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3a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Group 2"/>
          <p:cNvGraphicFramePr>
            <a:graphicFrameLocks noGrp="1"/>
          </p:cNvGraphicFramePr>
          <p:nvPr>
            <p:ph/>
          </p:nvPr>
        </p:nvGraphicFramePr>
        <p:xfrm>
          <a:off x="395288" y="836613"/>
          <a:ext cx="8351837" cy="4752976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Good environment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Why 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Bad environment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Why 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973" name="Text Box 29"/>
          <p:cNvSpPr txBox="1">
            <a:spLocks noChangeArrowheads="1"/>
          </p:cNvSpPr>
          <p:nvPr/>
        </p:nvSpPr>
        <p:spPr bwMode="auto">
          <a:xfrm>
            <a:off x="755650" y="2192337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park</a:t>
            </a:r>
          </a:p>
        </p:txBody>
      </p:sp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2771775" y="1976437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the air is clean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611188" y="3487737"/>
            <a:ext cx="1416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streets </a:t>
            </a:r>
          </a:p>
        </p:txBody>
      </p:sp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2700338" y="3271837"/>
            <a:ext cx="17478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so many trees</a:t>
            </a:r>
          </a:p>
        </p:txBody>
      </p:sp>
      <p:sp>
        <p:nvSpPr>
          <p:cNvPr id="82977" name="Text Box 33"/>
          <p:cNvSpPr txBox="1">
            <a:spLocks noChangeArrowheads="1"/>
          </p:cNvSpPr>
          <p:nvPr/>
        </p:nvSpPr>
        <p:spPr bwMode="auto">
          <a:xfrm>
            <a:off x="395288" y="4738687"/>
            <a:ext cx="2171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restaurants</a:t>
            </a:r>
          </a:p>
        </p:txBody>
      </p:sp>
      <p:sp>
        <p:nvSpPr>
          <p:cNvPr id="82978" name="Text Box 34"/>
          <p:cNvSpPr txBox="1">
            <a:spLocks noChangeArrowheads="1"/>
          </p:cNvSpPr>
          <p:nvPr/>
        </p:nvSpPr>
        <p:spPr bwMode="auto">
          <a:xfrm>
            <a:off x="2627313" y="4495800"/>
            <a:ext cx="18732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clean and tidy</a:t>
            </a:r>
          </a:p>
        </p:txBody>
      </p:sp>
      <p:sp>
        <p:nvSpPr>
          <p:cNvPr id="82979" name="Text Box 35"/>
          <p:cNvSpPr txBox="1">
            <a:spLocks noChangeArrowheads="1"/>
          </p:cNvSpPr>
          <p:nvPr/>
        </p:nvSpPr>
        <p:spPr bwMode="auto">
          <a:xfrm>
            <a:off x="4840288" y="2249487"/>
            <a:ext cx="1144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river </a:t>
            </a:r>
          </a:p>
        </p:txBody>
      </p:sp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6732588" y="1976437"/>
            <a:ext cx="167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 lot of rubbish</a:t>
            </a:r>
          </a:p>
        </p:txBody>
      </p:sp>
      <p:sp>
        <p:nvSpPr>
          <p:cNvPr id="82981" name="Text Box 37"/>
          <p:cNvSpPr txBox="1">
            <a:spLocks noChangeArrowheads="1"/>
          </p:cNvSpPr>
          <p:nvPr/>
        </p:nvSpPr>
        <p:spPr bwMode="auto">
          <a:xfrm>
            <a:off x="6640513" y="3271837"/>
            <a:ext cx="17478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so many cars</a:t>
            </a:r>
          </a:p>
        </p:txBody>
      </p:sp>
      <p:sp>
        <p:nvSpPr>
          <p:cNvPr id="82982" name="Text Box 38"/>
          <p:cNvSpPr txBox="1">
            <a:spLocks noChangeArrowheads="1"/>
          </p:cNvSpPr>
          <p:nvPr/>
        </p:nvSpPr>
        <p:spPr bwMode="auto">
          <a:xfrm>
            <a:off x="5003800" y="4640262"/>
            <a:ext cx="782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air 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6659563" y="4449762"/>
            <a:ext cx="1898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too many </a:t>
            </a:r>
          </a:p>
          <a:p>
            <a:pPr algn="l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factories</a:t>
            </a:r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auto">
          <a:xfrm>
            <a:off x="4787900" y="3487737"/>
            <a:ext cx="1416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streets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4" grpId="0"/>
      <p:bldP spid="82976" grpId="0"/>
      <p:bldP spid="82978" grpId="0"/>
      <p:bldP spid="82980" grpId="0"/>
      <p:bldP spid="82981" grpId="0"/>
      <p:bldP spid="8298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986</Words>
  <Application>Microsoft Office PowerPoint</Application>
  <PresentationFormat>全屏显示(4:3)</PresentationFormat>
  <Paragraphs>219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宋体</vt:lpstr>
      <vt:lpstr>微软雅黑</vt:lpstr>
      <vt:lpstr>幼圆</vt:lpstr>
      <vt:lpstr>Arial</vt:lpstr>
      <vt:lpstr>Book Antiqua</vt:lpstr>
      <vt:lpstr>Century Gothic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2C630C705C6D484F83C5DADC7FA423FC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