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F01C-345F-4009-86E3-87A8565E61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E91A-D2B8-4E29-9E54-DD9D7E7044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E91A-D2B8-4E29-9E54-DD9D7E7044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21"/>
          <p:cNvSpPr>
            <a:spLocks noChangeArrowheads="1"/>
          </p:cNvSpPr>
          <p:nvPr/>
        </p:nvSpPr>
        <p:spPr bwMode="auto">
          <a:xfrm rot="10800000">
            <a:off x="2235200" y="2390775"/>
            <a:ext cx="4060825" cy="3502025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22"/>
          <p:cNvSpPr>
            <a:spLocks noChangeArrowheads="1"/>
          </p:cNvSpPr>
          <p:nvPr/>
        </p:nvSpPr>
        <p:spPr bwMode="auto">
          <a:xfrm rot="10800000">
            <a:off x="1428750" y="3095625"/>
            <a:ext cx="347663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等腰三角形 23"/>
          <p:cNvSpPr>
            <a:spLocks noChangeArrowheads="1"/>
          </p:cNvSpPr>
          <p:nvPr/>
        </p:nvSpPr>
        <p:spPr bwMode="auto">
          <a:xfrm rot="10800000">
            <a:off x="1592263" y="3768725"/>
            <a:ext cx="2238375" cy="1930400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等腰三角形 24"/>
          <p:cNvSpPr>
            <a:spLocks noChangeArrowheads="1"/>
          </p:cNvSpPr>
          <p:nvPr/>
        </p:nvSpPr>
        <p:spPr bwMode="auto">
          <a:xfrm rot="10800000">
            <a:off x="3348038" y="5767388"/>
            <a:ext cx="334962" cy="3238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等腰三角形 26"/>
          <p:cNvSpPr>
            <a:spLocks noChangeArrowheads="1"/>
          </p:cNvSpPr>
          <p:nvPr/>
        </p:nvSpPr>
        <p:spPr bwMode="auto">
          <a:xfrm rot="10800000">
            <a:off x="2117725" y="4191000"/>
            <a:ext cx="1185863" cy="1084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等腰三角形 27"/>
          <p:cNvSpPr>
            <a:spLocks noChangeArrowheads="1"/>
          </p:cNvSpPr>
          <p:nvPr/>
        </p:nvSpPr>
        <p:spPr bwMode="auto">
          <a:xfrm rot="9044306">
            <a:off x="5586413" y="4824413"/>
            <a:ext cx="347662" cy="30003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等腰三角形 28"/>
          <p:cNvSpPr>
            <a:spLocks noChangeArrowheads="1"/>
          </p:cNvSpPr>
          <p:nvPr/>
        </p:nvSpPr>
        <p:spPr bwMode="auto">
          <a:xfrm rot="9044306">
            <a:off x="6461125" y="43957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等腰三角形 29"/>
          <p:cNvSpPr>
            <a:spLocks noChangeArrowheads="1"/>
          </p:cNvSpPr>
          <p:nvPr/>
        </p:nvSpPr>
        <p:spPr bwMode="auto">
          <a:xfrm rot="9044306">
            <a:off x="7026275" y="47005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等腰三角形 30"/>
          <p:cNvSpPr>
            <a:spLocks noChangeArrowheads="1"/>
          </p:cNvSpPr>
          <p:nvPr/>
        </p:nvSpPr>
        <p:spPr bwMode="auto">
          <a:xfrm rot="4836188">
            <a:off x="8129588" y="35766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等腰三角形 31"/>
          <p:cNvSpPr>
            <a:spLocks noChangeArrowheads="1"/>
          </p:cNvSpPr>
          <p:nvPr/>
        </p:nvSpPr>
        <p:spPr bwMode="auto">
          <a:xfrm rot="4836188">
            <a:off x="7118350" y="3773488"/>
            <a:ext cx="192087" cy="166688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等腰三角形 32"/>
          <p:cNvSpPr>
            <a:spLocks noChangeArrowheads="1"/>
          </p:cNvSpPr>
          <p:nvPr/>
        </p:nvSpPr>
        <p:spPr bwMode="auto">
          <a:xfrm rot="4836188">
            <a:off x="7615238" y="39449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等腰三角形 33"/>
          <p:cNvSpPr>
            <a:spLocks noChangeArrowheads="1"/>
          </p:cNvSpPr>
          <p:nvPr/>
        </p:nvSpPr>
        <p:spPr bwMode="auto">
          <a:xfrm rot="10800000">
            <a:off x="1316038" y="2017713"/>
            <a:ext cx="4062412" cy="3502025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34"/>
          <p:cNvGrpSpPr/>
          <p:nvPr userDrawn="1"/>
        </p:nvGrpSpPr>
        <p:grpSpPr bwMode="auto">
          <a:xfrm>
            <a:off x="6838950" y="0"/>
            <a:ext cx="2306638" cy="2447925"/>
            <a:chOff x="0" y="0"/>
            <a:chExt cx="2704943" cy="2870458"/>
          </a:xfrm>
        </p:grpSpPr>
        <p:sp>
          <p:nvSpPr>
            <p:cNvPr id="19" name="任意多边形 35"/>
            <p:cNvSpPr/>
            <p:nvPr/>
          </p:nvSpPr>
          <p:spPr bwMode="auto">
            <a:xfrm rot="10800000">
              <a:off x="0" y="0"/>
              <a:ext cx="2544843" cy="2192866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任意多边形 36"/>
            <p:cNvSpPr/>
            <p:nvPr/>
          </p:nvSpPr>
          <p:spPr bwMode="auto">
            <a:xfrm rot="10800000">
              <a:off x="893580" y="160090"/>
              <a:ext cx="1811363" cy="2164944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等腰三角形 37"/>
            <p:cNvSpPr>
              <a:spLocks noChangeArrowheads="1"/>
            </p:cNvSpPr>
            <p:nvPr/>
          </p:nvSpPr>
          <p:spPr bwMode="auto">
            <a:xfrm rot="10800000">
              <a:off x="1271491" y="361134"/>
              <a:ext cx="1416697" cy="1221155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38"/>
            <p:cNvSpPr>
              <a:spLocks noChangeArrowheads="1"/>
            </p:cNvSpPr>
            <p:nvPr/>
          </p:nvSpPr>
          <p:spPr bwMode="auto">
            <a:xfrm rot="10800000">
              <a:off x="688802" y="1623242"/>
              <a:ext cx="662739" cy="569624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等腰三角形 39"/>
            <p:cNvSpPr>
              <a:spLocks noChangeArrowheads="1"/>
            </p:cNvSpPr>
            <p:nvPr/>
          </p:nvSpPr>
          <p:spPr bwMode="auto">
            <a:xfrm rot="10800000">
              <a:off x="2345649" y="2042084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等腰三角形 40"/>
            <p:cNvSpPr>
              <a:spLocks noChangeArrowheads="1"/>
            </p:cNvSpPr>
            <p:nvPr/>
          </p:nvSpPr>
          <p:spPr bwMode="auto">
            <a:xfrm rot="10800000">
              <a:off x="1638231" y="2671276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等腰三角形 41"/>
            <p:cNvSpPr>
              <a:spLocks noChangeArrowheads="1"/>
            </p:cNvSpPr>
            <p:nvPr/>
          </p:nvSpPr>
          <p:spPr bwMode="auto">
            <a:xfrm rot="10800000">
              <a:off x="1593552" y="2159359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等腰三角形 42"/>
            <p:cNvSpPr>
              <a:spLocks noChangeArrowheads="1"/>
            </p:cNvSpPr>
            <p:nvPr/>
          </p:nvSpPr>
          <p:spPr bwMode="auto">
            <a:xfrm rot="10800000">
              <a:off x="1869072" y="2291527"/>
              <a:ext cx="402111" cy="346242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等腰三角形 43"/>
            <p:cNvSpPr>
              <a:spLocks noChangeArrowheads="1"/>
            </p:cNvSpPr>
            <p:nvPr/>
          </p:nvSpPr>
          <p:spPr bwMode="auto">
            <a:xfrm rot="10800000">
              <a:off x="325785" y="1142971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9" name="KSO_BT1"/>
          <p:cNvSpPr>
            <a:spLocks noGrp="1" noChangeArrowheads="1"/>
          </p:cNvSpPr>
          <p:nvPr>
            <p:ph type="ctrTitle"/>
          </p:nvPr>
        </p:nvSpPr>
        <p:spPr>
          <a:xfrm>
            <a:off x="2082800" y="2079625"/>
            <a:ext cx="2552700" cy="1317625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3\&#35838;&#20214;\Unit1%20Topic3%20SectionD&#21442;&#32771;&#35838;&#20214;\SectionD-4a&#37197;&#22871;&#21548;&#21147;.mp3" TargetMode="External"/><Relationship Id="rId1" Type="http://schemas.microsoft.com/office/2007/relationships/media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3\&#35838;&#20214;\Unit1%20Topic3%20SectionD&#21442;&#32771;&#35838;&#20214;\SectionD-4a&#37197;&#22871;&#21548;&#21147;.mp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ccy\renai\&#20140;&#25945;&#19971;&#24180;&#32423;&#19978;%20Unit1%20Topic3\&#35838;&#20214;\Unit1%20Topic3%20SectionD%20&#21442;&#32771;&#35838;&#20214;\4b.mp3" TargetMode="External"/><Relationship Id="rId1" Type="http://schemas.microsoft.com/office/2007/relationships/media" Target="file:///D:\ccy\renai\&#20140;&#25945;&#19971;&#24180;&#32423;&#19978;%20Unit1%20Topic3\&#35838;&#20214;\Unit1%20Topic3%20SectionD%20&#21442;&#32771;&#35838;&#20214;\4b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hyperlink" Target="file:///C:\Users\Administrator\Desktop\&#26032;&#24314;&#25991;&#20214;&#22841;\SectionD-1&#37197;&#22871;&#21160;&#30011;.sw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3\&#35838;&#20214;\Unit1%20Topic3%20SectionD&#21442;&#32771;&#35838;&#20214;\SectionD-1&#37197;&#22871;&#21548;&#21147;.mp3" TargetMode="Externa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microsoft.com/office/2007/relationships/media" Target="file:///F:\&#20161;&#29233;&#19971;&#24180;&#32423;&#19978;&#24050;&#25972;&#36164;&#28304;\20120704&#20837;&#24211;&#20140;&#25945;&#20161;&#29233;&#29256;&#21021;&#20013;&#33521;&#35821;&#19971;&#24180;&#32423;&#19978;\&#20161;&#29233;&#19971;&#24180;&#32423;&#19978;\unit1%20topic3\&#35838;&#20214;\Unit1%20Topic3%20SectionD&#21442;&#32771;&#35838;&#20214;\SectionD-1&#37197;&#22871;&#21548;&#21147;.mp3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Administrator\Desktop\&#26032;&#24314;&#25991;&#20214;&#22841;\SectionD-2&#37197;&#22871;&#21160;&#30011;.swf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5400" b="1" dirty="0" smtClean="0">
                <a:latin typeface="Times New Roman" panose="02020603050405020304" pitchFamily="18" charset="0"/>
              </a:rPr>
              <a:t>What </a:t>
            </a:r>
            <a:r>
              <a:rPr lang="en-US" altLang="zh-CN" sz="5400" b="1" dirty="0">
                <a:latin typeface="Times New Roman" panose="02020603050405020304" pitchFamily="18" charset="0"/>
              </a:rPr>
              <a:t>class are you in?</a:t>
            </a: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Section </a:t>
            </a:r>
            <a:r>
              <a:rPr lang="en-US" altLang="zh-CN" sz="3600" b="1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2672501" y="1214438"/>
            <a:ext cx="36973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latin typeface="Times New Roman" panose="02020603050405020304" pitchFamily="18" charset="0"/>
              </a:rPr>
              <a:t>1 Topic 3 </a:t>
            </a:r>
          </a:p>
        </p:txBody>
      </p:sp>
      <p:sp>
        <p:nvSpPr>
          <p:cNvPr id="8" name="矩形 7"/>
          <p:cNvSpPr/>
          <p:nvPr/>
        </p:nvSpPr>
        <p:spPr>
          <a:xfrm>
            <a:off x="2924754" y="55259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714625" y="1671638"/>
            <a:ext cx="6429375" cy="3816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</a:p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</a:p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Grade:</a:t>
            </a:r>
          </a:p>
          <a:p>
            <a:pPr>
              <a:buFontTx/>
              <a:buNone/>
            </a:pPr>
            <a:r>
              <a:rPr lang="en-US" altLang="zh-CN" b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</a:t>
            </a:r>
          </a:p>
        </p:txBody>
      </p:sp>
      <p:sp>
        <p:nvSpPr>
          <p:cNvPr id="247811" name="Text Box 5"/>
          <p:cNvSpPr txBox="1">
            <a:spLocks noChangeArrowheads="1"/>
          </p:cNvSpPr>
          <p:nvPr/>
        </p:nvSpPr>
        <p:spPr bwMode="auto">
          <a:xfrm>
            <a:off x="2808288" y="1557338"/>
            <a:ext cx="247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Huang Hua</a:t>
            </a:r>
          </a:p>
        </p:txBody>
      </p:sp>
      <p:sp>
        <p:nvSpPr>
          <p:cNvPr id="247812" name="Text Box 6"/>
          <p:cNvSpPr txBox="1">
            <a:spLocks noChangeArrowheads="1"/>
          </p:cNvSpPr>
          <p:nvPr/>
        </p:nvSpPr>
        <p:spPr bwMode="auto">
          <a:xfrm>
            <a:off x="2736850" y="21336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</a:p>
        </p:txBody>
      </p:sp>
      <p:sp>
        <p:nvSpPr>
          <p:cNvPr id="247813" name="Text Box 7"/>
          <p:cNvSpPr txBox="1">
            <a:spLocks noChangeArrowheads="1"/>
          </p:cNvSpPr>
          <p:nvPr/>
        </p:nvSpPr>
        <p:spPr bwMode="auto">
          <a:xfrm>
            <a:off x="3024188" y="2781300"/>
            <a:ext cx="139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247814" name="Text Box 8"/>
          <p:cNvSpPr txBox="1">
            <a:spLocks noChangeArrowheads="1"/>
          </p:cNvSpPr>
          <p:nvPr/>
        </p:nvSpPr>
        <p:spPr bwMode="auto">
          <a:xfrm>
            <a:off x="3168650" y="3357563"/>
            <a:ext cx="135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247815" name="Text Box 9"/>
          <p:cNvSpPr txBox="1">
            <a:spLocks noChangeArrowheads="1"/>
          </p:cNvSpPr>
          <p:nvPr/>
        </p:nvSpPr>
        <p:spPr bwMode="auto">
          <a:xfrm>
            <a:off x="3240088" y="3933825"/>
            <a:ext cx="1687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</a:p>
        </p:txBody>
      </p:sp>
      <p:sp>
        <p:nvSpPr>
          <p:cNvPr id="247816" name="Text Box 10"/>
          <p:cNvSpPr txBox="1">
            <a:spLocks noChangeArrowheads="1"/>
          </p:cNvSpPr>
          <p:nvPr/>
        </p:nvSpPr>
        <p:spPr bwMode="auto">
          <a:xfrm>
            <a:off x="4464050" y="4437063"/>
            <a:ext cx="315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(010)9252-5233</a:t>
            </a:r>
          </a:p>
        </p:txBody>
      </p:sp>
      <p:pic>
        <p:nvPicPr>
          <p:cNvPr id="247817" name="Picture 12" descr="男孩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1071563"/>
            <a:ext cx="2427287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7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build="p"/>
      <p:bldP spid="247811" grpId="0"/>
      <p:bldP spid="247812" grpId="0"/>
      <p:bldP spid="247813" grpId="0"/>
      <p:bldP spid="247814" grpId="0"/>
      <p:bldP spid="247815" grpId="0"/>
      <p:bldP spid="2478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3931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         Complete the passage with the information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name card. Pay attention to the capital letters.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714375" y="2143125"/>
            <a:ext cx="770572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English name : Lily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13                  From:  Beijing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            Grade:  Seven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(010)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6298-6575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number: 230123199812062261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Yuying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Junior High School</a:t>
            </a:r>
          </a:p>
        </p:txBody>
      </p:sp>
      <p:pic>
        <p:nvPicPr>
          <p:cNvPr id="248836" name="Picture 7" descr="2007121317235464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3068638"/>
            <a:ext cx="1165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8" descr="写作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563851">
            <a:off x="969963" y="468313"/>
            <a:ext cx="511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8" name="矩形 8"/>
          <p:cNvSpPr>
            <a:spLocks noChangeArrowheads="1"/>
          </p:cNvSpPr>
          <p:nvPr/>
        </p:nvSpPr>
        <p:spPr bwMode="auto">
          <a:xfrm>
            <a:off x="539750" y="188913"/>
            <a:ext cx="288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Written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67544" y="188640"/>
            <a:ext cx="8496300" cy="4464050"/>
          </a:xfrm>
          <a:prstGeom prst="wedgeRoundRectCallout">
            <a:avLst>
              <a:gd name="adj1" fmla="val 10470"/>
              <a:gd name="adj2" fmla="val 77022"/>
              <a:gd name="adj3" fmla="val 16667"/>
            </a:avLst>
          </a:prstGeom>
          <a:noFill/>
          <a:ln w="38100">
            <a:solidFill>
              <a:srgbClr val="CC0066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CN" sz="3600">
                <a:ln>
                  <a:solidFill>
                    <a:srgbClr val="FF3300"/>
                  </a:solidFill>
                </a:ln>
                <a:latin typeface="Times New Roman" panose="02020603050405020304" pitchFamily="18" charset="0"/>
              </a:rPr>
              <a:t>Bai Lili is ______ Beijing. Her _______ name is Lily. She is________. Now she is in Yuying Junior High School. She is in _____ _____, ______ ______.Her _______ _______ is (010) 6298-6575. Her ID number is  __________________.</a:t>
            </a:r>
          </a:p>
        </p:txBody>
      </p:sp>
      <p:sp>
        <p:nvSpPr>
          <p:cNvPr id="249859" name="Text Box 7"/>
          <p:cNvSpPr txBox="1">
            <a:spLocks noChangeArrowheads="1"/>
          </p:cNvSpPr>
          <p:nvPr/>
        </p:nvSpPr>
        <p:spPr bwMode="auto">
          <a:xfrm>
            <a:off x="2787650" y="427038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from</a:t>
            </a:r>
          </a:p>
        </p:txBody>
      </p:sp>
      <p:sp>
        <p:nvSpPr>
          <p:cNvPr id="249860" name="Text Box 8"/>
          <p:cNvSpPr txBox="1">
            <a:spLocks noChangeArrowheads="1"/>
          </p:cNvSpPr>
          <p:nvPr/>
        </p:nvSpPr>
        <p:spPr bwMode="auto">
          <a:xfrm>
            <a:off x="6502400" y="427038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English</a:t>
            </a:r>
          </a:p>
        </p:txBody>
      </p:sp>
      <p:sp>
        <p:nvSpPr>
          <p:cNvPr id="249861" name="Text Box 9"/>
          <p:cNvSpPr txBox="1">
            <a:spLocks noChangeArrowheads="1"/>
          </p:cNvSpPr>
          <p:nvPr/>
        </p:nvSpPr>
        <p:spPr bwMode="auto">
          <a:xfrm>
            <a:off x="4287838" y="998538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thirteen</a:t>
            </a:r>
          </a:p>
        </p:txBody>
      </p:sp>
      <p:sp>
        <p:nvSpPr>
          <p:cNvPr id="249862" name="Text Box 10"/>
          <p:cNvSpPr txBox="1">
            <a:spLocks noChangeArrowheads="1"/>
          </p:cNvSpPr>
          <p:nvPr/>
        </p:nvSpPr>
        <p:spPr bwMode="auto">
          <a:xfrm>
            <a:off x="787400" y="2284413"/>
            <a:ext cx="2459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Class Four</a:t>
            </a:r>
          </a:p>
        </p:txBody>
      </p:sp>
      <p:sp>
        <p:nvSpPr>
          <p:cNvPr id="249863" name="Text Box 11"/>
          <p:cNvSpPr txBox="1">
            <a:spLocks noChangeArrowheads="1"/>
          </p:cNvSpPr>
          <p:nvPr/>
        </p:nvSpPr>
        <p:spPr bwMode="auto">
          <a:xfrm>
            <a:off x="3359150" y="2212975"/>
            <a:ext cx="3024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Grade   Seven</a:t>
            </a:r>
          </a:p>
        </p:txBody>
      </p:sp>
      <p:sp>
        <p:nvSpPr>
          <p:cNvPr id="249864" name="Text Box 12"/>
          <p:cNvSpPr txBox="1">
            <a:spLocks noChangeArrowheads="1"/>
          </p:cNvSpPr>
          <p:nvPr/>
        </p:nvSpPr>
        <p:spPr bwMode="auto">
          <a:xfrm>
            <a:off x="858838" y="2784475"/>
            <a:ext cx="3382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phone  number</a:t>
            </a:r>
          </a:p>
        </p:txBody>
      </p:sp>
      <p:sp>
        <p:nvSpPr>
          <p:cNvPr id="249865" name="Text Box 13"/>
          <p:cNvSpPr txBox="1">
            <a:spLocks noChangeArrowheads="1"/>
          </p:cNvSpPr>
          <p:nvPr/>
        </p:nvSpPr>
        <p:spPr bwMode="auto">
          <a:xfrm>
            <a:off x="3287713" y="3427413"/>
            <a:ext cx="4465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230123199812062261</a:t>
            </a:r>
          </a:p>
        </p:txBody>
      </p:sp>
      <p:pic>
        <p:nvPicPr>
          <p:cNvPr id="249866" name="Picture 15" descr="2007121317235464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5580063"/>
            <a:ext cx="1079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249860" grpId="0"/>
      <p:bldP spid="249861" grpId="0"/>
      <p:bldP spid="249862" grpId="0"/>
      <p:bldP spid="249863" grpId="0"/>
      <p:bldP spid="249864" grpId="0"/>
      <p:bldP spid="2498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95313" y="520700"/>
            <a:ext cx="792162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671513" y="490538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2771775" y="549275"/>
            <a:ext cx="389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</a:p>
        </p:txBody>
      </p:sp>
      <p:pic>
        <p:nvPicPr>
          <p:cNvPr id="15365" name="Picture 6" descr="语法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95413" y="217488"/>
            <a:ext cx="11731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6" name="AutoShape 7"/>
          <p:cNvSpPr>
            <a:spLocks noChangeArrowheads="1"/>
          </p:cNvSpPr>
          <p:nvPr/>
        </p:nvSpPr>
        <p:spPr bwMode="auto">
          <a:xfrm>
            <a:off x="587375" y="1300163"/>
            <a:ext cx="7585075" cy="604837"/>
          </a:xfrm>
          <a:prstGeom prst="roundRect">
            <a:avLst>
              <a:gd name="adj" fmla="val 230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CC"/>
                    </a:gs>
                    <a:gs pos="50000">
                      <a:srgbClr val="9ABEC1"/>
                    </a:gs>
                    <a:gs pos="100000">
                      <a:srgbClr val="B8E3E6"/>
                    </a:gs>
                  </a:gsLst>
                  <a:lin ang="5400000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887" name="Rectangle 9"/>
          <p:cNvSpPr>
            <a:spLocks noChangeArrowheads="1"/>
          </p:cNvSpPr>
          <p:nvPr/>
        </p:nvSpPr>
        <p:spPr bwMode="auto">
          <a:xfrm>
            <a:off x="827088" y="1341438"/>
            <a:ext cx="7159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Demonstrative Pronouns: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this/that/these/those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428625" y="3000375"/>
            <a:ext cx="800417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28625" y="3571875"/>
            <a:ext cx="79883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428625" y="4929188"/>
            <a:ext cx="798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891" name="Rectangle 13"/>
          <p:cNvSpPr>
            <a:spLocks noChangeArrowheads="1"/>
          </p:cNvSpPr>
          <p:nvPr/>
        </p:nvSpPr>
        <p:spPr bwMode="auto">
          <a:xfrm>
            <a:off x="285750" y="2428875"/>
            <a:ext cx="83169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this/that a/an ...?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these/those oranges?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this/that in English?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these/those?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it’s = it is                  that’s = that is 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name’s = name is     you’re = you are</a:t>
            </a:r>
          </a:p>
        </p:txBody>
      </p:sp>
      <p:sp>
        <p:nvSpPr>
          <p:cNvPr id="250892" name="Rectangle 14"/>
          <p:cNvSpPr>
            <a:spLocks noChangeArrowheads="1"/>
          </p:cNvSpPr>
          <p:nvPr/>
        </p:nvSpPr>
        <p:spPr bwMode="auto">
          <a:xfrm>
            <a:off x="4572000" y="2420938"/>
            <a:ext cx="48244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it is. / No, it isn’t.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they are. / No, they aren’t.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an eraser/a map.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books/apples.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428625" y="4143375"/>
            <a:ext cx="79883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SectionD-4a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5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0882" grpId="0"/>
      <p:bldP spid="250883" grpId="0"/>
      <p:bldP spid="250884" grpId="0"/>
      <p:bldP spid="250886" grpId="0"/>
      <p:bldP spid="250887" grpId="0"/>
      <p:bldP spid="15368" grpId="0" animBg="1"/>
      <p:bldP spid="15369" grpId="0" animBg="1"/>
      <p:bldP spid="15370" grpId="0" animBg="1"/>
      <p:bldP spid="250891" grpId="0"/>
      <p:bldP spid="250892" grpId="0"/>
      <p:bldP spid="153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Oval 2"/>
          <p:cNvSpPr>
            <a:spLocks noChangeArrowheads="1"/>
          </p:cNvSpPr>
          <p:nvPr/>
        </p:nvSpPr>
        <p:spPr bwMode="auto">
          <a:xfrm>
            <a:off x="595313" y="520700"/>
            <a:ext cx="792162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71513" y="490538"/>
            <a:ext cx="80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649538" y="506413"/>
            <a:ext cx="389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</a:t>
            </a:r>
          </a:p>
        </p:txBody>
      </p:sp>
      <p:pic>
        <p:nvPicPr>
          <p:cNvPr id="16389" name="Picture 5" descr="习惯用语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250" y="201613"/>
            <a:ext cx="13081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357188" y="2286000"/>
            <a:ext cx="8453437" cy="0"/>
          </a:xfrm>
          <a:prstGeom prst="line">
            <a:avLst/>
          </a:prstGeom>
          <a:noFill/>
          <a:ln w="25400" cap="rnd">
            <a:solidFill>
              <a:srgbClr val="99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357188" y="3071813"/>
            <a:ext cx="8453437" cy="0"/>
          </a:xfrm>
          <a:prstGeom prst="line">
            <a:avLst/>
          </a:prstGeom>
          <a:noFill/>
          <a:ln w="25400" cap="rnd">
            <a:solidFill>
              <a:srgbClr val="99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57188" y="3786188"/>
            <a:ext cx="8453437" cy="0"/>
          </a:xfrm>
          <a:prstGeom prst="line">
            <a:avLst/>
          </a:prstGeom>
          <a:noFill/>
          <a:ln w="25400" cap="rnd">
            <a:solidFill>
              <a:srgbClr val="99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357188" y="4500563"/>
            <a:ext cx="8453437" cy="0"/>
          </a:xfrm>
          <a:prstGeom prst="line">
            <a:avLst/>
          </a:prstGeom>
          <a:noFill/>
          <a:ln w="25400" cap="rnd">
            <a:solidFill>
              <a:srgbClr val="99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4" name="Rectangle 12"/>
          <p:cNvSpPr>
            <a:spLocks noChangeArrowheads="1"/>
          </p:cNvSpPr>
          <p:nvPr/>
        </p:nvSpPr>
        <p:spPr bwMode="auto">
          <a:xfrm>
            <a:off x="323850" y="1628775"/>
            <a:ext cx="374491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are you?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class are you in?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grade are you in?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spell it?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spell it, please?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 / Thanks.</a:t>
            </a:r>
          </a:p>
        </p:txBody>
      </p:sp>
      <p:sp>
        <p:nvSpPr>
          <p:cNvPr id="251915" name="Rectangle 13"/>
          <p:cNvSpPr>
            <a:spLocks noChangeArrowheads="1"/>
          </p:cNvSpPr>
          <p:nvPr/>
        </p:nvSpPr>
        <p:spPr bwMode="auto">
          <a:xfrm>
            <a:off x="4071938" y="1643063"/>
            <a:ext cx="507206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twelve, too.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in Class Four, Grade Seven.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in Grade Seven.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E-R-A-S-E-R, eraser.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Yes. M-A-P, map.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OK. / You’re welcome.</a:t>
            </a:r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357188" y="5214938"/>
            <a:ext cx="8453437" cy="0"/>
          </a:xfrm>
          <a:prstGeom prst="line">
            <a:avLst/>
          </a:prstGeom>
          <a:noFill/>
          <a:ln w="25400" cap="rnd">
            <a:solidFill>
              <a:srgbClr val="99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4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00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97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1906" grpId="0"/>
      <p:bldP spid="251907" grpId="0"/>
      <p:bldP spid="251908" grpId="0"/>
      <p:bldP spid="16390" grpId="0" animBg="1"/>
      <p:bldP spid="16391" grpId="0" animBg="1"/>
      <p:bldP spid="16392" grpId="0" animBg="1"/>
      <p:bldP spid="16393" grpId="0" animBg="1"/>
      <p:bldP spid="251914" grpId="0"/>
      <p:bldP spid="251915" grpId="0"/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28775"/>
            <a:ext cx="8229600" cy="38290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2931" name="Text Box 4"/>
          <p:cNvSpPr txBox="1">
            <a:spLocks noChangeArrowheads="1"/>
          </p:cNvSpPr>
          <p:nvPr/>
        </p:nvSpPr>
        <p:spPr bwMode="auto">
          <a:xfrm>
            <a:off x="500063" y="785813"/>
            <a:ext cx="7608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Fill in the blanks according to the pictures.</a:t>
            </a:r>
          </a:p>
        </p:txBody>
      </p:sp>
      <p:sp>
        <p:nvSpPr>
          <p:cNvPr id="252932" name="Text Box 6"/>
          <p:cNvSpPr txBox="1">
            <a:spLocks noChangeArrowheads="1"/>
          </p:cNvSpPr>
          <p:nvPr/>
        </p:nvSpPr>
        <p:spPr bwMode="auto">
          <a:xfrm>
            <a:off x="714375" y="1571625"/>
            <a:ext cx="6802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Excuse me. What’s this in English?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B:    It’s a 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spell it?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B:    _________, 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B:    _____ ________.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933" name="Text Box 7"/>
          <p:cNvSpPr txBox="1">
            <a:spLocks noChangeArrowheads="1"/>
          </p:cNvSpPr>
          <p:nvPr/>
        </p:nvSpPr>
        <p:spPr bwMode="auto">
          <a:xfrm>
            <a:off x="2571750" y="200025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cake</a:t>
            </a:r>
          </a:p>
        </p:txBody>
      </p:sp>
      <p:sp>
        <p:nvSpPr>
          <p:cNvPr id="252934" name="Text Box 8"/>
          <p:cNvSpPr txBox="1">
            <a:spLocks noChangeArrowheads="1"/>
          </p:cNvSpPr>
          <p:nvPr/>
        </p:nvSpPr>
        <p:spPr bwMode="auto">
          <a:xfrm>
            <a:off x="1706563" y="2957513"/>
            <a:ext cx="177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C-A-K-E</a:t>
            </a:r>
          </a:p>
        </p:txBody>
      </p:sp>
      <p:sp>
        <p:nvSpPr>
          <p:cNvPr id="252935" name="Text Box 9"/>
          <p:cNvSpPr txBox="1">
            <a:spLocks noChangeArrowheads="1"/>
          </p:cNvSpPr>
          <p:nvPr/>
        </p:nvSpPr>
        <p:spPr bwMode="auto">
          <a:xfrm>
            <a:off x="3795713" y="2957513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cake</a:t>
            </a:r>
          </a:p>
        </p:txBody>
      </p:sp>
      <p:sp>
        <p:nvSpPr>
          <p:cNvPr id="252936" name="Text Box 10"/>
          <p:cNvSpPr txBox="1">
            <a:spLocks noChangeArrowheads="1"/>
          </p:cNvSpPr>
          <p:nvPr/>
        </p:nvSpPr>
        <p:spPr bwMode="auto">
          <a:xfrm>
            <a:off x="1419225" y="3965575"/>
            <a:ext cx="136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You’re</a:t>
            </a:r>
          </a:p>
        </p:txBody>
      </p:sp>
      <p:sp>
        <p:nvSpPr>
          <p:cNvPr id="252937" name="Text Box 11"/>
          <p:cNvSpPr txBox="1">
            <a:spLocks noChangeArrowheads="1"/>
          </p:cNvSpPr>
          <p:nvPr/>
        </p:nvSpPr>
        <p:spPr bwMode="auto">
          <a:xfrm>
            <a:off x="2787650" y="3965575"/>
            <a:ext cx="168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welcome</a:t>
            </a:r>
          </a:p>
        </p:txBody>
      </p:sp>
      <p:pic>
        <p:nvPicPr>
          <p:cNvPr id="252938" name="Picture 11" descr="G:\ccy\renai\京教Unit1 Topic3\素材\课本相关图片\蛋糕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2708275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/>
      <p:bldP spid="252932" grpId="0"/>
      <p:bldP spid="252933" grpId="0"/>
      <p:bldP spid="252934" grpId="0"/>
      <p:bldP spid="252935" grpId="0"/>
      <p:bldP spid="252936" grpId="0"/>
      <p:bldP spid="2529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75" y="1268413"/>
            <a:ext cx="8429625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Are these apples?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 ____ , ____ _____.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 ______ __________.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Are those cars?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 ____, ______ _______.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are those in English?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B:  _____ _____ ______.</a:t>
            </a:r>
          </a:p>
        </p:txBody>
      </p:sp>
      <p:sp>
        <p:nvSpPr>
          <p:cNvPr id="253955" name="Text Box 12"/>
          <p:cNvSpPr txBox="1">
            <a:spLocks noChangeArrowheads="1"/>
          </p:cNvSpPr>
          <p:nvPr/>
        </p:nvSpPr>
        <p:spPr bwMode="auto">
          <a:xfrm>
            <a:off x="1200150" y="1706563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253956" name="Text Box 13"/>
          <p:cNvSpPr txBox="1">
            <a:spLocks noChangeArrowheads="1"/>
          </p:cNvSpPr>
          <p:nvPr/>
        </p:nvSpPr>
        <p:spPr bwMode="auto">
          <a:xfrm>
            <a:off x="2339975" y="1700213"/>
            <a:ext cx="153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253957" name="Text Box 14"/>
          <p:cNvSpPr txBox="1">
            <a:spLocks noChangeArrowheads="1"/>
          </p:cNvSpPr>
          <p:nvPr/>
        </p:nvSpPr>
        <p:spPr bwMode="auto">
          <a:xfrm>
            <a:off x="3348038" y="1700213"/>
            <a:ext cx="117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53958" name="Text Box 15"/>
          <p:cNvSpPr txBox="1">
            <a:spLocks noChangeArrowheads="1"/>
          </p:cNvSpPr>
          <p:nvPr/>
        </p:nvSpPr>
        <p:spPr bwMode="auto">
          <a:xfrm>
            <a:off x="1187450" y="2708275"/>
            <a:ext cx="2344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</a:t>
            </a:r>
          </a:p>
        </p:txBody>
      </p:sp>
      <p:sp>
        <p:nvSpPr>
          <p:cNvPr id="253959" name="Text Box 16"/>
          <p:cNvSpPr txBox="1">
            <a:spLocks noChangeArrowheads="1"/>
          </p:cNvSpPr>
          <p:nvPr/>
        </p:nvSpPr>
        <p:spPr bwMode="auto">
          <a:xfrm>
            <a:off x="2700338" y="2708275"/>
            <a:ext cx="290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253960" name="Text Box 17"/>
          <p:cNvSpPr txBox="1">
            <a:spLocks noChangeArrowheads="1"/>
          </p:cNvSpPr>
          <p:nvPr/>
        </p:nvSpPr>
        <p:spPr bwMode="auto">
          <a:xfrm>
            <a:off x="1344613" y="3794125"/>
            <a:ext cx="117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253961" name="Text Box 18"/>
          <p:cNvSpPr txBox="1">
            <a:spLocks noChangeArrowheads="1"/>
          </p:cNvSpPr>
          <p:nvPr/>
        </p:nvSpPr>
        <p:spPr bwMode="auto">
          <a:xfrm>
            <a:off x="2411413" y="3716338"/>
            <a:ext cx="1539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253962" name="Text Box 19"/>
          <p:cNvSpPr txBox="1">
            <a:spLocks noChangeArrowheads="1"/>
          </p:cNvSpPr>
          <p:nvPr/>
        </p:nvSpPr>
        <p:spPr bwMode="auto">
          <a:xfrm>
            <a:off x="3635375" y="371633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</a:t>
            </a:r>
          </a:p>
        </p:txBody>
      </p:sp>
      <p:sp>
        <p:nvSpPr>
          <p:cNvPr id="253963" name="Text Box 20"/>
          <p:cNvSpPr txBox="1">
            <a:spLocks noChangeArrowheads="1"/>
          </p:cNvSpPr>
          <p:nvPr/>
        </p:nvSpPr>
        <p:spPr bwMode="auto">
          <a:xfrm>
            <a:off x="1116013" y="4797425"/>
            <a:ext cx="178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253964" name="Text Box 21"/>
          <p:cNvSpPr txBox="1">
            <a:spLocks noChangeArrowheads="1"/>
          </p:cNvSpPr>
          <p:nvPr/>
        </p:nvSpPr>
        <p:spPr bwMode="auto">
          <a:xfrm>
            <a:off x="2411413" y="4797425"/>
            <a:ext cx="117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253965" name="Text Box 22"/>
          <p:cNvSpPr txBox="1">
            <a:spLocks noChangeArrowheads="1"/>
          </p:cNvSpPr>
          <p:nvPr/>
        </p:nvSpPr>
        <p:spPr bwMode="auto">
          <a:xfrm>
            <a:off x="3419475" y="4797425"/>
            <a:ext cx="149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</a:t>
            </a:r>
          </a:p>
        </p:txBody>
      </p:sp>
      <p:pic>
        <p:nvPicPr>
          <p:cNvPr id="253966" name="图片 19" descr="1614097_073636651834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549275"/>
            <a:ext cx="32813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7" name="图片 20" descr="2008061316575188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3068638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6" grpId="0"/>
      <p:bldP spid="253957" grpId="0"/>
      <p:bldP spid="253958" grpId="0"/>
      <p:bldP spid="253959" grpId="0"/>
      <p:bldP spid="253960" grpId="0"/>
      <p:bldP spid="253961" grpId="0"/>
      <p:bldP spid="253962" grpId="0"/>
      <p:bldP spid="253963" grpId="0"/>
      <p:bldP spid="2539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4"/>
          <p:cNvSpPr>
            <a:spLocks noChangeArrowheads="1"/>
          </p:cNvSpPr>
          <p:nvPr/>
        </p:nvSpPr>
        <p:spPr bwMode="auto">
          <a:xfrm>
            <a:off x="571500" y="1000125"/>
            <a:ext cx="79914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Look! Who’s that?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B:   That’s _____ 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How old is she?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B:   She is _____.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What class is she in?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B:   She’s in ______  _______.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B:   ______  ______ 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979" name="Text Box 5"/>
          <p:cNvSpPr txBox="1">
            <a:spLocks noChangeArrowheads="1"/>
          </p:cNvSpPr>
          <p:nvPr/>
        </p:nvSpPr>
        <p:spPr bwMode="auto">
          <a:xfrm>
            <a:off x="2627313" y="156051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</a:p>
        </p:txBody>
      </p:sp>
      <p:sp>
        <p:nvSpPr>
          <p:cNvPr id="254980" name="Text Box 6"/>
          <p:cNvSpPr txBox="1">
            <a:spLocks noChangeArrowheads="1"/>
          </p:cNvSpPr>
          <p:nvPr/>
        </p:nvSpPr>
        <p:spPr bwMode="auto">
          <a:xfrm>
            <a:off x="2771775" y="264001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4981" name="Text Box 7"/>
          <p:cNvSpPr txBox="1">
            <a:spLocks noChangeArrowheads="1"/>
          </p:cNvSpPr>
          <p:nvPr/>
        </p:nvSpPr>
        <p:spPr bwMode="auto">
          <a:xfrm>
            <a:off x="2916238" y="3721100"/>
            <a:ext cx="181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Class 1, </a:t>
            </a:r>
          </a:p>
        </p:txBody>
      </p:sp>
      <p:sp>
        <p:nvSpPr>
          <p:cNvPr id="254982" name="Text Box 8"/>
          <p:cNvSpPr txBox="1">
            <a:spLocks noChangeArrowheads="1"/>
          </p:cNvSpPr>
          <p:nvPr/>
        </p:nvSpPr>
        <p:spPr bwMode="auto">
          <a:xfrm>
            <a:off x="1476375" y="4800600"/>
            <a:ext cx="1449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That’s</a:t>
            </a:r>
          </a:p>
        </p:txBody>
      </p:sp>
      <p:pic>
        <p:nvPicPr>
          <p:cNvPr id="254983" name="Picture 9" descr="图片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052513"/>
            <a:ext cx="22256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4" name="Text Box 10"/>
          <p:cNvSpPr txBox="1">
            <a:spLocks noChangeArrowheads="1"/>
          </p:cNvSpPr>
          <p:nvPr/>
        </p:nvSpPr>
        <p:spPr bwMode="auto">
          <a:xfrm>
            <a:off x="6357938" y="3786188"/>
            <a:ext cx="2270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Name: Jane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Age: 13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Class:  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Grade: 7</a:t>
            </a:r>
          </a:p>
        </p:txBody>
      </p:sp>
      <p:sp>
        <p:nvSpPr>
          <p:cNvPr id="254985" name="Text Box 11"/>
          <p:cNvSpPr txBox="1">
            <a:spLocks noChangeArrowheads="1"/>
          </p:cNvSpPr>
          <p:nvPr/>
        </p:nvSpPr>
        <p:spPr bwMode="auto">
          <a:xfrm>
            <a:off x="4572000" y="3721100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Grade 7</a:t>
            </a:r>
          </a:p>
        </p:txBody>
      </p:sp>
      <p:sp>
        <p:nvSpPr>
          <p:cNvPr id="254986" name="Text Box 12"/>
          <p:cNvSpPr txBox="1">
            <a:spLocks noChangeArrowheads="1"/>
          </p:cNvSpPr>
          <p:nvPr/>
        </p:nvSpPr>
        <p:spPr bwMode="auto">
          <a:xfrm>
            <a:off x="3276600" y="4800600"/>
            <a:ext cx="90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9" grpId="0"/>
      <p:bldP spid="254980" grpId="0"/>
      <p:bldP spid="254981" grpId="0"/>
      <p:bldP spid="254982" grpId="0"/>
      <p:bldP spid="254985" grpId="0"/>
      <p:bldP spid="2549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2071688" y="2571750"/>
            <a:ext cx="203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音标：</a:t>
            </a:r>
          </a:p>
        </p:txBody>
      </p:sp>
      <p:sp>
        <p:nvSpPr>
          <p:cNvPr id="256003" name="Text Box 4"/>
          <p:cNvSpPr txBox="1">
            <a:spLocks noChangeArrowheads="1"/>
          </p:cNvSpPr>
          <p:nvPr/>
        </p:nvSpPr>
        <p:spPr bwMode="auto">
          <a:xfrm>
            <a:off x="2051050" y="3281363"/>
            <a:ext cx="2039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词汇：</a:t>
            </a:r>
          </a:p>
        </p:txBody>
      </p:sp>
      <p:sp>
        <p:nvSpPr>
          <p:cNvPr id="256004" name="Text Box 5"/>
          <p:cNvSpPr txBox="1">
            <a:spLocks noChangeArrowheads="1"/>
          </p:cNvSpPr>
          <p:nvPr/>
        </p:nvSpPr>
        <p:spPr bwMode="auto">
          <a:xfrm>
            <a:off x="1857375" y="4000500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 3.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语法：</a:t>
            </a:r>
          </a:p>
        </p:txBody>
      </p:sp>
      <p:sp>
        <p:nvSpPr>
          <p:cNvPr id="256005" name="Text Box 6"/>
          <p:cNvSpPr txBox="1">
            <a:spLocks noChangeArrowheads="1"/>
          </p:cNvSpPr>
          <p:nvPr/>
        </p:nvSpPr>
        <p:spPr bwMode="auto">
          <a:xfrm>
            <a:off x="755650" y="1268413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zh-CN" altLang="en-US" sz="2800" b="1" dirty="0">
                <a:latin typeface="宋体" panose="02010600030101010101" pitchFamily="2" charset="-122"/>
              </a:rPr>
              <a:t>在这个单元里，我们学到了什么？大家一起来总结一下。</a:t>
            </a:r>
          </a:p>
        </p:txBody>
      </p:sp>
      <p:sp>
        <p:nvSpPr>
          <p:cNvPr id="256006" name="Text Box 7"/>
          <p:cNvSpPr txBox="1">
            <a:spLocks noChangeArrowheads="1"/>
          </p:cNvSpPr>
          <p:nvPr/>
        </p:nvSpPr>
        <p:spPr bwMode="auto">
          <a:xfrm>
            <a:off x="2000250" y="4714875"/>
            <a:ext cx="3198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重点句子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：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56007" name="矩形 9"/>
          <p:cNvSpPr>
            <a:spLocks noChangeArrowheads="1"/>
          </p:cNvSpPr>
          <p:nvPr/>
        </p:nvSpPr>
        <p:spPr bwMode="auto">
          <a:xfrm>
            <a:off x="2843213" y="260350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ldLvl="0"/>
      <p:bldP spid="256003" grpId="0" bldLvl="0"/>
      <p:bldP spid="256004" grpId="0" bldLvl="0"/>
      <p:bldP spid="256005" grpId="0" bldLvl="0"/>
      <p:bldP spid="25600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4787900" y="1557338"/>
            <a:ext cx="342423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 Li Ping     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name :David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12     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Sex:man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男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Shanghai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  9    Grade:  7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School: Zhanjiang NO. 1  High School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0759-2322252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1835150" y="692150"/>
            <a:ext cx="6337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write a passage.</a:t>
            </a:r>
          </a:p>
        </p:txBody>
      </p:sp>
      <p:sp>
        <p:nvSpPr>
          <p:cNvPr id="257028" name="矩形 5"/>
          <p:cNvSpPr>
            <a:spLocks noChangeArrowheads="1"/>
          </p:cNvSpPr>
          <p:nvPr/>
        </p:nvSpPr>
        <p:spPr bwMode="auto">
          <a:xfrm>
            <a:off x="2987675" y="0"/>
            <a:ext cx="2635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6" name="图片 5" descr="20110920210742-602680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412875"/>
            <a:ext cx="305435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6"/>
          <p:cNvSpPr txBox="1">
            <a:spLocks noChangeArrowheads="1"/>
          </p:cNvSpPr>
          <p:nvPr/>
        </p:nvSpPr>
        <p:spPr bwMode="auto">
          <a:xfrm>
            <a:off x="1187450" y="692150"/>
            <a:ext cx="72723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What’s this / that</a:t>
            </a:r>
            <a:r>
              <a:rPr lang="en-US" altLang="zh-CN" sz="3600" b="1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It’s a /an …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Is this /that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 /an </a:t>
            </a:r>
            <a:r>
              <a:rPr lang="en-US" altLang="zh-CN" sz="3600" b="1" dirty="0">
                <a:latin typeface="Times New Roman" panose="02020603050405020304" pitchFamily="18" charset="0"/>
              </a:rPr>
              <a:t>…?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Yes , it is. / No, it isn’t.  It’s a/an …</a:t>
            </a:r>
          </a:p>
        </p:txBody>
      </p:sp>
      <p:pic>
        <p:nvPicPr>
          <p:cNvPr id="6" name="图片 5" descr="7675352_23482855400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1113" y="3141663"/>
            <a:ext cx="279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00841293224787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3357563"/>
            <a:ext cx="34559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1" name="TextBox 7"/>
          <p:cNvSpPr txBox="1">
            <a:spLocks noChangeArrowheads="1"/>
          </p:cNvSpPr>
          <p:nvPr/>
        </p:nvSpPr>
        <p:spPr bwMode="auto">
          <a:xfrm>
            <a:off x="1476375" y="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Talk with each 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6"/>
          <p:cNvSpPr txBox="1">
            <a:spLocks noChangeArrowheads="1"/>
          </p:cNvSpPr>
          <p:nvPr/>
        </p:nvSpPr>
        <p:spPr bwMode="auto">
          <a:xfrm>
            <a:off x="3708400" y="6216650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  <a:r>
              <a:rPr lang="en-US" altLang="zh-CN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240643" name="Text Box 17"/>
          <p:cNvSpPr txBox="1">
            <a:spLocks noChangeArrowheads="1"/>
          </p:cNvSpPr>
          <p:nvPr/>
        </p:nvSpPr>
        <p:spPr bwMode="auto">
          <a:xfrm>
            <a:off x="3779838" y="62166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box</a:t>
            </a:r>
            <a:r>
              <a:rPr lang="en-US" altLang="zh-CN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240644" name="Text Box 18"/>
          <p:cNvSpPr txBox="1">
            <a:spLocks noChangeArrowheads="1"/>
          </p:cNvSpPr>
          <p:nvPr/>
        </p:nvSpPr>
        <p:spPr bwMode="auto">
          <a:xfrm>
            <a:off x="3708400" y="6021388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ruler</a:t>
            </a:r>
            <a:r>
              <a:rPr lang="en-US" altLang="zh-CN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40645" name="Text Box 19"/>
          <p:cNvSpPr txBox="1">
            <a:spLocks noChangeArrowheads="1"/>
          </p:cNvSpPr>
          <p:nvPr/>
        </p:nvSpPr>
        <p:spPr bwMode="auto">
          <a:xfrm>
            <a:off x="3419475" y="6216650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orange</a:t>
            </a:r>
            <a:r>
              <a:rPr lang="en-US" altLang="zh-CN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40646" name="Text Box 21"/>
          <p:cNvSpPr txBox="1">
            <a:spLocks noChangeArrowheads="1"/>
          </p:cNvSpPr>
          <p:nvPr/>
        </p:nvSpPr>
        <p:spPr bwMode="auto">
          <a:xfrm>
            <a:off x="1763713" y="0"/>
            <a:ext cx="626427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these/those? 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are …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these/those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…?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Yes, they are. /No, they aren’t.</a:t>
            </a:r>
          </a:p>
        </p:txBody>
      </p:sp>
      <p:pic>
        <p:nvPicPr>
          <p:cNvPr id="14" name="图片 13" descr="620_P_12390912066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246313"/>
            <a:ext cx="40544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2769225_111836487334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2205038"/>
            <a:ext cx="60626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00806131657518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133600"/>
            <a:ext cx="540067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1049187_150641009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2133600"/>
            <a:ext cx="56292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2" grpId="1"/>
      <p:bldP spid="240643" grpId="0"/>
      <p:bldP spid="240644" grpId="0"/>
      <p:bldP spid="240644" grpId="1"/>
      <p:bldP spid="240645" grpId="0"/>
      <p:bldP spid="240645" grpId="1"/>
      <p:bldP spid="2406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143000" y="2000250"/>
            <a:ext cx="6494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       bike         nine        bright 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116013" y="2562225"/>
            <a:ext cx="6237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    home      OK          old    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116013" y="3354388"/>
            <a:ext cx="6775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    use         excuse    student 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14438" y="3929063"/>
            <a:ext cx="601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      him        is              his  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000125" y="642938"/>
            <a:ext cx="7308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</a:rPr>
              <a:t>下列每组单词中都有一个相同的音素，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</a:rPr>
              <a:t>读一读，你能找到吗？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187450" y="4722813"/>
            <a:ext cx="584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dog      job        box           not </a:t>
            </a:r>
          </a:p>
        </p:txBody>
      </p:sp>
      <p:sp>
        <p:nvSpPr>
          <p:cNvPr id="241672" name="Text Box 9"/>
          <p:cNvSpPr txBox="1">
            <a:spLocks noChangeArrowheads="1"/>
          </p:cNvSpPr>
          <p:nvPr/>
        </p:nvSpPr>
        <p:spPr bwMode="auto">
          <a:xfrm>
            <a:off x="1285875" y="5286375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        bus       but           mum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ldLvl="0"/>
      <p:bldP spid="241667" grpId="0" bldLvl="0"/>
      <p:bldP spid="241668" grpId="0" bldLvl="0"/>
      <p:bldP spid="241669" grpId="0" bldLvl="0"/>
      <p:bldP spid="241670" grpId="0" bldLvl="0"/>
      <p:bldP spid="241671" grpId="0"/>
      <p:bldP spid="2416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内容占位符 6" descr="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2025" y="1628775"/>
            <a:ext cx="5641975" cy="4525963"/>
          </a:xfrm>
        </p:spPr>
      </p:pic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1187450" y="333375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      Read ,Listen and follow</a:t>
            </a:r>
          </a:p>
        </p:txBody>
      </p:sp>
      <p:pic>
        <p:nvPicPr>
          <p:cNvPr id="6" name="Picture 6" descr="tingd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260350"/>
            <a:ext cx="7858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25538"/>
            <a:ext cx="68484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052513"/>
            <a:ext cx="68484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908050"/>
            <a:ext cx="68389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1052513"/>
            <a:ext cx="68865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125538"/>
            <a:ext cx="6838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1052513"/>
            <a:ext cx="6858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1913" y="1052513"/>
            <a:ext cx="68294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1125538"/>
            <a:ext cx="68484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58888" y="1125538"/>
            <a:ext cx="68865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1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1352550"/>
            <a:ext cx="68294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457331_082523052324.jpg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80288" y="0"/>
            <a:ext cx="936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488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follow</a:t>
            </a:r>
          </a:p>
        </p:txBody>
      </p:sp>
      <p:pic>
        <p:nvPicPr>
          <p:cNvPr id="7171" name="Picture 6" descr="tingd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33375"/>
            <a:ext cx="7858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Text Box 12"/>
          <p:cNvSpPr txBox="1">
            <a:spLocks noChangeArrowheads="1"/>
          </p:cNvSpPr>
          <p:nvPr/>
        </p:nvSpPr>
        <p:spPr bwMode="auto">
          <a:xfrm>
            <a:off x="285750" y="1500188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ai /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pic>
        <p:nvPicPr>
          <p:cNvPr id="7173" name="Picture 13" descr="2-3-3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1214438"/>
            <a:ext cx="5762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2-3-3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1214438"/>
            <a:ext cx="558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9" name="Oval 16"/>
          <p:cNvSpPr>
            <a:spLocks noChangeArrowheads="1"/>
          </p:cNvSpPr>
          <p:nvPr/>
        </p:nvSpPr>
        <p:spPr bwMode="auto">
          <a:xfrm>
            <a:off x="3509963" y="1250950"/>
            <a:ext cx="490537" cy="736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D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720" name="Rectangle 15"/>
          <p:cNvSpPr>
            <a:spLocks noChangeArrowheads="1"/>
          </p:cNvSpPr>
          <p:nvPr/>
        </p:nvSpPr>
        <p:spPr bwMode="auto">
          <a:xfrm>
            <a:off x="3581400" y="13620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3721" name="Rectangle 17"/>
          <p:cNvSpPr>
            <a:spLocks noChangeArrowheads="1"/>
          </p:cNvSpPr>
          <p:nvPr/>
        </p:nvSpPr>
        <p:spPr bwMode="auto">
          <a:xfrm>
            <a:off x="1071563" y="2071688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ke </a:t>
            </a:r>
          </a:p>
        </p:txBody>
      </p:sp>
      <p:sp>
        <p:nvSpPr>
          <p:cNvPr id="243722" name="Rectangle 18"/>
          <p:cNvSpPr>
            <a:spLocks noChangeArrowheads="1"/>
          </p:cNvSpPr>
          <p:nvPr/>
        </p:nvSpPr>
        <p:spPr bwMode="auto">
          <a:xfrm>
            <a:off x="2214563" y="2071688"/>
            <a:ext cx="105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</a:p>
        </p:txBody>
      </p:sp>
      <p:sp>
        <p:nvSpPr>
          <p:cNvPr id="243723" name="Rectangle 19"/>
          <p:cNvSpPr>
            <a:spLocks noChangeArrowheads="1"/>
          </p:cNvSpPr>
          <p:nvPr/>
        </p:nvSpPr>
        <p:spPr bwMode="auto">
          <a:xfrm>
            <a:off x="3357563" y="2071688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</a:p>
        </p:txBody>
      </p:sp>
      <p:sp>
        <p:nvSpPr>
          <p:cNvPr id="243724" name="Oval 20"/>
          <p:cNvSpPr>
            <a:spLocks noChangeArrowheads="1"/>
          </p:cNvSpPr>
          <p:nvPr/>
        </p:nvSpPr>
        <p:spPr bwMode="auto">
          <a:xfrm>
            <a:off x="5500688" y="1158875"/>
            <a:ext cx="428625" cy="7350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D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181" name="Picture 21" descr="p2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61125" y="1214438"/>
            <a:ext cx="7254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2" descr="zhu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42213" y="1285875"/>
            <a:ext cx="841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7" name="Rectangle 23"/>
          <p:cNvSpPr>
            <a:spLocks noChangeArrowheads="1"/>
          </p:cNvSpPr>
          <p:nvPr/>
        </p:nvSpPr>
        <p:spPr bwMode="auto">
          <a:xfrm>
            <a:off x="5357813" y="2071688"/>
            <a:ext cx="69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243728" name="Rectangle 24"/>
          <p:cNvSpPr>
            <a:spLocks noChangeArrowheads="1"/>
          </p:cNvSpPr>
          <p:nvPr/>
        </p:nvSpPr>
        <p:spPr bwMode="auto">
          <a:xfrm>
            <a:off x="6572250" y="2071688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sp>
        <p:nvSpPr>
          <p:cNvPr id="243729" name="Rectangle 25"/>
          <p:cNvSpPr>
            <a:spLocks noChangeArrowheads="1"/>
          </p:cNvSpPr>
          <p:nvPr/>
        </p:nvSpPr>
        <p:spPr bwMode="auto">
          <a:xfrm>
            <a:off x="7572375" y="2000250"/>
            <a:ext cx="75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</a:p>
        </p:txBody>
      </p:sp>
      <p:sp>
        <p:nvSpPr>
          <p:cNvPr id="243730" name="Text Box 26"/>
          <p:cNvSpPr txBox="1">
            <a:spLocks noChangeArrowheads="1"/>
          </p:cNvSpPr>
          <p:nvPr/>
        </p:nvSpPr>
        <p:spPr bwMode="auto">
          <a:xfrm>
            <a:off x="4500563" y="1500188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 /</a:t>
            </a:r>
          </a:p>
        </p:txBody>
      </p:sp>
      <p:pic>
        <p:nvPicPr>
          <p:cNvPr id="7187" name="Picture 34"/>
          <p:cNvPicPr>
            <a:picLocks noChangeAspect="1" noChangeArrowheads="1"/>
          </p:cNvPicPr>
          <p:nvPr/>
        </p:nvPicPr>
        <p:blipFill>
          <a:blip r:embed="rId9" cstate="email"/>
          <a:srcRect t="-32028" r="8835" b="19217"/>
          <a:stretch>
            <a:fillRect/>
          </a:stretch>
        </p:blipFill>
        <p:spPr bwMode="auto">
          <a:xfrm>
            <a:off x="395288" y="3141663"/>
            <a:ext cx="508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32" name="Rectangle 35"/>
          <p:cNvSpPr>
            <a:spLocks noChangeArrowheads="1"/>
          </p:cNvSpPr>
          <p:nvPr/>
        </p:nvSpPr>
        <p:spPr bwMode="auto">
          <a:xfrm>
            <a:off x="4572000" y="3286125"/>
            <a:ext cx="74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 /</a:t>
            </a:r>
          </a:p>
        </p:txBody>
      </p:sp>
      <p:sp>
        <p:nvSpPr>
          <p:cNvPr id="243733" name="Rectangle 36"/>
          <p:cNvSpPr>
            <a:spLocks noChangeArrowheads="1"/>
          </p:cNvSpPr>
          <p:nvPr/>
        </p:nvSpPr>
        <p:spPr bwMode="auto">
          <a:xfrm>
            <a:off x="4645025" y="33559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C-KT" pitchFamily="65" charset="-122"/>
              </a:rPr>
              <a:t>D</a:t>
            </a:r>
          </a:p>
        </p:txBody>
      </p:sp>
      <p:sp>
        <p:nvSpPr>
          <p:cNvPr id="243734" name="Rectangle 37"/>
          <p:cNvSpPr>
            <a:spLocks noChangeArrowheads="1"/>
          </p:cNvSpPr>
          <p:nvPr/>
        </p:nvSpPr>
        <p:spPr bwMode="auto">
          <a:xfrm>
            <a:off x="357188" y="4786313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/ju:/</a:t>
            </a:r>
          </a:p>
        </p:txBody>
      </p:sp>
      <p:pic>
        <p:nvPicPr>
          <p:cNvPr id="7191" name="Picture 39" descr="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85875" y="2786063"/>
            <a:ext cx="5016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36" name="Rectangle 40"/>
          <p:cNvSpPr>
            <a:spLocks noChangeArrowheads="1"/>
          </p:cNvSpPr>
          <p:nvPr/>
        </p:nvSpPr>
        <p:spPr bwMode="auto">
          <a:xfrm>
            <a:off x="1285875" y="3857625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93" name="Picture 41" descr="子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87575" y="2878138"/>
            <a:ext cx="936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38" name="Rectangle 42"/>
          <p:cNvSpPr>
            <a:spLocks noChangeArrowheads="1"/>
          </p:cNvSpPr>
          <p:nvPr/>
        </p:nvSpPr>
        <p:spPr bwMode="auto">
          <a:xfrm>
            <a:off x="2293938" y="3857625"/>
            <a:ext cx="862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</p:txBody>
      </p:sp>
      <p:pic>
        <p:nvPicPr>
          <p:cNvPr id="7195" name="Picture 43" descr="电话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40100" y="2855913"/>
            <a:ext cx="7826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40" name="Rectangle 44"/>
          <p:cNvSpPr>
            <a:spLocks noChangeArrowheads="1"/>
          </p:cNvSpPr>
          <p:nvPr/>
        </p:nvSpPr>
        <p:spPr bwMode="auto">
          <a:xfrm>
            <a:off x="3228975" y="3857625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</a:p>
        </p:txBody>
      </p:sp>
      <p:pic>
        <p:nvPicPr>
          <p:cNvPr id="7197" name="Picture 45" descr="盒子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00688" y="3071813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6" descr="do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92850" y="2928938"/>
            <a:ext cx="10128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47" descr="0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16813" y="3000375"/>
            <a:ext cx="863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44" name="Rectangle 48"/>
          <p:cNvSpPr>
            <a:spLocks noChangeArrowheads="1"/>
          </p:cNvSpPr>
          <p:nvPr/>
        </p:nvSpPr>
        <p:spPr bwMode="auto">
          <a:xfrm>
            <a:off x="5389563" y="3857625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243745" name="Rectangle 49"/>
          <p:cNvSpPr>
            <a:spLocks noChangeArrowheads="1"/>
          </p:cNvSpPr>
          <p:nvPr/>
        </p:nvSpPr>
        <p:spPr bwMode="auto">
          <a:xfrm>
            <a:off x="6397625" y="3857625"/>
            <a:ext cx="833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</a:p>
        </p:txBody>
      </p:sp>
      <p:sp>
        <p:nvSpPr>
          <p:cNvPr id="243746" name="Rectangle 50"/>
          <p:cNvSpPr>
            <a:spLocks noChangeArrowheads="1"/>
          </p:cNvSpPr>
          <p:nvPr/>
        </p:nvSpPr>
        <p:spPr bwMode="auto">
          <a:xfrm>
            <a:off x="7477125" y="3857625"/>
            <a:ext cx="99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</p:txBody>
      </p:sp>
      <p:pic>
        <p:nvPicPr>
          <p:cNvPr id="7203" name="Picture 51" descr="古巴国旗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214438" y="4714875"/>
            <a:ext cx="7921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52" descr="学生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00313" y="4429125"/>
            <a:ext cx="4794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53" descr="电脑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429000" y="4643438"/>
            <a:ext cx="86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50" name="Rectangle 54"/>
          <p:cNvSpPr>
            <a:spLocks noChangeArrowheads="1"/>
          </p:cNvSpPr>
          <p:nvPr/>
        </p:nvSpPr>
        <p:spPr bwMode="auto">
          <a:xfrm>
            <a:off x="1071563" y="5357813"/>
            <a:ext cx="111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</a:p>
        </p:txBody>
      </p:sp>
      <p:sp>
        <p:nvSpPr>
          <p:cNvPr id="243751" name="Rectangle 55"/>
          <p:cNvSpPr>
            <a:spLocks noChangeArrowheads="1"/>
          </p:cNvSpPr>
          <p:nvPr/>
        </p:nvSpPr>
        <p:spPr bwMode="auto">
          <a:xfrm>
            <a:off x="2071688" y="5357813"/>
            <a:ext cx="132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dent</a:t>
            </a:r>
          </a:p>
        </p:txBody>
      </p:sp>
      <p:sp>
        <p:nvSpPr>
          <p:cNvPr id="243752" name="Rectangle 56"/>
          <p:cNvSpPr>
            <a:spLocks noChangeArrowheads="1"/>
          </p:cNvSpPr>
          <p:nvPr/>
        </p:nvSpPr>
        <p:spPr bwMode="auto">
          <a:xfrm>
            <a:off x="3357563" y="5357813"/>
            <a:ext cx="174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ter </a:t>
            </a:r>
          </a:p>
        </p:txBody>
      </p:sp>
      <p:pic>
        <p:nvPicPr>
          <p:cNvPr id="7209" name="Picture 57" descr="1-75-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251450" y="4714875"/>
            <a:ext cx="9683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58" descr="车牌号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332538" y="4786313"/>
            <a:ext cx="1063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59" descr="盒子SS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627938" y="4570413"/>
            <a:ext cx="7810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56" name="Rectangle 60"/>
          <p:cNvSpPr>
            <a:spLocks noChangeArrowheads="1"/>
          </p:cNvSpPr>
          <p:nvPr/>
        </p:nvSpPr>
        <p:spPr bwMode="auto">
          <a:xfrm>
            <a:off x="5357813" y="5357813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</p:txBody>
      </p:sp>
      <p:sp>
        <p:nvSpPr>
          <p:cNvPr id="243757" name="Rectangle 61"/>
          <p:cNvSpPr>
            <a:spLocks noChangeArrowheads="1"/>
          </p:cNvSpPr>
          <p:nvPr/>
        </p:nvSpPr>
        <p:spPr bwMode="auto">
          <a:xfrm>
            <a:off x="6221413" y="5357813"/>
            <a:ext cx="148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mber </a:t>
            </a:r>
          </a:p>
        </p:txBody>
      </p:sp>
      <p:sp>
        <p:nvSpPr>
          <p:cNvPr id="243758" name="Rectangle 62"/>
          <p:cNvSpPr>
            <a:spLocks noChangeArrowheads="1"/>
          </p:cNvSpPr>
          <p:nvPr/>
        </p:nvSpPr>
        <p:spPr bwMode="auto">
          <a:xfrm>
            <a:off x="7805738" y="5357813"/>
            <a:ext cx="67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</p:txBody>
      </p:sp>
      <p:sp>
        <p:nvSpPr>
          <p:cNvPr id="243759" name="Rectangle 65"/>
          <p:cNvSpPr>
            <a:spLocks noChangeArrowheads="1"/>
          </p:cNvSpPr>
          <p:nvPr/>
        </p:nvSpPr>
        <p:spPr bwMode="auto">
          <a:xfrm>
            <a:off x="4643438" y="4714875"/>
            <a:ext cx="73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/ʌ/</a:t>
            </a:r>
          </a:p>
        </p:txBody>
      </p:sp>
      <p:pic>
        <p:nvPicPr>
          <p:cNvPr id="49" name="SectionD-1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4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4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4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24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6016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43714" grpId="0"/>
      <p:bldP spid="243716" grpId="0"/>
      <p:bldP spid="243719" grpId="0"/>
      <p:bldP spid="243720" grpId="0"/>
      <p:bldP spid="243721" grpId="0"/>
      <p:bldP spid="243722" grpId="0"/>
      <p:bldP spid="243723" grpId="0"/>
      <p:bldP spid="243724" grpId="0"/>
      <p:bldP spid="243727" grpId="0"/>
      <p:bldP spid="243728" grpId="0"/>
      <p:bldP spid="243729" grpId="0"/>
      <p:bldP spid="243730" grpId="0"/>
      <p:bldP spid="243732" grpId="0"/>
      <p:bldP spid="243733" grpId="0"/>
      <p:bldP spid="243734" grpId="0"/>
      <p:bldP spid="243736" grpId="0"/>
      <p:bldP spid="243738" grpId="0"/>
      <p:bldP spid="243740" grpId="0"/>
      <p:bldP spid="243744" grpId="0"/>
      <p:bldP spid="243745" grpId="0"/>
      <p:bldP spid="243746" grpId="0"/>
      <p:bldP spid="243750" grpId="0"/>
      <p:bldP spid="243751" grpId="0"/>
      <p:bldP spid="243752" grpId="0"/>
      <p:bldP spid="243756" grpId="0"/>
      <p:bldP spid="243757" grpId="0"/>
      <p:bldP spid="243758" grpId="0"/>
      <p:bldP spid="2437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3"/>
          <p:cNvSpPr txBox="1">
            <a:spLocks noChangeArrowheads="1"/>
          </p:cNvSpPr>
          <p:nvPr/>
        </p:nvSpPr>
        <p:spPr bwMode="auto">
          <a:xfrm>
            <a:off x="1258888" y="260350"/>
            <a:ext cx="698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你发现了吗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红色字母都发什么音呢？</a:t>
            </a:r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6948488" y="98107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ai /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244740" name="Text Box 8"/>
          <p:cNvSpPr txBox="1">
            <a:spLocks noChangeArrowheads="1"/>
          </p:cNvSpPr>
          <p:nvPr/>
        </p:nvSpPr>
        <p:spPr bwMode="auto">
          <a:xfrm>
            <a:off x="684213" y="981075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ne        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ne       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k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741" name="Text Box 10"/>
          <p:cNvSpPr txBox="1">
            <a:spLocks noChangeArrowheads="1"/>
          </p:cNvSpPr>
          <p:nvPr/>
        </p:nvSpPr>
        <p:spPr bwMode="auto">
          <a:xfrm>
            <a:off x="684213" y="1773238"/>
            <a:ext cx="6157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        th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        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ss         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</a:p>
        </p:txBody>
      </p:sp>
      <p:sp>
        <p:nvSpPr>
          <p:cNvPr id="244742" name="Text Box 11"/>
          <p:cNvSpPr txBox="1">
            <a:spLocks noChangeArrowheads="1"/>
          </p:cNvSpPr>
          <p:nvPr/>
        </p:nvSpPr>
        <p:spPr bwMode="auto">
          <a:xfrm>
            <a:off x="684213" y="2492375"/>
            <a:ext cx="619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hell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      th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se    kn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</a:p>
        </p:txBody>
      </p:sp>
      <p:sp>
        <p:nvSpPr>
          <p:cNvPr id="244743" name="Text Box 12"/>
          <p:cNvSpPr txBox="1">
            <a:spLocks noChangeArrowheads="1"/>
          </p:cNvSpPr>
          <p:nvPr/>
        </p:nvSpPr>
        <p:spPr bwMode="auto">
          <a:xfrm>
            <a:off x="684213" y="3357563"/>
            <a:ext cx="6157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ck       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ck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        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</a:p>
        </p:txBody>
      </p:sp>
      <p:sp>
        <p:nvSpPr>
          <p:cNvPr id="244744" name="Text Box 13"/>
          <p:cNvSpPr txBox="1">
            <a:spLocks noChangeArrowheads="1"/>
          </p:cNvSpPr>
          <p:nvPr/>
        </p:nvSpPr>
        <p:spPr bwMode="auto">
          <a:xfrm>
            <a:off x="684213" y="5229225"/>
            <a:ext cx="6364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      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      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    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mber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</a:p>
        </p:txBody>
      </p:sp>
      <p:sp>
        <p:nvSpPr>
          <p:cNvPr id="244745" name="Text Box 14"/>
          <p:cNvSpPr txBox="1">
            <a:spLocks noChangeArrowheads="1"/>
          </p:cNvSpPr>
          <p:nvPr/>
        </p:nvSpPr>
        <p:spPr bwMode="auto">
          <a:xfrm>
            <a:off x="684213" y="4292600"/>
            <a:ext cx="646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sic    comp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ter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se   C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ba ——</a:t>
            </a:r>
          </a:p>
        </p:txBody>
      </p:sp>
      <p:sp>
        <p:nvSpPr>
          <p:cNvPr id="244746" name="Text Box 15"/>
          <p:cNvSpPr txBox="1">
            <a:spLocks noChangeArrowheads="1"/>
          </p:cNvSpPr>
          <p:nvPr/>
        </p:nvSpPr>
        <p:spPr bwMode="auto">
          <a:xfrm>
            <a:off x="6948488" y="1844675"/>
            <a:ext cx="77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 /</a:t>
            </a:r>
          </a:p>
        </p:txBody>
      </p:sp>
      <p:sp>
        <p:nvSpPr>
          <p:cNvPr id="244747" name="Rectangle 21"/>
          <p:cNvSpPr>
            <a:spLocks noChangeArrowheads="1"/>
          </p:cNvSpPr>
          <p:nvPr/>
        </p:nvSpPr>
        <p:spPr bwMode="auto">
          <a:xfrm>
            <a:off x="6929438" y="4286250"/>
            <a:ext cx="101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ju:/</a:t>
            </a:r>
          </a:p>
        </p:txBody>
      </p:sp>
      <p:sp>
        <p:nvSpPr>
          <p:cNvPr id="244748" name="Rectangle 24"/>
          <p:cNvSpPr>
            <a:spLocks noChangeArrowheads="1"/>
          </p:cNvSpPr>
          <p:nvPr/>
        </p:nvSpPr>
        <p:spPr bwMode="auto">
          <a:xfrm>
            <a:off x="6948488" y="3352800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</p:txBody>
      </p:sp>
      <p:sp>
        <p:nvSpPr>
          <p:cNvPr id="244749" name="Rectangle 28"/>
          <p:cNvSpPr>
            <a:spLocks noChangeArrowheads="1"/>
          </p:cNvSpPr>
          <p:nvPr/>
        </p:nvSpPr>
        <p:spPr bwMode="auto">
          <a:xfrm>
            <a:off x="7000875" y="528637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ʌ /</a:t>
            </a:r>
          </a:p>
        </p:txBody>
      </p:sp>
      <p:sp>
        <p:nvSpPr>
          <p:cNvPr id="244750" name="Rectangle 29"/>
          <p:cNvSpPr>
            <a:spLocks noChangeArrowheads="1"/>
          </p:cNvSpPr>
          <p:nvPr/>
        </p:nvSpPr>
        <p:spPr bwMode="auto">
          <a:xfrm>
            <a:off x="6948488" y="25654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/əu/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ldLvl="0"/>
      <p:bldP spid="244739" grpId="0" bldLvl="0"/>
      <p:bldP spid="244740" grpId="0"/>
      <p:bldP spid="244741" grpId="0"/>
      <p:bldP spid="244742" grpId="0"/>
      <p:bldP spid="244743" grpId="0"/>
      <p:bldP spid="244744" grpId="0"/>
      <p:bldP spid="244745" grpId="0"/>
      <p:bldP spid="244746" grpId="0" bldLvl="0"/>
      <p:bldP spid="244747" grpId="0"/>
      <p:bldP spid="244748" grpId="0"/>
      <p:bldP spid="244749" grpId="0"/>
      <p:bldP spid="244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95288" y="404813"/>
            <a:ext cx="62039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Read and understand</a:t>
            </a:r>
          </a:p>
        </p:txBody>
      </p:sp>
      <p:pic>
        <p:nvPicPr>
          <p:cNvPr id="10244" name="Picture 4" descr="kandu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60350"/>
            <a:ext cx="10175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95375"/>
            <a:ext cx="69151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75" y="1241425"/>
            <a:ext cx="68865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196975"/>
            <a:ext cx="68675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2457331_082523052324_9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0"/>
            <a:ext cx="12255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10" descr="女孩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1125538"/>
            <a:ext cx="20018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57313"/>
            <a:ext cx="4929188" cy="3816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From: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Grade:</a:t>
            </a:r>
          </a:p>
          <a:p>
            <a:pPr>
              <a:buFontTx/>
              <a:buNone/>
            </a:pPr>
            <a:r>
              <a:rPr lang="en-US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4286250" y="1357313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4286250" y="200025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286250" y="2714625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4357688" y="3286125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4357688" y="3929063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4357688" y="4643438"/>
            <a:ext cx="315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(010)9267-6929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  <p:bldP spid="246788" grpId="0"/>
      <p:bldP spid="246789" grpId="0"/>
      <p:bldP spid="246790" grpId="0"/>
      <p:bldP spid="246791" grpId="0"/>
      <p:bldP spid="246792" grpId="0"/>
      <p:bldP spid="246793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782</Words>
  <Application>Microsoft Office PowerPoint</Application>
  <PresentationFormat>全屏显示(4:3)</PresentationFormat>
  <Paragraphs>212</Paragraphs>
  <Slides>19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C-KT</vt:lpstr>
      <vt:lpstr>黑体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2022-02-08T05:37:50Z</dcterms:created>
  <dcterms:modified xsi:type="dcterms:W3CDTF">2023-01-16T19:13:11Z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566A26C8E9484FAD943341EDCAF1AC14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