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287" r:id="rId23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4184B7-6C33-43AD-8AAF-E69FCB58F12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B95A93-6F66-4020-99D6-55751A24011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fld>
            <a:endParaRPr lang="zh-CN" altLang="en-US" sz="12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10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11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12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13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14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15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16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17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18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19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2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20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21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33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33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宋体" panose="02010600030101010101" pitchFamily="2" charset="-122"/>
              </a:rPr>
              <a:t>22</a:t>
            </a:fld>
            <a:endParaRPr lang="zh-CN" altLang="en-US" sz="12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3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4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5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6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7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8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t>9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1"/>
          <p:cNvGrpSpPr/>
          <p:nvPr userDrawn="1"/>
        </p:nvGrpSpPr>
        <p:grpSpPr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078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2"/>
          <p:cNvGrpSpPr/>
          <p:nvPr userDrawn="1"/>
        </p:nvGrpSpPr>
        <p:grpSpPr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133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  <p:sldLayoutId id="2147483847" r:id="rId199"/>
    <p:sldLayoutId id="2147483848" r:id="rId200"/>
    <p:sldLayoutId id="2147483849" r:id="rId201"/>
    <p:sldLayoutId id="2147483850" r:id="rId202"/>
    <p:sldLayoutId id="2147483851" r:id="rId203"/>
    <p:sldLayoutId id="2147483852" r:id="rId204"/>
    <p:sldLayoutId id="2147483853" r:id="rId205"/>
    <p:sldLayoutId id="2147483854" r:id="rId206"/>
    <p:sldLayoutId id="2147483855" r:id="rId207"/>
    <p:sldLayoutId id="2147483856" r:id="rId208"/>
    <p:sldLayoutId id="2147483857" r:id="rId209"/>
    <p:sldLayoutId id="2147483858" r:id="rId210"/>
    <p:sldLayoutId id="2147483859" r:id="rId211"/>
    <p:sldLayoutId id="2147483860" r:id="rId212"/>
    <p:sldLayoutId id="2147483861" r:id="rId213"/>
    <p:sldLayoutId id="2147483862" r:id="rId214"/>
    <p:sldLayoutId id="2147483863" r:id="rId215"/>
    <p:sldLayoutId id="2147483864" r:id="rId216"/>
    <p:sldLayoutId id="2147483865" r:id="rId217"/>
    <p:sldLayoutId id="2147483866" r:id="rId218"/>
    <p:sldLayoutId id="2147483867" r:id="rId2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矩形 24"/>
          <p:cNvSpPr/>
          <p:nvPr/>
        </p:nvSpPr>
        <p:spPr>
          <a:xfrm>
            <a:off x="1788409" y="1848213"/>
            <a:ext cx="4530725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第五单元 </a:t>
            </a:r>
            <a:r>
              <a:rPr lang="en-US" altLang="zh-CN" sz="2000" b="1" dirty="0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小数乘法和除法</a:t>
            </a:r>
          </a:p>
        </p:txBody>
      </p:sp>
      <p:sp>
        <p:nvSpPr>
          <p:cNvPr id="8196" name="TextBox 2"/>
          <p:cNvSpPr txBox="1"/>
          <p:nvPr/>
        </p:nvSpPr>
        <p:spPr>
          <a:xfrm>
            <a:off x="6531" y="2577148"/>
            <a:ext cx="8094482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5400" b="1" dirty="0" smtClean="0">
                <a:solidFill>
                  <a:srgbClr val="262626"/>
                </a:solidFill>
                <a:latin typeface="微软雅黑" panose="020B0503020204020204" pitchFamily="34" charset="-122"/>
              </a:rPr>
              <a:t>小</a:t>
            </a:r>
            <a:r>
              <a:rPr lang="zh-CN" altLang="en-US" sz="5400" b="1" dirty="0">
                <a:solidFill>
                  <a:srgbClr val="262626"/>
                </a:solidFill>
                <a:latin typeface="微软雅黑" panose="020B0503020204020204" pitchFamily="34" charset="-122"/>
              </a:rPr>
              <a:t>数乘整</a:t>
            </a:r>
            <a:r>
              <a:rPr lang="zh-CN" altLang="en-US" sz="5400" b="1" dirty="0" smtClean="0">
                <a:solidFill>
                  <a:srgbClr val="262626"/>
                </a:solidFill>
                <a:latin typeface="微软雅黑" panose="020B0503020204020204" pitchFamily="34" charset="-122"/>
              </a:rPr>
              <a:t>数</a:t>
            </a:r>
            <a:endParaRPr lang="en-US" altLang="zh-CN" sz="5400" b="1" dirty="0">
              <a:solidFill>
                <a:srgbClr val="262626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198" name="Picture 16" descr="F52FA8698EADA84D9D913F21EE602D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01013" y="1536700"/>
            <a:ext cx="4090987" cy="532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531" y="3988525"/>
            <a:ext cx="8094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第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课时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0" y="5895859"/>
            <a:ext cx="8101013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7"/>
          <p:cNvGrpSpPr/>
          <p:nvPr/>
        </p:nvGrpSpPr>
        <p:grpSpPr>
          <a:xfrm>
            <a:off x="476250" y="1196975"/>
            <a:ext cx="857250" cy="655638"/>
            <a:chOff x="357158" y="928670"/>
            <a:chExt cx="642942" cy="655853"/>
          </a:xfrm>
        </p:grpSpPr>
        <p:pic>
          <p:nvPicPr>
            <p:cNvPr id="26656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57" name="TextBox 8"/>
            <p:cNvSpPr txBox="1"/>
            <p:nvPr/>
          </p:nvSpPr>
          <p:spPr>
            <a:xfrm>
              <a:off x="366707" y="1047737"/>
              <a:ext cx="633393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</a:rPr>
                <a:t>1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27" name="组合 30"/>
          <p:cNvGrpSpPr/>
          <p:nvPr/>
        </p:nvGrpSpPr>
        <p:grpSpPr>
          <a:xfrm>
            <a:off x="1619250" y="2268538"/>
            <a:ext cx="3333750" cy="1287462"/>
            <a:chOff x="2571736" y="2786058"/>
            <a:chExt cx="2500330" cy="1287472"/>
          </a:xfrm>
        </p:grpSpPr>
        <p:sp>
          <p:nvSpPr>
            <p:cNvPr id="26650" name="TextBox 1"/>
            <p:cNvSpPr txBox="1"/>
            <p:nvPr/>
          </p:nvSpPr>
          <p:spPr>
            <a:xfrm>
              <a:off x="3509954" y="278605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0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6651" name="TextBox 1"/>
            <p:cNvSpPr txBox="1"/>
            <p:nvPr/>
          </p:nvSpPr>
          <p:spPr>
            <a:xfrm>
              <a:off x="4367210" y="278605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8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6652" name="TextBox 1"/>
            <p:cNvSpPr txBox="1"/>
            <p:nvPr/>
          </p:nvSpPr>
          <p:spPr>
            <a:xfrm>
              <a:off x="3929058" y="278605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6653" name="TextBox 1"/>
            <p:cNvSpPr txBox="1"/>
            <p:nvPr/>
          </p:nvSpPr>
          <p:spPr>
            <a:xfrm>
              <a:off x="4357686" y="3429000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2571736" y="4071943"/>
              <a:ext cx="2500330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5" name="TextBox 1"/>
            <p:cNvSpPr txBox="1"/>
            <p:nvPr/>
          </p:nvSpPr>
          <p:spPr>
            <a:xfrm>
              <a:off x="2786050" y="3429000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6628" name="TextBox 1"/>
          <p:cNvSpPr txBox="1"/>
          <p:nvPr/>
        </p:nvSpPr>
        <p:spPr>
          <a:xfrm>
            <a:off x="4000500" y="3556000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29" name="TextBox 1"/>
          <p:cNvSpPr txBox="1"/>
          <p:nvPr/>
        </p:nvSpPr>
        <p:spPr>
          <a:xfrm>
            <a:off x="2870200" y="3556000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0" name="TextBox 1"/>
          <p:cNvSpPr txBox="1"/>
          <p:nvPr/>
        </p:nvSpPr>
        <p:spPr>
          <a:xfrm>
            <a:off x="3429000" y="3556000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6631" name="组合 45"/>
          <p:cNvGrpSpPr/>
          <p:nvPr/>
        </p:nvGrpSpPr>
        <p:grpSpPr>
          <a:xfrm>
            <a:off x="6286500" y="2257425"/>
            <a:ext cx="4095750" cy="1298575"/>
            <a:chOff x="2285984" y="2845621"/>
            <a:chExt cx="3071834" cy="1299347"/>
          </a:xfrm>
        </p:grpSpPr>
        <p:sp>
          <p:nvSpPr>
            <p:cNvPr id="26643" name="TextBox 1"/>
            <p:cNvSpPr txBox="1"/>
            <p:nvPr/>
          </p:nvSpPr>
          <p:spPr>
            <a:xfrm>
              <a:off x="3152764" y="285590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2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6644" name="TextBox 1"/>
            <p:cNvSpPr txBox="1"/>
            <p:nvPr/>
          </p:nvSpPr>
          <p:spPr>
            <a:xfrm>
              <a:off x="4010020" y="285590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6645" name="TextBox 1"/>
            <p:cNvSpPr txBox="1"/>
            <p:nvPr/>
          </p:nvSpPr>
          <p:spPr>
            <a:xfrm>
              <a:off x="3571868" y="285590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2285984" y="4143380"/>
              <a:ext cx="307183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7" name="TextBox 1"/>
            <p:cNvSpPr txBox="1"/>
            <p:nvPr/>
          </p:nvSpPr>
          <p:spPr>
            <a:xfrm>
              <a:off x="2428860" y="3498850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6648" name="TextBox 1"/>
            <p:cNvSpPr txBox="1"/>
            <p:nvPr/>
          </p:nvSpPr>
          <p:spPr>
            <a:xfrm>
              <a:off x="4652962" y="2845621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5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6649" name="TextBox 1"/>
            <p:cNvSpPr txBox="1"/>
            <p:nvPr/>
          </p:nvSpPr>
          <p:spPr>
            <a:xfrm>
              <a:off x="4652962" y="350043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6632" name="TextBox 1"/>
          <p:cNvSpPr txBox="1"/>
          <p:nvPr/>
        </p:nvSpPr>
        <p:spPr>
          <a:xfrm>
            <a:off x="9442450" y="3554413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3" name="TextBox 1"/>
          <p:cNvSpPr txBox="1"/>
          <p:nvPr/>
        </p:nvSpPr>
        <p:spPr>
          <a:xfrm>
            <a:off x="8572500" y="3554413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4" name="TextBox 1"/>
          <p:cNvSpPr txBox="1"/>
          <p:nvPr/>
        </p:nvSpPr>
        <p:spPr>
          <a:xfrm>
            <a:off x="7442200" y="3554413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5" name="TextBox 1"/>
          <p:cNvSpPr txBox="1"/>
          <p:nvPr/>
        </p:nvSpPr>
        <p:spPr>
          <a:xfrm>
            <a:off x="8013700" y="3554413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1" name="下箭头 70"/>
          <p:cNvSpPr/>
          <p:nvPr/>
        </p:nvSpPr>
        <p:spPr>
          <a:xfrm flipH="1" flipV="1">
            <a:off x="3524250" y="1911350"/>
            <a:ext cx="381000" cy="42862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TextBox 1"/>
          <p:cNvSpPr txBox="1"/>
          <p:nvPr/>
        </p:nvSpPr>
        <p:spPr>
          <a:xfrm>
            <a:off x="2381250" y="1268413"/>
            <a:ext cx="27622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</a:rPr>
              <a:t>8×3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73" name="下箭头 72"/>
          <p:cNvSpPr/>
          <p:nvPr/>
        </p:nvSpPr>
        <p:spPr>
          <a:xfrm flipH="1" flipV="1">
            <a:off x="8572500" y="1911350"/>
            <a:ext cx="381000" cy="42862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TextBox 1"/>
          <p:cNvSpPr txBox="1"/>
          <p:nvPr/>
        </p:nvSpPr>
        <p:spPr>
          <a:xfrm>
            <a:off x="7429500" y="1268413"/>
            <a:ext cx="27622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</a:rPr>
              <a:t>235×3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grpSp>
        <p:nvGrpSpPr>
          <p:cNvPr id="5" name="组合 74"/>
          <p:cNvGrpSpPr/>
          <p:nvPr/>
        </p:nvGrpSpPr>
        <p:grpSpPr>
          <a:xfrm>
            <a:off x="762000" y="3911600"/>
            <a:ext cx="10858500" cy="2357438"/>
            <a:chOff x="428596" y="4000504"/>
            <a:chExt cx="8143932" cy="2357454"/>
          </a:xfrm>
        </p:grpSpPr>
        <p:pic>
          <p:nvPicPr>
            <p:cNvPr id="26641" name="图片 75" descr="茄子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28596" y="4000504"/>
              <a:ext cx="966780" cy="1106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7" name="圆角矩形标注 76"/>
            <p:cNvSpPr/>
            <p:nvPr/>
          </p:nvSpPr>
          <p:spPr>
            <a:xfrm>
              <a:off x="1142976" y="5143512"/>
              <a:ext cx="7429552" cy="1214446"/>
            </a:xfrm>
            <a:prstGeom prst="wedgeRoundRectCallout">
              <a:avLst>
                <a:gd name="adj1" fmla="val -42443"/>
                <a:gd name="adj2" fmla="val -8156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0.8×3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的积是一位小数，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2.35×3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的积是两位小数，为什呢？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3" grpId="0" animBg="1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8"/>
          <p:cNvSpPr txBox="1"/>
          <p:nvPr/>
        </p:nvSpPr>
        <p:spPr>
          <a:xfrm>
            <a:off x="0" y="830263"/>
            <a:ext cx="22733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试一试</a:t>
            </a:r>
          </a:p>
        </p:txBody>
      </p:sp>
      <p:sp>
        <p:nvSpPr>
          <p:cNvPr id="28675" name="TextBox 1"/>
          <p:cNvSpPr txBox="1"/>
          <p:nvPr/>
        </p:nvSpPr>
        <p:spPr>
          <a:xfrm>
            <a:off x="1047750" y="1716088"/>
            <a:ext cx="10287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用计算器计算，看看积的小数位数和乘数的小数位数有什么关系？</a:t>
            </a:r>
          </a:p>
        </p:txBody>
      </p:sp>
      <p:sp>
        <p:nvSpPr>
          <p:cNvPr id="28676" name="TextBox 1"/>
          <p:cNvSpPr txBox="1"/>
          <p:nvPr/>
        </p:nvSpPr>
        <p:spPr>
          <a:xfrm>
            <a:off x="4762500" y="3216275"/>
            <a:ext cx="342900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4.76×12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7715250" y="3216275"/>
            <a:ext cx="342900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57.12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78" name="TextBox 1"/>
          <p:cNvSpPr txBox="1"/>
          <p:nvPr/>
        </p:nvSpPr>
        <p:spPr>
          <a:xfrm>
            <a:off x="4762500" y="4287838"/>
            <a:ext cx="34290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2.8×52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7334250" y="4287838"/>
            <a:ext cx="34290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145.6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80" name="TextBox 1"/>
          <p:cNvSpPr txBox="1"/>
          <p:nvPr/>
        </p:nvSpPr>
        <p:spPr>
          <a:xfrm>
            <a:off x="4762500" y="5359400"/>
            <a:ext cx="342900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103×0.25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7905750" y="5359400"/>
            <a:ext cx="342900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25.75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2095500" y="3216275"/>
            <a:ext cx="342900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两位小数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2095500" y="4287838"/>
            <a:ext cx="34290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一位小数</a:t>
            </a:r>
          </a:p>
        </p:txBody>
      </p:sp>
      <p:sp>
        <p:nvSpPr>
          <p:cNvPr id="55" name="TextBox 1"/>
          <p:cNvSpPr txBox="1"/>
          <p:nvPr/>
        </p:nvSpPr>
        <p:spPr>
          <a:xfrm>
            <a:off x="2095500" y="5359400"/>
            <a:ext cx="342900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两位小数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8" grpId="0"/>
      <p:bldP spid="49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8"/>
          <p:cNvSpPr txBox="1"/>
          <p:nvPr/>
        </p:nvSpPr>
        <p:spPr>
          <a:xfrm>
            <a:off x="666750" y="1501775"/>
            <a:ext cx="10858500" cy="2586038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</a:rPr>
              <a:t>小数乘整数的计算方法：</a:t>
            </a:r>
            <a:endParaRPr lang="en-US" altLang="zh-CN" sz="3600" b="1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</a:rPr>
              <a:t>       先按照</a:t>
            </a:r>
            <a:r>
              <a:rPr lang="zh-CN" altLang="en-US" sz="3600" b="1" u="sng" dirty="0">
                <a:solidFill>
                  <a:srgbClr val="FF0000"/>
                </a:solidFill>
                <a:latin typeface="微软雅黑" panose="020B0503020204020204" pitchFamily="34" charset="-122"/>
              </a:rPr>
              <a:t>整数乘法</a:t>
            </a:r>
            <a:r>
              <a:rPr lang="zh-CN" altLang="en-US" sz="3600" b="1" dirty="0">
                <a:latin typeface="微软雅黑" panose="020B0503020204020204" pitchFamily="34" charset="-122"/>
              </a:rPr>
              <a:t>的计算方法算出积，再看</a:t>
            </a:r>
            <a:r>
              <a:rPr lang="zh-CN" altLang="en-US" sz="3600" b="1" u="sng" dirty="0">
                <a:solidFill>
                  <a:srgbClr val="FF0000"/>
                </a:solidFill>
                <a:latin typeface="微软雅黑" panose="020B0503020204020204" pitchFamily="34" charset="-122"/>
              </a:rPr>
              <a:t>乘数中有几位小数</a:t>
            </a:r>
            <a:r>
              <a:rPr lang="zh-CN" altLang="en-US" sz="3600" b="1" dirty="0">
                <a:latin typeface="微软雅黑" panose="020B0503020204020204" pitchFamily="34" charset="-122"/>
              </a:rPr>
              <a:t>，就在积的</a:t>
            </a:r>
            <a:r>
              <a:rPr lang="zh-CN" altLang="en-US" sz="3600" b="1" u="sng" dirty="0">
                <a:solidFill>
                  <a:srgbClr val="FF0000"/>
                </a:solidFill>
                <a:latin typeface="微软雅黑" panose="020B0503020204020204" pitchFamily="34" charset="-122"/>
              </a:rPr>
              <a:t>右边数出几位，点上小数点</a:t>
            </a:r>
            <a:r>
              <a:rPr lang="zh-CN" altLang="en-US" sz="3600" b="1" dirty="0">
                <a:latin typeface="微软雅黑" panose="020B0503020204020204" pitchFamily="34" charset="-122"/>
              </a:rPr>
              <a:t>。</a:t>
            </a:r>
          </a:p>
        </p:txBody>
      </p:sp>
      <p:pic>
        <p:nvPicPr>
          <p:cNvPr id="30723" name="图片 13" descr="青椒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59784" y="4892403"/>
            <a:ext cx="2097088" cy="176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8"/>
          <p:cNvSpPr txBox="1"/>
          <p:nvPr/>
        </p:nvSpPr>
        <p:spPr>
          <a:xfrm>
            <a:off x="0" y="852488"/>
            <a:ext cx="22733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练一练</a:t>
            </a:r>
          </a:p>
        </p:txBody>
      </p:sp>
      <p:sp>
        <p:nvSpPr>
          <p:cNvPr id="32771" name="TextBox 1"/>
          <p:cNvSpPr txBox="1"/>
          <p:nvPr/>
        </p:nvSpPr>
        <p:spPr>
          <a:xfrm>
            <a:off x="936625" y="1733550"/>
            <a:ext cx="108902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</a:rPr>
              <a:t>、根据</a:t>
            </a:r>
            <a:r>
              <a:rPr lang="en-US" altLang="zh-CN" sz="3600" b="1" dirty="0">
                <a:latin typeface="微软雅黑" panose="020B0503020204020204" pitchFamily="34" charset="-122"/>
              </a:rPr>
              <a:t>148×23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  <a:r>
              <a:rPr lang="en-US" altLang="zh-CN" sz="3600" b="1" dirty="0">
                <a:latin typeface="微软雅黑" panose="020B0503020204020204" pitchFamily="34" charset="-122"/>
              </a:rPr>
              <a:t>3404</a:t>
            </a:r>
            <a:r>
              <a:rPr lang="zh-CN" altLang="en-US" sz="3600" b="1" dirty="0">
                <a:latin typeface="微软雅黑" panose="020B0503020204020204" pitchFamily="34" charset="-122"/>
              </a:rPr>
              <a:t>，直接写出下面各题的积。</a:t>
            </a:r>
          </a:p>
        </p:txBody>
      </p:sp>
      <p:sp>
        <p:nvSpPr>
          <p:cNvPr id="32772" name="TextBox 1"/>
          <p:cNvSpPr txBox="1"/>
          <p:nvPr/>
        </p:nvSpPr>
        <p:spPr>
          <a:xfrm>
            <a:off x="3238500" y="3217863"/>
            <a:ext cx="34290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14.8×23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191250" y="3252788"/>
            <a:ext cx="34290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340.4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774" name="TextBox 1"/>
          <p:cNvSpPr txBox="1"/>
          <p:nvPr/>
        </p:nvSpPr>
        <p:spPr>
          <a:xfrm>
            <a:off x="3238500" y="4217988"/>
            <a:ext cx="34290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148×0.23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191250" y="4217988"/>
            <a:ext cx="34290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34.04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776" name="TextBox 1"/>
          <p:cNvSpPr txBox="1"/>
          <p:nvPr/>
        </p:nvSpPr>
        <p:spPr>
          <a:xfrm>
            <a:off x="3238500" y="5218113"/>
            <a:ext cx="34290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1.48×23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191250" y="5218113"/>
            <a:ext cx="34290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34.04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8"/>
          <p:cNvSpPr txBox="1"/>
          <p:nvPr/>
        </p:nvSpPr>
        <p:spPr>
          <a:xfrm>
            <a:off x="0" y="750888"/>
            <a:ext cx="22733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练一练</a:t>
            </a:r>
          </a:p>
        </p:txBody>
      </p:sp>
      <p:sp>
        <p:nvSpPr>
          <p:cNvPr id="34819" name="TextBox 1"/>
          <p:cNvSpPr txBox="1"/>
          <p:nvPr/>
        </p:nvSpPr>
        <p:spPr>
          <a:xfrm>
            <a:off x="476250" y="1543050"/>
            <a:ext cx="10858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2</a:t>
            </a:r>
            <a:r>
              <a:rPr lang="zh-CN" altLang="en-US" sz="3600" b="1" dirty="0">
                <a:latin typeface="微软雅黑" panose="020B0503020204020204" pitchFamily="34" charset="-122"/>
              </a:rPr>
              <a:t>、</a:t>
            </a:r>
          </a:p>
        </p:txBody>
      </p:sp>
      <p:grpSp>
        <p:nvGrpSpPr>
          <p:cNvPr id="34820" name="组合 21"/>
          <p:cNvGrpSpPr/>
          <p:nvPr/>
        </p:nvGrpSpPr>
        <p:grpSpPr>
          <a:xfrm>
            <a:off x="1619250" y="1500188"/>
            <a:ext cx="3333750" cy="1287462"/>
            <a:chOff x="1214414" y="2000240"/>
            <a:chExt cx="2500330" cy="1287472"/>
          </a:xfrm>
        </p:grpSpPr>
        <p:sp>
          <p:nvSpPr>
            <p:cNvPr id="34878" name="TextBox 1"/>
            <p:cNvSpPr txBox="1"/>
            <p:nvPr/>
          </p:nvSpPr>
          <p:spPr>
            <a:xfrm>
              <a:off x="2152632" y="2000240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79" name="TextBox 1"/>
            <p:cNvSpPr txBox="1"/>
            <p:nvPr/>
          </p:nvSpPr>
          <p:spPr>
            <a:xfrm>
              <a:off x="3009888" y="2000240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7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80" name="TextBox 1"/>
            <p:cNvSpPr txBox="1"/>
            <p:nvPr/>
          </p:nvSpPr>
          <p:spPr>
            <a:xfrm>
              <a:off x="2571736" y="2000240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81" name="TextBox 1"/>
            <p:cNvSpPr txBox="1"/>
            <p:nvPr/>
          </p:nvSpPr>
          <p:spPr>
            <a:xfrm>
              <a:off x="3000364" y="2643182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214414" y="3286125"/>
              <a:ext cx="2500330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83" name="TextBox 1"/>
            <p:cNvSpPr txBox="1"/>
            <p:nvPr/>
          </p:nvSpPr>
          <p:spPr>
            <a:xfrm>
              <a:off x="1428728" y="2643182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9" name="TextBox 1"/>
          <p:cNvSpPr txBox="1"/>
          <p:nvPr/>
        </p:nvSpPr>
        <p:spPr>
          <a:xfrm>
            <a:off x="4000500" y="2787650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870200" y="2787650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429000" y="2787650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2108200" y="2786063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4825" name="组合 34"/>
          <p:cNvGrpSpPr/>
          <p:nvPr/>
        </p:nvGrpSpPr>
        <p:grpSpPr>
          <a:xfrm>
            <a:off x="6191250" y="1500188"/>
            <a:ext cx="4095750" cy="1298575"/>
            <a:chOff x="2285984" y="2845621"/>
            <a:chExt cx="3071834" cy="1299347"/>
          </a:xfrm>
        </p:grpSpPr>
        <p:sp>
          <p:nvSpPr>
            <p:cNvPr id="34871" name="TextBox 1"/>
            <p:cNvSpPr txBox="1"/>
            <p:nvPr/>
          </p:nvSpPr>
          <p:spPr>
            <a:xfrm>
              <a:off x="3152764" y="285590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0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72" name="TextBox 1"/>
            <p:cNvSpPr txBox="1"/>
            <p:nvPr/>
          </p:nvSpPr>
          <p:spPr>
            <a:xfrm>
              <a:off x="4010020" y="285590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1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73" name="TextBox 1"/>
            <p:cNvSpPr txBox="1"/>
            <p:nvPr/>
          </p:nvSpPr>
          <p:spPr>
            <a:xfrm>
              <a:off x="3571868" y="285590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2285984" y="4143379"/>
              <a:ext cx="3071834" cy="1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75" name="TextBox 1"/>
            <p:cNvSpPr txBox="1"/>
            <p:nvPr/>
          </p:nvSpPr>
          <p:spPr>
            <a:xfrm>
              <a:off x="2428860" y="3498850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76" name="TextBox 1"/>
            <p:cNvSpPr txBox="1"/>
            <p:nvPr/>
          </p:nvSpPr>
          <p:spPr>
            <a:xfrm>
              <a:off x="4652962" y="2845621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8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77" name="TextBox 1"/>
            <p:cNvSpPr txBox="1"/>
            <p:nvPr/>
          </p:nvSpPr>
          <p:spPr>
            <a:xfrm>
              <a:off x="4652962" y="350043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5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3" name="TextBox 1"/>
          <p:cNvSpPr txBox="1"/>
          <p:nvPr/>
        </p:nvSpPr>
        <p:spPr>
          <a:xfrm>
            <a:off x="9347200" y="2797175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8477250" y="2797175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9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7346950" y="2797175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7918450" y="2797175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rot="16200000" flipV="1">
            <a:off x="6179344" y="1726406"/>
            <a:ext cx="1643063" cy="104775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"/>
          <p:cNvSpPr txBox="1"/>
          <p:nvPr/>
        </p:nvSpPr>
        <p:spPr>
          <a:xfrm>
            <a:off x="5619750" y="785813"/>
            <a:ext cx="13335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补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4000500" y="485933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9" name="TextBox 1"/>
          <p:cNvSpPr txBox="1"/>
          <p:nvPr/>
        </p:nvSpPr>
        <p:spPr>
          <a:xfrm>
            <a:off x="2870200" y="485933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TextBox 1"/>
          <p:cNvSpPr txBox="1"/>
          <p:nvPr/>
        </p:nvSpPr>
        <p:spPr>
          <a:xfrm>
            <a:off x="3427413" y="607218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2108200" y="4857750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4836" name="组合 62"/>
          <p:cNvGrpSpPr/>
          <p:nvPr/>
        </p:nvGrpSpPr>
        <p:grpSpPr>
          <a:xfrm>
            <a:off x="1619250" y="3571875"/>
            <a:ext cx="3333750" cy="1287463"/>
            <a:chOff x="1214414" y="3998916"/>
            <a:chExt cx="2500330" cy="1287472"/>
          </a:xfrm>
        </p:grpSpPr>
        <p:sp>
          <p:nvSpPr>
            <p:cNvPr id="34864" name="TextBox 1"/>
            <p:cNvSpPr txBox="1"/>
            <p:nvPr/>
          </p:nvSpPr>
          <p:spPr>
            <a:xfrm>
              <a:off x="2152632" y="3998916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4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65" name="TextBox 1"/>
            <p:cNvSpPr txBox="1"/>
            <p:nvPr/>
          </p:nvSpPr>
          <p:spPr>
            <a:xfrm>
              <a:off x="3009888" y="3998916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6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66" name="TextBox 1"/>
            <p:cNvSpPr txBox="1"/>
            <p:nvPr/>
          </p:nvSpPr>
          <p:spPr>
            <a:xfrm>
              <a:off x="2571736" y="4643446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67" name="TextBox 1"/>
            <p:cNvSpPr txBox="1"/>
            <p:nvPr/>
          </p:nvSpPr>
          <p:spPr>
            <a:xfrm>
              <a:off x="3000364" y="464185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1214414" y="5284800"/>
              <a:ext cx="250033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9" name="TextBox 1"/>
            <p:cNvSpPr txBox="1"/>
            <p:nvPr/>
          </p:nvSpPr>
          <p:spPr>
            <a:xfrm>
              <a:off x="1428728" y="464185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70" name="TextBox 1"/>
            <p:cNvSpPr txBox="1"/>
            <p:nvPr/>
          </p:nvSpPr>
          <p:spPr>
            <a:xfrm>
              <a:off x="2143108" y="4643446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1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64" name="TextBox 1"/>
          <p:cNvSpPr txBox="1"/>
          <p:nvPr/>
        </p:nvSpPr>
        <p:spPr>
          <a:xfrm>
            <a:off x="2857500" y="5429250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2095500" y="5427663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1619250" y="6070600"/>
            <a:ext cx="3333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"/>
          <p:cNvSpPr txBox="1"/>
          <p:nvPr/>
        </p:nvSpPr>
        <p:spPr>
          <a:xfrm>
            <a:off x="4013200" y="607218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8" name="TextBox 1"/>
          <p:cNvSpPr txBox="1"/>
          <p:nvPr/>
        </p:nvSpPr>
        <p:spPr>
          <a:xfrm>
            <a:off x="2857500" y="6070600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9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TextBox 1"/>
          <p:cNvSpPr txBox="1"/>
          <p:nvPr/>
        </p:nvSpPr>
        <p:spPr>
          <a:xfrm>
            <a:off x="2095500" y="607218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4843" name="组合 88"/>
          <p:cNvGrpSpPr/>
          <p:nvPr/>
        </p:nvGrpSpPr>
        <p:grpSpPr>
          <a:xfrm>
            <a:off x="6191250" y="3571875"/>
            <a:ext cx="4095750" cy="1298575"/>
            <a:chOff x="4643438" y="3571876"/>
            <a:chExt cx="3071834" cy="1299347"/>
          </a:xfrm>
        </p:grpSpPr>
        <p:sp>
          <p:nvSpPr>
            <p:cNvPr id="34856" name="TextBox 1"/>
            <p:cNvSpPr txBox="1"/>
            <p:nvPr/>
          </p:nvSpPr>
          <p:spPr>
            <a:xfrm>
              <a:off x="6367474" y="3582163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4643438" y="4869635"/>
              <a:ext cx="307183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8" name="TextBox 1"/>
            <p:cNvSpPr txBox="1"/>
            <p:nvPr/>
          </p:nvSpPr>
          <p:spPr>
            <a:xfrm>
              <a:off x="4786314" y="4225105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59" name="TextBox 1"/>
            <p:cNvSpPr txBox="1"/>
            <p:nvPr/>
          </p:nvSpPr>
          <p:spPr>
            <a:xfrm>
              <a:off x="7010416" y="3571876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5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60" name="TextBox 1"/>
            <p:cNvSpPr txBox="1"/>
            <p:nvPr/>
          </p:nvSpPr>
          <p:spPr>
            <a:xfrm>
              <a:off x="7010416" y="4226693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4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61" name="TextBox 1"/>
            <p:cNvSpPr txBox="1"/>
            <p:nvPr/>
          </p:nvSpPr>
          <p:spPr>
            <a:xfrm>
              <a:off x="5510406" y="421481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0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62" name="TextBox 1"/>
            <p:cNvSpPr txBox="1"/>
            <p:nvPr/>
          </p:nvSpPr>
          <p:spPr>
            <a:xfrm>
              <a:off x="6367662" y="421481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2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863" name="TextBox 1"/>
            <p:cNvSpPr txBox="1"/>
            <p:nvPr/>
          </p:nvSpPr>
          <p:spPr>
            <a:xfrm>
              <a:off x="5929510" y="421481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90" name="TextBox 1"/>
          <p:cNvSpPr txBox="1"/>
          <p:nvPr/>
        </p:nvSpPr>
        <p:spPr>
          <a:xfrm>
            <a:off x="9334500" y="485933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1" name="TextBox 1"/>
          <p:cNvSpPr txBox="1"/>
          <p:nvPr/>
        </p:nvSpPr>
        <p:spPr>
          <a:xfrm>
            <a:off x="8489950" y="485933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2" name="TextBox 1"/>
          <p:cNvSpPr txBox="1"/>
          <p:nvPr/>
        </p:nvSpPr>
        <p:spPr>
          <a:xfrm>
            <a:off x="7905750" y="607218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3" name="TextBox 1"/>
          <p:cNvSpPr txBox="1"/>
          <p:nvPr/>
        </p:nvSpPr>
        <p:spPr>
          <a:xfrm>
            <a:off x="7346950" y="4857750"/>
            <a:ext cx="6540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4" name="TextBox 1"/>
          <p:cNvSpPr txBox="1"/>
          <p:nvPr/>
        </p:nvSpPr>
        <p:spPr>
          <a:xfrm>
            <a:off x="8489950" y="5429250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5" name="TextBox 1"/>
          <p:cNvSpPr txBox="1"/>
          <p:nvPr/>
        </p:nvSpPr>
        <p:spPr>
          <a:xfrm>
            <a:off x="7334250" y="5427663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6191250" y="6072188"/>
            <a:ext cx="4095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"/>
          <p:cNvSpPr txBox="1"/>
          <p:nvPr/>
        </p:nvSpPr>
        <p:spPr>
          <a:xfrm>
            <a:off x="9347200" y="607218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8" name="TextBox 1"/>
          <p:cNvSpPr txBox="1"/>
          <p:nvPr/>
        </p:nvSpPr>
        <p:spPr>
          <a:xfrm>
            <a:off x="8489950" y="6070600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9" name="TextBox 1"/>
          <p:cNvSpPr txBox="1"/>
          <p:nvPr/>
        </p:nvSpPr>
        <p:spPr>
          <a:xfrm>
            <a:off x="7346950" y="6072188"/>
            <a:ext cx="6540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 rot="16200000" flipV="1">
            <a:off x="9407525" y="2879725"/>
            <a:ext cx="438150" cy="3937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rot="16200000" flipV="1">
            <a:off x="9490075" y="6227763"/>
            <a:ext cx="438150" cy="3937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43" grpId="0"/>
      <p:bldP spid="44" grpId="0"/>
      <p:bldP spid="45" grpId="0"/>
      <p:bldP spid="46" grpId="0"/>
      <p:bldP spid="50" grpId="0"/>
      <p:bldP spid="58" grpId="0"/>
      <p:bldP spid="59" grpId="0"/>
      <p:bldP spid="60" grpId="0"/>
      <p:bldP spid="61" grpId="0"/>
      <p:bldP spid="64" grpId="0"/>
      <p:bldP spid="65" grpId="0"/>
      <p:bldP spid="67" grpId="0"/>
      <p:bldP spid="68" grpId="0"/>
      <p:bldP spid="6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98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8"/>
          <p:cNvSpPr txBox="1"/>
          <p:nvPr/>
        </p:nvSpPr>
        <p:spPr>
          <a:xfrm>
            <a:off x="666750" y="1573213"/>
            <a:ext cx="10858500" cy="2586037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</a:rPr>
              <a:t>小数乘整数的计算方法：</a:t>
            </a:r>
            <a:endParaRPr lang="en-US" altLang="zh-CN" sz="3600" b="1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</a:rPr>
              <a:t>       先按照整数乘法的计算方法算出积；如果乘得的积末尾有</a:t>
            </a:r>
            <a:r>
              <a:rPr lang="en-US" altLang="zh-CN" sz="3600" b="1" dirty="0">
                <a:latin typeface="微软雅黑" panose="020B0503020204020204" pitchFamily="34" charset="-122"/>
              </a:rPr>
              <a:t>0</a:t>
            </a:r>
            <a:r>
              <a:rPr lang="zh-CN" altLang="en-US" sz="3600" b="1" dirty="0">
                <a:latin typeface="微软雅黑" panose="020B0503020204020204" pitchFamily="34" charset="-122"/>
              </a:rPr>
              <a:t>，</a:t>
            </a:r>
            <a:r>
              <a:rPr lang="zh-CN" altLang="en-US" sz="3600" b="1" u="sng" dirty="0">
                <a:solidFill>
                  <a:srgbClr val="FF0000"/>
                </a:solidFill>
                <a:latin typeface="微软雅黑" panose="020B0503020204020204" pitchFamily="34" charset="-122"/>
              </a:rPr>
              <a:t>先点小数点，再去掉</a:t>
            </a:r>
            <a:r>
              <a:rPr lang="en-US" altLang="zh-CN" sz="3600" b="1" u="sng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r>
              <a:rPr lang="zh-CN" altLang="en-US" sz="3600" b="1" u="sng" dirty="0">
                <a:solidFill>
                  <a:srgbClr val="FF0000"/>
                </a:solidFill>
                <a:latin typeface="微软雅黑" panose="020B0503020204020204" pitchFamily="34" charset="-122"/>
              </a:rPr>
              <a:t>化简</a:t>
            </a:r>
            <a:r>
              <a:rPr lang="zh-CN" altLang="en-US" sz="3600" b="1" dirty="0">
                <a:latin typeface="微软雅黑" panose="020B0503020204020204" pitchFamily="34" charset="-122"/>
              </a:rPr>
              <a:t>。</a:t>
            </a:r>
          </a:p>
        </p:txBody>
      </p:sp>
      <p:pic>
        <p:nvPicPr>
          <p:cNvPr id="36867" name="图片 13" descr="青椒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05750" y="4859338"/>
            <a:ext cx="2097088" cy="176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/>
          <p:nvPr/>
        </p:nvSpPr>
        <p:spPr>
          <a:xfrm>
            <a:off x="968375" y="1381125"/>
            <a:ext cx="109537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</a:rPr>
              <a:t>．直接写出得数。</a:t>
            </a:r>
          </a:p>
        </p:txBody>
      </p:sp>
      <p:sp>
        <p:nvSpPr>
          <p:cNvPr id="38915" name="TextBox 1"/>
          <p:cNvSpPr txBox="1"/>
          <p:nvPr/>
        </p:nvSpPr>
        <p:spPr>
          <a:xfrm>
            <a:off x="1809750" y="2481263"/>
            <a:ext cx="28575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0.4×4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702050" y="2484438"/>
            <a:ext cx="18097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1.6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917" name="TextBox 1"/>
          <p:cNvSpPr txBox="1"/>
          <p:nvPr/>
        </p:nvSpPr>
        <p:spPr>
          <a:xfrm>
            <a:off x="1809750" y="3409950"/>
            <a:ext cx="2857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2×0.07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987800" y="3413125"/>
            <a:ext cx="18097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0.14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919" name="TextBox 1"/>
          <p:cNvSpPr txBox="1"/>
          <p:nvPr/>
        </p:nvSpPr>
        <p:spPr>
          <a:xfrm>
            <a:off x="1809750" y="4344988"/>
            <a:ext cx="28575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0.5×8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702050" y="4348163"/>
            <a:ext cx="18097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921" name="TextBox 1"/>
          <p:cNvSpPr txBox="1"/>
          <p:nvPr/>
        </p:nvSpPr>
        <p:spPr>
          <a:xfrm>
            <a:off x="6667500" y="2487613"/>
            <a:ext cx="28575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8×0.9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521700" y="2490788"/>
            <a:ext cx="18097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7.2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923" name="TextBox 1"/>
          <p:cNvSpPr txBox="1"/>
          <p:nvPr/>
        </p:nvSpPr>
        <p:spPr>
          <a:xfrm>
            <a:off x="6667500" y="3416300"/>
            <a:ext cx="2857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1.2×4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521700" y="3419475"/>
            <a:ext cx="18097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4.8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925" name="TextBox 1"/>
          <p:cNvSpPr txBox="1"/>
          <p:nvPr/>
        </p:nvSpPr>
        <p:spPr>
          <a:xfrm>
            <a:off x="6667500" y="4351338"/>
            <a:ext cx="28575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6×1.5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521700" y="4354513"/>
            <a:ext cx="18097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9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/>
          <p:nvPr/>
        </p:nvSpPr>
        <p:spPr>
          <a:xfrm>
            <a:off x="1014413" y="1616075"/>
            <a:ext cx="109537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2</a:t>
            </a:r>
            <a:r>
              <a:rPr lang="zh-CN" altLang="en-US" sz="3600" b="1" dirty="0">
                <a:latin typeface="微软雅黑" panose="020B0503020204020204" pitchFamily="34" charset="-122"/>
              </a:rPr>
              <a:t>．用竖式计算。</a:t>
            </a:r>
          </a:p>
        </p:txBody>
      </p:sp>
      <p:sp>
        <p:nvSpPr>
          <p:cNvPr id="40963" name="TextBox 1"/>
          <p:cNvSpPr txBox="1"/>
          <p:nvPr/>
        </p:nvSpPr>
        <p:spPr>
          <a:xfrm>
            <a:off x="1836738" y="2590800"/>
            <a:ext cx="2857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0.68×9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40964" name="TextBox 1"/>
          <p:cNvSpPr txBox="1"/>
          <p:nvPr/>
        </p:nvSpPr>
        <p:spPr>
          <a:xfrm>
            <a:off x="6694488" y="2593975"/>
            <a:ext cx="2857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54×0.41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grpSp>
        <p:nvGrpSpPr>
          <p:cNvPr id="2" name="组合 27"/>
          <p:cNvGrpSpPr/>
          <p:nvPr/>
        </p:nvGrpSpPr>
        <p:grpSpPr>
          <a:xfrm>
            <a:off x="1455738" y="3448050"/>
            <a:ext cx="3048000" cy="1220788"/>
            <a:chOff x="1214414" y="2782887"/>
            <a:chExt cx="2286016" cy="1220788"/>
          </a:xfrm>
        </p:grpSpPr>
        <p:sp>
          <p:nvSpPr>
            <p:cNvPr id="40992" name="TextBox 1"/>
            <p:cNvSpPr txBox="1"/>
            <p:nvPr/>
          </p:nvSpPr>
          <p:spPr>
            <a:xfrm>
              <a:off x="1652566" y="2782887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0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0993" name="TextBox 1"/>
            <p:cNvSpPr txBox="1"/>
            <p:nvPr/>
          </p:nvSpPr>
          <p:spPr>
            <a:xfrm>
              <a:off x="2081194" y="2786058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0994" name="TextBox 1"/>
            <p:cNvSpPr txBox="1"/>
            <p:nvPr/>
          </p:nvSpPr>
          <p:spPr>
            <a:xfrm>
              <a:off x="2509822" y="2786058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6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0995" name="TextBox 1"/>
            <p:cNvSpPr txBox="1"/>
            <p:nvPr/>
          </p:nvSpPr>
          <p:spPr>
            <a:xfrm>
              <a:off x="2938450" y="2789229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8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0996" name="TextBox 1"/>
            <p:cNvSpPr txBox="1"/>
            <p:nvPr/>
          </p:nvSpPr>
          <p:spPr>
            <a:xfrm>
              <a:off x="2940801" y="3354391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9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214414" y="3998912"/>
              <a:ext cx="228601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8" name="TextBox 1"/>
            <p:cNvSpPr txBox="1"/>
            <p:nvPr/>
          </p:nvSpPr>
          <p:spPr>
            <a:xfrm>
              <a:off x="1285852" y="3357562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9" name="TextBox 1"/>
          <p:cNvSpPr txBox="1"/>
          <p:nvPr/>
        </p:nvSpPr>
        <p:spPr>
          <a:xfrm>
            <a:off x="3756025" y="466248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3182938" y="466248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2611438" y="46656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038350" y="46656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43"/>
          <p:cNvGrpSpPr/>
          <p:nvPr/>
        </p:nvGrpSpPr>
        <p:grpSpPr>
          <a:xfrm>
            <a:off x="6313488" y="3454400"/>
            <a:ext cx="3048000" cy="1217613"/>
            <a:chOff x="4500562" y="2789229"/>
            <a:chExt cx="2286016" cy="1217617"/>
          </a:xfrm>
        </p:grpSpPr>
        <p:sp>
          <p:nvSpPr>
            <p:cNvPr id="40984" name="TextBox 1"/>
            <p:cNvSpPr txBox="1"/>
            <p:nvPr/>
          </p:nvSpPr>
          <p:spPr>
            <a:xfrm>
              <a:off x="5795970" y="2789229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5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0985" name="TextBox 1"/>
            <p:cNvSpPr txBox="1"/>
            <p:nvPr/>
          </p:nvSpPr>
          <p:spPr>
            <a:xfrm>
              <a:off x="6224598" y="2792400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4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0986" name="TextBox 1"/>
            <p:cNvSpPr txBox="1"/>
            <p:nvPr/>
          </p:nvSpPr>
          <p:spPr>
            <a:xfrm>
              <a:off x="6226949" y="3357562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1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4500562" y="4002083"/>
              <a:ext cx="228601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8" name="TextBox 1"/>
            <p:cNvSpPr txBox="1"/>
            <p:nvPr/>
          </p:nvSpPr>
          <p:spPr>
            <a:xfrm>
              <a:off x="4572000" y="3360733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0989" name="TextBox 1"/>
            <p:cNvSpPr txBox="1"/>
            <p:nvPr/>
          </p:nvSpPr>
          <p:spPr>
            <a:xfrm>
              <a:off x="4941065" y="3351220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0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0990" name="TextBox 1"/>
            <p:cNvSpPr txBox="1"/>
            <p:nvPr/>
          </p:nvSpPr>
          <p:spPr>
            <a:xfrm>
              <a:off x="5369693" y="3354391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0991" name="TextBox 1"/>
            <p:cNvSpPr txBox="1"/>
            <p:nvPr/>
          </p:nvSpPr>
          <p:spPr>
            <a:xfrm>
              <a:off x="5798321" y="3354391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4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5" name="TextBox 1"/>
          <p:cNvSpPr txBox="1"/>
          <p:nvPr/>
        </p:nvSpPr>
        <p:spPr>
          <a:xfrm>
            <a:off x="8612188" y="466248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8039100" y="466248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8029575" y="516255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6884988" y="516255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6313488" y="51657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6313488" y="5807075"/>
            <a:ext cx="3048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"/>
          <p:cNvSpPr txBox="1"/>
          <p:nvPr/>
        </p:nvSpPr>
        <p:spPr>
          <a:xfrm>
            <a:off x="8599488" y="580548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8027988" y="580548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6884988" y="58086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6313488" y="58086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7469188" y="58086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3468688" y="2590800"/>
            <a:ext cx="2095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6.12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8593138" y="2593975"/>
            <a:ext cx="23812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22.14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/>
          <p:nvPr/>
        </p:nvSpPr>
        <p:spPr>
          <a:xfrm>
            <a:off x="847725" y="1452563"/>
            <a:ext cx="109537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2</a:t>
            </a:r>
            <a:r>
              <a:rPr lang="zh-CN" altLang="en-US" sz="3600" b="1" dirty="0">
                <a:latin typeface="微软雅黑" panose="020B0503020204020204" pitchFamily="34" charset="-122"/>
              </a:rPr>
              <a:t>．用竖式计算。</a:t>
            </a:r>
          </a:p>
        </p:txBody>
      </p:sp>
      <p:sp>
        <p:nvSpPr>
          <p:cNvPr id="43011" name="TextBox 1"/>
          <p:cNvSpPr txBox="1"/>
          <p:nvPr/>
        </p:nvSpPr>
        <p:spPr>
          <a:xfrm>
            <a:off x="1609725" y="2387600"/>
            <a:ext cx="2857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3.24×65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43012" name="TextBox 1"/>
          <p:cNvSpPr txBox="1"/>
          <p:nvPr/>
        </p:nvSpPr>
        <p:spPr>
          <a:xfrm>
            <a:off x="6657975" y="2390775"/>
            <a:ext cx="2857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1.05×24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719513" y="445928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3146425" y="445928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001838" y="44624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3800475" y="2387600"/>
            <a:ext cx="23812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201.6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8943975" y="2390775"/>
            <a:ext cx="23812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25.2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58"/>
          <p:cNvGrpSpPr/>
          <p:nvPr/>
        </p:nvGrpSpPr>
        <p:grpSpPr>
          <a:xfrm>
            <a:off x="942975" y="3244850"/>
            <a:ext cx="3524250" cy="1228725"/>
            <a:chOff x="714348" y="2782887"/>
            <a:chExt cx="2643206" cy="1229492"/>
          </a:xfrm>
        </p:grpSpPr>
        <p:sp>
          <p:nvSpPr>
            <p:cNvPr id="43054" name="TextBox 1"/>
            <p:cNvSpPr txBox="1"/>
            <p:nvPr/>
          </p:nvSpPr>
          <p:spPr>
            <a:xfrm>
              <a:off x="1509690" y="2782887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3055" name="TextBox 1"/>
            <p:cNvSpPr txBox="1"/>
            <p:nvPr/>
          </p:nvSpPr>
          <p:spPr>
            <a:xfrm>
              <a:off x="1938318" y="2786058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3056" name="TextBox 1"/>
            <p:cNvSpPr txBox="1"/>
            <p:nvPr/>
          </p:nvSpPr>
          <p:spPr>
            <a:xfrm>
              <a:off x="2366946" y="2786058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2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3057" name="TextBox 1"/>
            <p:cNvSpPr txBox="1"/>
            <p:nvPr/>
          </p:nvSpPr>
          <p:spPr>
            <a:xfrm>
              <a:off x="2795574" y="2789229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4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3058" name="TextBox 1"/>
            <p:cNvSpPr txBox="1"/>
            <p:nvPr/>
          </p:nvSpPr>
          <p:spPr>
            <a:xfrm>
              <a:off x="2797925" y="3366266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5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14348" y="4001260"/>
              <a:ext cx="264320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60" name="TextBox 1"/>
            <p:cNvSpPr txBox="1"/>
            <p:nvPr/>
          </p:nvSpPr>
          <p:spPr>
            <a:xfrm>
              <a:off x="1142976" y="3357562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3061" name="TextBox 1"/>
            <p:cNvSpPr txBox="1"/>
            <p:nvPr/>
          </p:nvSpPr>
          <p:spPr>
            <a:xfrm>
              <a:off x="2369297" y="3357562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6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58" name="TextBox 1"/>
          <p:cNvSpPr txBox="1"/>
          <p:nvPr/>
        </p:nvSpPr>
        <p:spPr>
          <a:xfrm>
            <a:off x="1419225" y="44624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TextBox 1"/>
          <p:cNvSpPr txBox="1"/>
          <p:nvPr/>
        </p:nvSpPr>
        <p:spPr>
          <a:xfrm>
            <a:off x="3148013" y="49625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1990725" y="49625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2" name="TextBox 1"/>
          <p:cNvSpPr txBox="1"/>
          <p:nvPr/>
        </p:nvSpPr>
        <p:spPr>
          <a:xfrm>
            <a:off x="1430338" y="496570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TextBox 1"/>
          <p:cNvSpPr txBox="1"/>
          <p:nvPr/>
        </p:nvSpPr>
        <p:spPr>
          <a:xfrm>
            <a:off x="847725" y="496570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942975" y="5534025"/>
            <a:ext cx="35242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"/>
          <p:cNvSpPr txBox="1"/>
          <p:nvPr/>
        </p:nvSpPr>
        <p:spPr>
          <a:xfrm>
            <a:off x="3719513" y="55340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8" name="TextBox 1"/>
          <p:cNvSpPr txBox="1"/>
          <p:nvPr/>
        </p:nvSpPr>
        <p:spPr>
          <a:xfrm>
            <a:off x="3146425" y="55340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TextBox 1"/>
          <p:cNvSpPr txBox="1"/>
          <p:nvPr/>
        </p:nvSpPr>
        <p:spPr>
          <a:xfrm>
            <a:off x="2001838" y="553720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0" name="TextBox 1"/>
          <p:cNvSpPr txBox="1"/>
          <p:nvPr/>
        </p:nvSpPr>
        <p:spPr>
          <a:xfrm>
            <a:off x="1419225" y="553720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1" name="TextBox 1"/>
          <p:cNvSpPr txBox="1"/>
          <p:nvPr/>
        </p:nvSpPr>
        <p:spPr>
          <a:xfrm>
            <a:off x="847725" y="55340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2" name="TextBox 1"/>
          <p:cNvSpPr txBox="1"/>
          <p:nvPr/>
        </p:nvSpPr>
        <p:spPr>
          <a:xfrm>
            <a:off x="2574925" y="55340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rot="16200000" flipV="1">
            <a:off x="3812381" y="5664994"/>
            <a:ext cx="357188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104"/>
          <p:cNvGrpSpPr/>
          <p:nvPr/>
        </p:nvGrpSpPr>
        <p:grpSpPr>
          <a:xfrm>
            <a:off x="6753225" y="3248025"/>
            <a:ext cx="3048000" cy="1220788"/>
            <a:chOff x="5072066" y="2786058"/>
            <a:chExt cx="2286016" cy="1220788"/>
          </a:xfrm>
        </p:grpSpPr>
        <p:sp>
          <p:nvSpPr>
            <p:cNvPr id="43046" name="TextBox 1"/>
            <p:cNvSpPr txBox="1"/>
            <p:nvPr/>
          </p:nvSpPr>
          <p:spPr>
            <a:xfrm>
              <a:off x="6367474" y="2789229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0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3047" name="TextBox 1"/>
            <p:cNvSpPr txBox="1"/>
            <p:nvPr/>
          </p:nvSpPr>
          <p:spPr>
            <a:xfrm>
              <a:off x="6796102" y="2792400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5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3048" name="TextBox 1"/>
            <p:cNvSpPr txBox="1"/>
            <p:nvPr/>
          </p:nvSpPr>
          <p:spPr>
            <a:xfrm>
              <a:off x="6798453" y="3357562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4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5072066" y="4002083"/>
              <a:ext cx="228601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50" name="TextBox 1"/>
            <p:cNvSpPr txBox="1"/>
            <p:nvPr/>
          </p:nvSpPr>
          <p:spPr>
            <a:xfrm>
              <a:off x="5143504" y="3360733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3051" name="TextBox 1"/>
            <p:cNvSpPr txBox="1"/>
            <p:nvPr/>
          </p:nvSpPr>
          <p:spPr>
            <a:xfrm>
              <a:off x="5512569" y="2786058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1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3052" name="TextBox 1"/>
            <p:cNvSpPr txBox="1"/>
            <p:nvPr/>
          </p:nvSpPr>
          <p:spPr>
            <a:xfrm>
              <a:off x="5941197" y="2789229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3053" name="TextBox 1"/>
            <p:cNvSpPr txBox="1"/>
            <p:nvPr/>
          </p:nvSpPr>
          <p:spPr>
            <a:xfrm>
              <a:off x="6369825" y="3354391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2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98" name="TextBox 1"/>
          <p:cNvSpPr txBox="1"/>
          <p:nvPr/>
        </p:nvSpPr>
        <p:spPr>
          <a:xfrm>
            <a:off x="9045575" y="44624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9" name="TextBox 1"/>
          <p:cNvSpPr txBox="1"/>
          <p:nvPr/>
        </p:nvSpPr>
        <p:spPr>
          <a:xfrm>
            <a:off x="8469313" y="44624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0" name="TextBox 1"/>
          <p:cNvSpPr txBox="1"/>
          <p:nvPr/>
        </p:nvSpPr>
        <p:spPr>
          <a:xfrm>
            <a:off x="7324725" y="446563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1" name="TextBox 1"/>
          <p:cNvSpPr txBox="1"/>
          <p:nvPr/>
        </p:nvSpPr>
        <p:spPr>
          <a:xfrm>
            <a:off x="8480425" y="49625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" name="TextBox 1"/>
          <p:cNvSpPr txBox="1"/>
          <p:nvPr/>
        </p:nvSpPr>
        <p:spPr>
          <a:xfrm>
            <a:off x="7323138" y="49625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3" name="TextBox 1"/>
          <p:cNvSpPr txBox="1"/>
          <p:nvPr/>
        </p:nvSpPr>
        <p:spPr>
          <a:xfrm>
            <a:off x="6759575" y="496570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6753225" y="5534025"/>
            <a:ext cx="3048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"/>
          <p:cNvSpPr txBox="1"/>
          <p:nvPr/>
        </p:nvSpPr>
        <p:spPr>
          <a:xfrm>
            <a:off x="9051925" y="55340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7" name="TextBox 1"/>
          <p:cNvSpPr txBox="1"/>
          <p:nvPr/>
        </p:nvSpPr>
        <p:spPr>
          <a:xfrm>
            <a:off x="8478838" y="55340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8" name="TextBox 1"/>
          <p:cNvSpPr txBox="1"/>
          <p:nvPr/>
        </p:nvSpPr>
        <p:spPr>
          <a:xfrm>
            <a:off x="7331075" y="553720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9" name="TextBox 1"/>
          <p:cNvSpPr txBox="1"/>
          <p:nvPr/>
        </p:nvSpPr>
        <p:spPr>
          <a:xfrm>
            <a:off x="6751638" y="553720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0" name="TextBox 1"/>
          <p:cNvSpPr txBox="1"/>
          <p:nvPr/>
        </p:nvSpPr>
        <p:spPr>
          <a:xfrm>
            <a:off x="7907338" y="553402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11" name="直接连接符 110"/>
          <p:cNvCxnSpPr/>
          <p:nvPr/>
        </p:nvCxnSpPr>
        <p:spPr>
          <a:xfrm rot="16200000" flipV="1">
            <a:off x="9144794" y="5664994"/>
            <a:ext cx="357188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0" grpId="0"/>
      <p:bldP spid="71" grpId="0"/>
      <p:bldP spid="72" grpId="0"/>
      <p:bldP spid="98" grpId="0"/>
      <p:bldP spid="99" grpId="0"/>
      <p:bldP spid="100" grpId="0"/>
      <p:bldP spid="101" grpId="0"/>
      <p:bldP spid="102" grpId="0"/>
      <p:bldP spid="103" grpId="0"/>
      <p:bldP spid="106" grpId="0"/>
      <p:bldP spid="107" grpId="0"/>
      <p:bldP spid="108" grpId="0"/>
      <p:bldP spid="109" grpId="0"/>
      <p:bldP spid="1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/>
          <p:nvPr/>
        </p:nvSpPr>
        <p:spPr>
          <a:xfrm>
            <a:off x="849313" y="1527175"/>
            <a:ext cx="109537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2</a:t>
            </a:r>
            <a:r>
              <a:rPr lang="zh-CN" altLang="en-US" sz="3600" b="1" dirty="0">
                <a:latin typeface="微软雅黑" panose="020B0503020204020204" pitchFamily="34" charset="-122"/>
              </a:rPr>
              <a:t>．用竖式计算。</a:t>
            </a:r>
          </a:p>
        </p:txBody>
      </p:sp>
      <p:sp>
        <p:nvSpPr>
          <p:cNvPr id="45059" name="TextBox 1"/>
          <p:cNvSpPr txBox="1"/>
          <p:nvPr/>
        </p:nvSpPr>
        <p:spPr>
          <a:xfrm>
            <a:off x="1600200" y="2424113"/>
            <a:ext cx="28575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32×1.9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45060" name="TextBox 1"/>
          <p:cNvSpPr txBox="1"/>
          <p:nvPr/>
        </p:nvSpPr>
        <p:spPr>
          <a:xfrm>
            <a:off x="6457950" y="2427288"/>
            <a:ext cx="28575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0.217×18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709988" y="449580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565400" y="449897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3790950" y="2424113"/>
            <a:ext cx="2381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60.8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8934450" y="2427288"/>
            <a:ext cx="2381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3.906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111"/>
          <p:cNvGrpSpPr/>
          <p:nvPr/>
        </p:nvGrpSpPr>
        <p:grpSpPr>
          <a:xfrm>
            <a:off x="1314450" y="3281363"/>
            <a:ext cx="3143250" cy="1228725"/>
            <a:chOff x="1000100" y="2782887"/>
            <a:chExt cx="2357454" cy="1229492"/>
          </a:xfrm>
        </p:grpSpPr>
        <p:sp>
          <p:nvSpPr>
            <p:cNvPr id="45097" name="TextBox 1"/>
            <p:cNvSpPr txBox="1"/>
            <p:nvPr/>
          </p:nvSpPr>
          <p:spPr>
            <a:xfrm>
              <a:off x="1938318" y="2782887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5098" name="TextBox 1"/>
            <p:cNvSpPr txBox="1"/>
            <p:nvPr/>
          </p:nvSpPr>
          <p:spPr>
            <a:xfrm>
              <a:off x="2366946" y="3354391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5099" name="TextBox 1"/>
            <p:cNvSpPr txBox="1"/>
            <p:nvPr/>
          </p:nvSpPr>
          <p:spPr>
            <a:xfrm>
              <a:off x="2795574" y="2786058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2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5100" name="TextBox 1"/>
            <p:cNvSpPr txBox="1"/>
            <p:nvPr/>
          </p:nvSpPr>
          <p:spPr>
            <a:xfrm>
              <a:off x="2797925" y="3366266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9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00100" y="4001259"/>
              <a:ext cx="2357454" cy="1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02" name="TextBox 1"/>
            <p:cNvSpPr txBox="1"/>
            <p:nvPr/>
          </p:nvSpPr>
          <p:spPr>
            <a:xfrm>
              <a:off x="1142976" y="3357562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5103" name="TextBox 1"/>
            <p:cNvSpPr txBox="1"/>
            <p:nvPr/>
          </p:nvSpPr>
          <p:spPr>
            <a:xfrm>
              <a:off x="1928794" y="3357562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1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58" name="TextBox 1"/>
          <p:cNvSpPr txBox="1"/>
          <p:nvPr/>
        </p:nvSpPr>
        <p:spPr>
          <a:xfrm>
            <a:off x="1981200" y="449897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TextBox 1"/>
          <p:cNvSpPr txBox="1"/>
          <p:nvPr/>
        </p:nvSpPr>
        <p:spPr>
          <a:xfrm>
            <a:off x="2566988" y="499903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1995488" y="499903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1314450" y="5570538"/>
            <a:ext cx="315753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"/>
          <p:cNvSpPr txBox="1"/>
          <p:nvPr/>
        </p:nvSpPr>
        <p:spPr>
          <a:xfrm>
            <a:off x="3709988" y="557053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8" name="TextBox 1"/>
          <p:cNvSpPr txBox="1"/>
          <p:nvPr/>
        </p:nvSpPr>
        <p:spPr>
          <a:xfrm>
            <a:off x="3136900" y="557053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TextBox 1"/>
          <p:cNvSpPr txBox="1"/>
          <p:nvPr/>
        </p:nvSpPr>
        <p:spPr>
          <a:xfrm>
            <a:off x="1992313" y="557371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2" name="TextBox 1"/>
          <p:cNvSpPr txBox="1"/>
          <p:nvPr/>
        </p:nvSpPr>
        <p:spPr>
          <a:xfrm>
            <a:off x="2565400" y="557053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127"/>
          <p:cNvGrpSpPr/>
          <p:nvPr/>
        </p:nvGrpSpPr>
        <p:grpSpPr>
          <a:xfrm>
            <a:off x="6457950" y="3284538"/>
            <a:ext cx="3619500" cy="1228725"/>
            <a:chOff x="4857752" y="2786058"/>
            <a:chExt cx="2714644" cy="1229492"/>
          </a:xfrm>
        </p:grpSpPr>
        <p:sp>
          <p:nvSpPr>
            <p:cNvPr id="45088" name="TextBox 1"/>
            <p:cNvSpPr txBox="1"/>
            <p:nvPr/>
          </p:nvSpPr>
          <p:spPr>
            <a:xfrm>
              <a:off x="5795970" y="2786058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5089" name="TextBox 1"/>
            <p:cNvSpPr txBox="1"/>
            <p:nvPr/>
          </p:nvSpPr>
          <p:spPr>
            <a:xfrm>
              <a:off x="6650875" y="3357562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1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5090" name="TextBox 1"/>
            <p:cNvSpPr txBox="1"/>
            <p:nvPr/>
          </p:nvSpPr>
          <p:spPr>
            <a:xfrm>
              <a:off x="6653226" y="2789229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1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5091" name="TextBox 1"/>
            <p:cNvSpPr txBox="1"/>
            <p:nvPr/>
          </p:nvSpPr>
          <p:spPr>
            <a:xfrm>
              <a:off x="7081854" y="3369437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8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>
            <a:xfrm flipV="1">
              <a:off x="4857752" y="4001253"/>
              <a:ext cx="2714644" cy="31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93" name="TextBox 1"/>
            <p:cNvSpPr txBox="1"/>
            <p:nvPr/>
          </p:nvSpPr>
          <p:spPr>
            <a:xfrm>
              <a:off x="5000628" y="3360733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5094" name="TextBox 1"/>
            <p:cNvSpPr txBox="1"/>
            <p:nvPr/>
          </p:nvSpPr>
          <p:spPr>
            <a:xfrm>
              <a:off x="5357818" y="2786058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0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5095" name="TextBox 1"/>
            <p:cNvSpPr txBox="1"/>
            <p:nvPr/>
          </p:nvSpPr>
          <p:spPr>
            <a:xfrm>
              <a:off x="6215074" y="2797933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2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5096" name="TextBox 1"/>
            <p:cNvSpPr txBox="1"/>
            <p:nvPr/>
          </p:nvSpPr>
          <p:spPr>
            <a:xfrm>
              <a:off x="7081854" y="2797933"/>
              <a:ext cx="419104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7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29" name="TextBox 1"/>
          <p:cNvSpPr txBox="1"/>
          <p:nvPr/>
        </p:nvSpPr>
        <p:spPr>
          <a:xfrm>
            <a:off x="9423400" y="449580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0" name="TextBox 1"/>
          <p:cNvSpPr txBox="1"/>
          <p:nvPr/>
        </p:nvSpPr>
        <p:spPr>
          <a:xfrm>
            <a:off x="8850313" y="4495800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1" name="TextBox 1"/>
          <p:cNvSpPr txBox="1"/>
          <p:nvPr/>
        </p:nvSpPr>
        <p:spPr>
          <a:xfrm>
            <a:off x="8280400" y="449897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2" name="TextBox 1"/>
          <p:cNvSpPr txBox="1"/>
          <p:nvPr/>
        </p:nvSpPr>
        <p:spPr>
          <a:xfrm>
            <a:off x="7123113" y="4498975"/>
            <a:ext cx="55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3" name="TextBox 1"/>
          <p:cNvSpPr txBox="1"/>
          <p:nvPr/>
        </p:nvSpPr>
        <p:spPr>
          <a:xfrm>
            <a:off x="8851900" y="499903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4" name="TextBox 1"/>
          <p:cNvSpPr txBox="1"/>
          <p:nvPr/>
        </p:nvSpPr>
        <p:spPr>
          <a:xfrm>
            <a:off x="8281988" y="500221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5" name="TextBox 1"/>
          <p:cNvSpPr txBox="1"/>
          <p:nvPr/>
        </p:nvSpPr>
        <p:spPr>
          <a:xfrm>
            <a:off x="7124700" y="500221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6" name="直接连接符 135"/>
          <p:cNvCxnSpPr/>
          <p:nvPr/>
        </p:nvCxnSpPr>
        <p:spPr>
          <a:xfrm>
            <a:off x="6457950" y="5570538"/>
            <a:ext cx="353853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"/>
          <p:cNvSpPr txBox="1"/>
          <p:nvPr/>
        </p:nvSpPr>
        <p:spPr>
          <a:xfrm>
            <a:off x="9423400" y="556418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9" name="TextBox 1"/>
          <p:cNvSpPr txBox="1"/>
          <p:nvPr/>
        </p:nvSpPr>
        <p:spPr>
          <a:xfrm>
            <a:off x="8853488" y="55673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0" name="TextBox 1"/>
          <p:cNvSpPr txBox="1"/>
          <p:nvPr/>
        </p:nvSpPr>
        <p:spPr>
          <a:xfrm>
            <a:off x="8280400" y="55673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9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1" name="TextBox 1"/>
          <p:cNvSpPr txBox="1"/>
          <p:nvPr/>
        </p:nvSpPr>
        <p:spPr>
          <a:xfrm>
            <a:off x="7124700" y="5570538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2" name="TextBox 1"/>
          <p:cNvSpPr txBox="1"/>
          <p:nvPr/>
        </p:nvSpPr>
        <p:spPr>
          <a:xfrm>
            <a:off x="7708900" y="5567363"/>
            <a:ext cx="558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56" grpId="0"/>
      <p:bldP spid="57" grpId="0"/>
      <p:bldP spid="58" grpId="0"/>
      <p:bldP spid="60" grpId="0"/>
      <p:bldP spid="61" grpId="0"/>
      <p:bldP spid="67" grpId="0"/>
      <p:bldP spid="68" grpId="0"/>
      <p:bldP spid="69" grpId="0"/>
      <p:bldP spid="72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8" grpId="0"/>
      <p:bldP spid="139" grpId="0"/>
      <p:bldP spid="140" grpId="0"/>
      <p:bldP spid="141" grpId="0"/>
      <p:bldP spid="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4"/>
          <p:cNvGrpSpPr/>
          <p:nvPr/>
        </p:nvGrpSpPr>
        <p:grpSpPr>
          <a:xfrm>
            <a:off x="2085975" y="1009650"/>
            <a:ext cx="8382000" cy="4071938"/>
            <a:chOff x="1500166" y="1500173"/>
            <a:chExt cx="6357982" cy="4222884"/>
          </a:xfrm>
        </p:grpSpPr>
        <p:pic>
          <p:nvPicPr>
            <p:cNvPr id="10252" name="Picture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500166" y="1500173"/>
              <a:ext cx="6357982" cy="42228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3" name="TextBox 1"/>
            <p:cNvSpPr txBox="1"/>
            <p:nvPr/>
          </p:nvSpPr>
          <p:spPr>
            <a:xfrm rot="-679478">
              <a:off x="2949344" y="3730627"/>
              <a:ext cx="2571747" cy="5426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</a:rPr>
                <a:t>0.8</a:t>
              </a:r>
              <a:r>
                <a:rPr lang="zh-CN" altLang="en-US" sz="2800" b="1" dirty="0">
                  <a:latin typeface="微软雅黑" panose="020B0503020204020204" pitchFamily="34" charset="-122"/>
                </a:rPr>
                <a:t>元</a:t>
              </a:r>
              <a:r>
                <a:rPr lang="en-US" altLang="zh-CN" sz="2800" b="1" dirty="0">
                  <a:latin typeface="微软雅黑" panose="020B0503020204020204" pitchFamily="34" charset="-122"/>
                </a:rPr>
                <a:t>/</a:t>
              </a:r>
              <a:r>
                <a:rPr lang="zh-CN" altLang="en-US" sz="2800" b="1" dirty="0">
                  <a:latin typeface="微软雅黑" panose="020B0503020204020204" pitchFamily="34" charset="-122"/>
                </a:rPr>
                <a:t>千克</a:t>
              </a:r>
            </a:p>
          </p:txBody>
        </p:sp>
      </p:grpSp>
      <p:grpSp>
        <p:nvGrpSpPr>
          <p:cNvPr id="10243" name="组合 7"/>
          <p:cNvGrpSpPr/>
          <p:nvPr/>
        </p:nvGrpSpPr>
        <p:grpSpPr>
          <a:xfrm>
            <a:off x="476250" y="712788"/>
            <a:ext cx="857250" cy="655637"/>
            <a:chOff x="357158" y="928670"/>
            <a:chExt cx="642942" cy="655853"/>
          </a:xfrm>
        </p:grpSpPr>
        <p:pic>
          <p:nvPicPr>
            <p:cNvPr id="10250" name="图片 5" descr="例题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1" name="TextBox 8"/>
            <p:cNvSpPr txBox="1"/>
            <p:nvPr/>
          </p:nvSpPr>
          <p:spPr>
            <a:xfrm>
              <a:off x="366707" y="1047737"/>
              <a:ext cx="633393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</a:rPr>
                <a:t>1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9" name="TextBox 1"/>
          <p:cNvSpPr txBox="1"/>
          <p:nvPr/>
        </p:nvSpPr>
        <p:spPr>
          <a:xfrm rot="-679478">
            <a:off x="3997325" y="3170238"/>
            <a:ext cx="33893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0.8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千克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66750" y="5781675"/>
            <a:ext cx="10858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</a:rPr>
              <a:t>夏天买</a:t>
            </a:r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千克西瓜要多少元？</a:t>
            </a:r>
          </a:p>
        </p:txBody>
      </p:sp>
      <p:grpSp>
        <p:nvGrpSpPr>
          <p:cNvPr id="4" name="组合 15"/>
          <p:cNvGrpSpPr/>
          <p:nvPr/>
        </p:nvGrpSpPr>
        <p:grpSpPr>
          <a:xfrm>
            <a:off x="3143250" y="5065713"/>
            <a:ext cx="5810250" cy="693737"/>
            <a:chOff x="2357422" y="5281650"/>
            <a:chExt cx="4357718" cy="693310"/>
          </a:xfrm>
        </p:grpSpPr>
        <p:sp>
          <p:nvSpPr>
            <p:cNvPr id="10247" name="TextBox 1"/>
            <p:cNvSpPr txBox="1"/>
            <p:nvPr/>
          </p:nvSpPr>
          <p:spPr>
            <a:xfrm>
              <a:off x="2357422" y="5332018"/>
              <a:ext cx="207170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latin typeface="微软雅黑" panose="020B0503020204020204" pitchFamily="34" charset="-122"/>
                </a:rPr>
                <a:t>0.8×3</a:t>
              </a:r>
              <a:r>
                <a:rPr lang="zh-CN" altLang="en-US" sz="3600" b="1" dirty="0"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929058" y="5784577"/>
              <a:ext cx="1214446" cy="1587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9" name="TextBox 1"/>
            <p:cNvSpPr txBox="1"/>
            <p:nvPr/>
          </p:nvSpPr>
          <p:spPr>
            <a:xfrm>
              <a:off x="5072066" y="5281650"/>
              <a:ext cx="1643074" cy="646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</a:rPr>
                <a:t>（      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40763" y="1412875"/>
            <a:ext cx="3252787" cy="1500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TextBox 1"/>
          <p:cNvSpPr txBox="1"/>
          <p:nvPr/>
        </p:nvSpPr>
        <p:spPr>
          <a:xfrm>
            <a:off x="646113" y="1377950"/>
            <a:ext cx="81915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</a:rPr>
              <a:t>3</a:t>
            </a:r>
            <a:r>
              <a:rPr lang="zh-CN" altLang="en-US" sz="3200" b="1" dirty="0">
                <a:latin typeface="微软雅黑" panose="020B0503020204020204" pitchFamily="34" charset="-122"/>
              </a:rPr>
              <a:t>．小华看见远处有闪电，</a:t>
            </a:r>
            <a:r>
              <a:rPr lang="en-US" altLang="zh-CN" sz="3200" b="1" dirty="0">
                <a:latin typeface="微软雅黑" panose="020B0503020204020204" pitchFamily="34" charset="-122"/>
              </a:rPr>
              <a:t>3</a:t>
            </a:r>
            <a:r>
              <a:rPr lang="zh-CN" altLang="en-US" sz="3200" b="1" dirty="0">
                <a:latin typeface="微软雅黑" panose="020B0503020204020204" pitchFamily="34" charset="-122"/>
              </a:rPr>
              <a:t>秒后听到雷声。已知雷声在空气中传播速度是</a:t>
            </a:r>
            <a:r>
              <a:rPr lang="en-US" altLang="zh-CN" sz="3200" b="1" dirty="0">
                <a:latin typeface="微软雅黑" panose="020B0503020204020204" pitchFamily="34" charset="-122"/>
              </a:rPr>
              <a:t>0.33</a:t>
            </a:r>
            <a:r>
              <a:rPr lang="zh-CN" altLang="en-US" sz="3200" b="1" dirty="0">
                <a:latin typeface="微软雅黑" panose="020B0503020204020204" pitchFamily="34" charset="-122"/>
              </a:rPr>
              <a:t>千米</a:t>
            </a:r>
            <a:r>
              <a:rPr lang="en-US" altLang="zh-CN" sz="3200" b="1" dirty="0">
                <a:latin typeface="微软雅黑" panose="020B0503020204020204" pitchFamily="34" charset="-122"/>
              </a:rPr>
              <a:t>/</a:t>
            </a:r>
            <a:r>
              <a:rPr lang="zh-CN" altLang="en-US" sz="3200" b="1" dirty="0">
                <a:latin typeface="微软雅黑" panose="020B0503020204020204" pitchFamily="34" charset="-122"/>
              </a:rPr>
              <a:t>秒，闪电的地方离小华有多远？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3071813" y="3813175"/>
            <a:ext cx="2857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0.33×3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5249863" y="3825875"/>
            <a:ext cx="44767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0.99</a:t>
            </a:r>
            <a:r>
              <a:rPr lang="zh-CN" altLang="en-US" sz="3600" b="1" dirty="0">
                <a:latin typeface="微软雅黑" panose="020B0503020204020204" pitchFamily="34" charset="-122"/>
              </a:rPr>
              <a:t>（千米）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576263" y="5203825"/>
            <a:ext cx="111442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</a:rPr>
              <a:t>答：闪电的地方离小华有</a:t>
            </a:r>
            <a:r>
              <a:rPr lang="en-US" altLang="zh-CN" sz="3600" b="1" dirty="0">
                <a:latin typeface="微软雅黑" panose="020B0503020204020204" pitchFamily="34" charset="-122"/>
              </a:rPr>
              <a:t>0.99</a:t>
            </a:r>
            <a:r>
              <a:rPr lang="zh-CN" altLang="en-US" sz="3600" b="1" dirty="0">
                <a:latin typeface="微软雅黑" panose="020B0503020204020204" pitchFamily="34" charset="-122"/>
              </a:rPr>
              <a:t>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/>
          <p:nvPr/>
        </p:nvSpPr>
        <p:spPr>
          <a:xfrm>
            <a:off x="1143000" y="1776413"/>
            <a:ext cx="11049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</a:rPr>
              <a:t>4</a:t>
            </a:r>
            <a:r>
              <a:rPr lang="zh-CN" altLang="en-US" sz="3200" b="1" dirty="0">
                <a:latin typeface="微软雅黑" panose="020B0503020204020204" pitchFamily="34" charset="-122"/>
              </a:rPr>
              <a:t>．汽车的油箱里有</a:t>
            </a:r>
            <a:r>
              <a:rPr lang="en-US" altLang="zh-CN" sz="3200" b="1" dirty="0">
                <a:latin typeface="微软雅黑" panose="020B0503020204020204" pitchFamily="34" charset="-122"/>
              </a:rPr>
              <a:t>25</a:t>
            </a:r>
            <a:r>
              <a:rPr lang="zh-CN" altLang="en-US" sz="3200" b="1" dirty="0">
                <a:latin typeface="微软雅黑" panose="020B0503020204020204" pitchFamily="34" charset="-122"/>
              </a:rPr>
              <a:t>升汽油，每升汽油可供汽车行驶</a:t>
            </a:r>
            <a:endParaRPr lang="en-US" altLang="zh-CN" sz="3200" b="1" dirty="0">
              <a:latin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</a:rPr>
              <a:t>8.8</a:t>
            </a:r>
            <a:r>
              <a:rPr lang="zh-CN" altLang="en-US" sz="3200" b="1" dirty="0">
                <a:latin typeface="微软雅黑" panose="020B0503020204020204" pitchFamily="34" charset="-122"/>
              </a:rPr>
              <a:t>千米。行驶</a:t>
            </a:r>
            <a:r>
              <a:rPr lang="en-US" altLang="zh-CN" sz="3200" b="1" dirty="0">
                <a:latin typeface="微软雅黑" panose="020B0503020204020204" pitchFamily="34" charset="-122"/>
              </a:rPr>
              <a:t>200</a:t>
            </a:r>
            <a:r>
              <a:rPr lang="zh-CN" altLang="en-US" sz="3200" b="1" dirty="0">
                <a:latin typeface="微软雅黑" panose="020B0503020204020204" pitchFamily="34" charset="-122"/>
              </a:rPr>
              <a:t>千米，中途要加油吗？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2838450" y="3286125"/>
            <a:ext cx="33337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25×8.8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4972050" y="3286125"/>
            <a:ext cx="44767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220</a:t>
            </a:r>
            <a:r>
              <a:rPr lang="zh-CN" altLang="en-US" sz="3600" b="1" dirty="0">
                <a:latin typeface="微软雅黑" panose="020B0503020204020204" pitchFamily="34" charset="-122"/>
              </a:rPr>
              <a:t>（千米）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300038" y="5308600"/>
            <a:ext cx="111442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</a:rPr>
              <a:t>答：中途不要加油。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838450" y="4140200"/>
            <a:ext cx="50482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220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＞</a:t>
            </a:r>
            <a:r>
              <a:rPr lang="en-US" altLang="zh-CN" sz="3600" b="1" dirty="0">
                <a:latin typeface="微软雅黑" panose="020B0503020204020204" pitchFamily="34" charset="-122"/>
              </a:rPr>
              <a:t>200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7"/>
          <p:cNvGrpSpPr/>
          <p:nvPr/>
        </p:nvGrpSpPr>
        <p:grpSpPr>
          <a:xfrm>
            <a:off x="476250" y="928688"/>
            <a:ext cx="857250" cy="655637"/>
            <a:chOff x="357158" y="928670"/>
            <a:chExt cx="642942" cy="655853"/>
          </a:xfrm>
        </p:grpSpPr>
        <p:pic>
          <p:nvPicPr>
            <p:cNvPr id="12303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4" name="TextBox 8"/>
            <p:cNvSpPr txBox="1"/>
            <p:nvPr/>
          </p:nvSpPr>
          <p:spPr>
            <a:xfrm>
              <a:off x="366707" y="1047737"/>
              <a:ext cx="633393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</a:rPr>
                <a:t>1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2291" name="TextBox 1"/>
          <p:cNvSpPr txBox="1"/>
          <p:nvPr/>
        </p:nvSpPr>
        <p:spPr>
          <a:xfrm>
            <a:off x="1428750" y="996950"/>
            <a:ext cx="9715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夏天买</a:t>
            </a:r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千克西瓜要多少元？</a:t>
            </a:r>
          </a:p>
        </p:txBody>
      </p:sp>
      <p:grpSp>
        <p:nvGrpSpPr>
          <p:cNvPr id="12292" name="组合 15"/>
          <p:cNvGrpSpPr/>
          <p:nvPr/>
        </p:nvGrpSpPr>
        <p:grpSpPr>
          <a:xfrm>
            <a:off x="2762250" y="1782763"/>
            <a:ext cx="6191250" cy="649287"/>
            <a:chOff x="2071670" y="5211780"/>
            <a:chExt cx="4643470" cy="649504"/>
          </a:xfrm>
        </p:grpSpPr>
        <p:sp>
          <p:nvSpPr>
            <p:cNvPr id="12300" name="TextBox 1"/>
            <p:cNvSpPr txBox="1"/>
            <p:nvPr/>
          </p:nvSpPr>
          <p:spPr>
            <a:xfrm>
              <a:off x="2071670" y="5211780"/>
              <a:ext cx="207170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latin typeface="微软雅黑" panose="020B0503020204020204" pitchFamily="34" charset="-122"/>
                </a:rPr>
                <a:t>0.8×3</a:t>
              </a:r>
              <a:r>
                <a:rPr lang="zh-CN" altLang="en-US" sz="3600" b="1" dirty="0"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929058" y="5785059"/>
              <a:ext cx="1214446" cy="158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2" name="TextBox 1"/>
            <p:cNvSpPr txBox="1"/>
            <p:nvPr/>
          </p:nvSpPr>
          <p:spPr>
            <a:xfrm>
              <a:off x="5072066" y="5214952"/>
              <a:ext cx="1643074" cy="646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</a:rPr>
                <a:t>（      ）</a:t>
              </a:r>
            </a:p>
          </p:txBody>
        </p:sp>
      </p:grpSp>
      <p:sp>
        <p:nvSpPr>
          <p:cNvPr id="12293" name="TextBox 1"/>
          <p:cNvSpPr txBox="1"/>
          <p:nvPr/>
        </p:nvSpPr>
        <p:spPr>
          <a:xfrm>
            <a:off x="9055100" y="1071563"/>
            <a:ext cx="2755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0.8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千克</a:t>
            </a:r>
          </a:p>
        </p:txBody>
      </p:sp>
      <p:sp>
        <p:nvSpPr>
          <p:cNvPr id="16" name="下箭头 15"/>
          <p:cNvSpPr/>
          <p:nvPr/>
        </p:nvSpPr>
        <p:spPr>
          <a:xfrm>
            <a:off x="3714750" y="2500313"/>
            <a:ext cx="285750" cy="7143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476500" y="3214688"/>
            <a:ext cx="27622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个</a:t>
            </a:r>
            <a:r>
              <a:rPr lang="en-US" altLang="zh-CN" sz="3600" b="1" dirty="0">
                <a:latin typeface="微软雅黑" panose="020B0503020204020204" pitchFamily="34" charset="-122"/>
              </a:rPr>
              <a:t>0.8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679700" y="4500563"/>
            <a:ext cx="42735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0.8</a:t>
            </a:r>
            <a:r>
              <a:rPr lang="zh-CN" altLang="en-US" sz="3600" b="1" dirty="0">
                <a:latin typeface="微软雅黑" panose="020B0503020204020204" pitchFamily="34" charset="-122"/>
              </a:rPr>
              <a:t>＋</a:t>
            </a:r>
            <a:r>
              <a:rPr lang="en-US" altLang="zh-CN" sz="3600" b="1" dirty="0">
                <a:latin typeface="微软雅黑" panose="020B0503020204020204" pitchFamily="34" charset="-122"/>
              </a:rPr>
              <a:t>0.8</a:t>
            </a:r>
            <a:r>
              <a:rPr lang="zh-CN" altLang="en-US" sz="3600" b="1" dirty="0">
                <a:latin typeface="微软雅黑" panose="020B0503020204020204" pitchFamily="34" charset="-122"/>
              </a:rPr>
              <a:t>＋</a:t>
            </a:r>
            <a:r>
              <a:rPr lang="en-US" altLang="zh-CN" sz="3600" b="1" dirty="0">
                <a:latin typeface="微软雅黑" panose="020B0503020204020204" pitchFamily="34" charset="-122"/>
              </a:rPr>
              <a:t>0.8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762750" y="4500563"/>
            <a:ext cx="27622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2.4</a:t>
            </a:r>
            <a:r>
              <a:rPr lang="zh-CN" altLang="en-US" sz="3600" b="1" dirty="0">
                <a:latin typeface="微软雅黑" panose="020B0503020204020204" pitchFamily="34" charset="-122"/>
              </a:rPr>
              <a:t>（元）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537200" y="1785938"/>
            <a:ext cx="11303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2.4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7299325" y="1785938"/>
            <a:ext cx="8445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</a:rPr>
              <a:t>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7"/>
          <p:cNvGrpSpPr/>
          <p:nvPr/>
        </p:nvGrpSpPr>
        <p:grpSpPr>
          <a:xfrm>
            <a:off x="476250" y="928688"/>
            <a:ext cx="857250" cy="655637"/>
            <a:chOff x="357158" y="928670"/>
            <a:chExt cx="642942" cy="655853"/>
          </a:xfrm>
        </p:grpSpPr>
        <p:pic>
          <p:nvPicPr>
            <p:cNvPr id="14352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3" name="TextBox 8"/>
            <p:cNvSpPr txBox="1"/>
            <p:nvPr/>
          </p:nvSpPr>
          <p:spPr>
            <a:xfrm>
              <a:off x="366707" y="1047737"/>
              <a:ext cx="633393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</a:rPr>
                <a:t>1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4339" name="TextBox 1"/>
          <p:cNvSpPr txBox="1"/>
          <p:nvPr/>
        </p:nvSpPr>
        <p:spPr>
          <a:xfrm>
            <a:off x="1428750" y="996950"/>
            <a:ext cx="9715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夏天买</a:t>
            </a:r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千克西瓜要多少元？</a:t>
            </a:r>
          </a:p>
        </p:txBody>
      </p:sp>
      <p:grpSp>
        <p:nvGrpSpPr>
          <p:cNvPr id="14340" name="组合 15"/>
          <p:cNvGrpSpPr/>
          <p:nvPr/>
        </p:nvGrpSpPr>
        <p:grpSpPr>
          <a:xfrm>
            <a:off x="2762250" y="1782763"/>
            <a:ext cx="6191250" cy="649287"/>
            <a:chOff x="2071670" y="5211780"/>
            <a:chExt cx="4643470" cy="649504"/>
          </a:xfrm>
        </p:grpSpPr>
        <p:sp>
          <p:nvSpPr>
            <p:cNvPr id="14349" name="TextBox 1"/>
            <p:cNvSpPr txBox="1"/>
            <p:nvPr/>
          </p:nvSpPr>
          <p:spPr>
            <a:xfrm>
              <a:off x="2071670" y="5211780"/>
              <a:ext cx="207170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latin typeface="微软雅黑" panose="020B0503020204020204" pitchFamily="34" charset="-122"/>
                </a:rPr>
                <a:t>0.8×3</a:t>
              </a:r>
              <a:r>
                <a:rPr lang="zh-CN" altLang="en-US" sz="3600" b="1" dirty="0"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929058" y="5785059"/>
              <a:ext cx="1214446" cy="158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1" name="TextBox 1"/>
            <p:cNvSpPr txBox="1"/>
            <p:nvPr/>
          </p:nvSpPr>
          <p:spPr>
            <a:xfrm>
              <a:off x="5072066" y="5214952"/>
              <a:ext cx="1643074" cy="646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</a:rPr>
                <a:t>（      ）</a:t>
              </a:r>
            </a:p>
          </p:txBody>
        </p:sp>
      </p:grpSp>
      <p:sp>
        <p:nvSpPr>
          <p:cNvPr id="14341" name="TextBox 1"/>
          <p:cNvSpPr txBox="1"/>
          <p:nvPr/>
        </p:nvSpPr>
        <p:spPr>
          <a:xfrm>
            <a:off x="9055100" y="1071563"/>
            <a:ext cx="2755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0.8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千克</a:t>
            </a:r>
          </a:p>
        </p:txBody>
      </p:sp>
      <p:sp>
        <p:nvSpPr>
          <p:cNvPr id="16" name="下箭头 15"/>
          <p:cNvSpPr/>
          <p:nvPr/>
        </p:nvSpPr>
        <p:spPr>
          <a:xfrm>
            <a:off x="3238500" y="2428875"/>
            <a:ext cx="285750" cy="7143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714500" y="3143250"/>
            <a:ext cx="33337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</a:rPr>
              <a:t>0.8</a:t>
            </a:r>
            <a:r>
              <a:rPr lang="zh-CN" altLang="en-US" sz="3600" b="1" dirty="0">
                <a:latin typeface="微软雅黑" panose="020B0503020204020204" pitchFamily="34" charset="-122"/>
              </a:rPr>
              <a:t>元＝</a:t>
            </a:r>
            <a:r>
              <a:rPr lang="en-US" altLang="zh-CN" sz="3600" b="1" dirty="0">
                <a:latin typeface="微软雅黑" panose="020B0503020204020204" pitchFamily="34" charset="-122"/>
              </a:rPr>
              <a:t>8</a:t>
            </a:r>
            <a:r>
              <a:rPr lang="zh-CN" altLang="en-US" sz="3600" b="1" dirty="0">
                <a:latin typeface="微软雅黑" panose="020B0503020204020204" pitchFamily="34" charset="-122"/>
              </a:rPr>
              <a:t>角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4203700" y="4143375"/>
            <a:ext cx="322580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8×3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676900" y="4143375"/>
            <a:ext cx="27622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24</a:t>
            </a:r>
            <a:r>
              <a:rPr lang="zh-CN" altLang="en-US" sz="3600" b="1" dirty="0">
                <a:latin typeface="微软雅黑" panose="020B0503020204020204" pitchFamily="34" charset="-122"/>
              </a:rPr>
              <a:t>（角）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537200" y="1785938"/>
            <a:ext cx="11303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2.4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7524750" y="1785938"/>
            <a:ext cx="8445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</a:rPr>
              <a:t>元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191000" y="5072063"/>
            <a:ext cx="39052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24</a:t>
            </a:r>
            <a:r>
              <a:rPr lang="zh-CN" altLang="en-US" sz="3600" b="1" dirty="0">
                <a:latin typeface="微软雅黑" panose="020B0503020204020204" pitchFamily="34" charset="-122"/>
              </a:rPr>
              <a:t>角＝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2.4</a:t>
            </a:r>
            <a:r>
              <a:rPr lang="zh-CN" altLang="en-US" sz="3600" b="1" dirty="0">
                <a:latin typeface="微软雅黑" panose="020B0503020204020204" pitchFamily="34" charset="-122"/>
              </a:rPr>
              <a:t>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7"/>
          <p:cNvGrpSpPr/>
          <p:nvPr/>
        </p:nvGrpSpPr>
        <p:grpSpPr>
          <a:xfrm>
            <a:off x="476250" y="928688"/>
            <a:ext cx="857250" cy="655637"/>
            <a:chOff x="357158" y="928670"/>
            <a:chExt cx="642942" cy="655853"/>
          </a:xfrm>
        </p:grpSpPr>
        <p:pic>
          <p:nvPicPr>
            <p:cNvPr id="16402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3" name="TextBox 8"/>
            <p:cNvSpPr txBox="1"/>
            <p:nvPr/>
          </p:nvSpPr>
          <p:spPr>
            <a:xfrm>
              <a:off x="366707" y="1047737"/>
              <a:ext cx="633393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</a:rPr>
                <a:t>1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6387" name="TextBox 1"/>
          <p:cNvSpPr txBox="1"/>
          <p:nvPr/>
        </p:nvSpPr>
        <p:spPr>
          <a:xfrm>
            <a:off x="1428750" y="996950"/>
            <a:ext cx="9715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夏天买</a:t>
            </a:r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千克西瓜要多少元？</a:t>
            </a:r>
          </a:p>
        </p:txBody>
      </p:sp>
      <p:grpSp>
        <p:nvGrpSpPr>
          <p:cNvPr id="16388" name="组合 15"/>
          <p:cNvGrpSpPr/>
          <p:nvPr/>
        </p:nvGrpSpPr>
        <p:grpSpPr>
          <a:xfrm>
            <a:off x="2762250" y="1782763"/>
            <a:ext cx="6191250" cy="649287"/>
            <a:chOff x="2071670" y="5211780"/>
            <a:chExt cx="4643470" cy="649504"/>
          </a:xfrm>
        </p:grpSpPr>
        <p:sp>
          <p:nvSpPr>
            <p:cNvPr id="16399" name="TextBox 1"/>
            <p:cNvSpPr txBox="1"/>
            <p:nvPr/>
          </p:nvSpPr>
          <p:spPr>
            <a:xfrm>
              <a:off x="2071670" y="5211780"/>
              <a:ext cx="207170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latin typeface="微软雅黑" panose="020B0503020204020204" pitchFamily="34" charset="-122"/>
                </a:rPr>
                <a:t>0.8×3</a:t>
              </a:r>
              <a:r>
                <a:rPr lang="zh-CN" altLang="en-US" sz="3600" b="1" dirty="0"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929058" y="5785059"/>
              <a:ext cx="1214446" cy="158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1" name="TextBox 1"/>
            <p:cNvSpPr txBox="1"/>
            <p:nvPr/>
          </p:nvSpPr>
          <p:spPr>
            <a:xfrm>
              <a:off x="5072066" y="5214952"/>
              <a:ext cx="1643074" cy="646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</a:rPr>
                <a:t>（      ）</a:t>
              </a:r>
            </a:p>
          </p:txBody>
        </p:sp>
      </p:grpSp>
      <p:sp>
        <p:nvSpPr>
          <p:cNvPr id="16389" name="TextBox 1"/>
          <p:cNvSpPr txBox="1"/>
          <p:nvPr/>
        </p:nvSpPr>
        <p:spPr>
          <a:xfrm>
            <a:off x="9055100" y="1071563"/>
            <a:ext cx="2755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0.8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千克</a:t>
            </a:r>
          </a:p>
        </p:txBody>
      </p:sp>
      <p:sp>
        <p:nvSpPr>
          <p:cNvPr id="16" name="下箭头 15"/>
          <p:cNvSpPr/>
          <p:nvPr/>
        </p:nvSpPr>
        <p:spPr>
          <a:xfrm>
            <a:off x="3238500" y="2428875"/>
            <a:ext cx="285750" cy="7143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524000" y="3143250"/>
            <a:ext cx="3619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</a:rPr>
              <a:t>8</a:t>
            </a:r>
            <a:r>
              <a:rPr lang="zh-CN" altLang="en-US" sz="3600" b="1" dirty="0">
                <a:latin typeface="微软雅黑" panose="020B0503020204020204" pitchFamily="34" charset="-122"/>
              </a:rPr>
              <a:t>个十分之一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537200" y="1785938"/>
            <a:ext cx="11303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2.4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7524750" y="1785938"/>
            <a:ext cx="8445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</a:rPr>
              <a:t>元</a:t>
            </a:r>
          </a:p>
        </p:txBody>
      </p:sp>
      <p:grpSp>
        <p:nvGrpSpPr>
          <p:cNvPr id="4" name="组合 24"/>
          <p:cNvGrpSpPr/>
          <p:nvPr/>
        </p:nvGrpSpPr>
        <p:grpSpPr>
          <a:xfrm>
            <a:off x="3524250" y="3711575"/>
            <a:ext cx="4000500" cy="860425"/>
            <a:chOff x="2643174" y="3711363"/>
            <a:chExt cx="3000397" cy="860642"/>
          </a:xfrm>
        </p:grpSpPr>
        <p:sp>
          <p:nvSpPr>
            <p:cNvPr id="23" name="下箭头 22"/>
            <p:cNvSpPr/>
            <p:nvPr/>
          </p:nvSpPr>
          <p:spPr>
            <a:xfrm rot="16200000">
              <a:off x="4000461" y="2928896"/>
              <a:ext cx="285822" cy="300039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98" name="TextBox 1"/>
            <p:cNvSpPr txBox="1"/>
            <p:nvPr/>
          </p:nvSpPr>
          <p:spPr>
            <a:xfrm>
              <a:off x="3357554" y="3711363"/>
              <a:ext cx="142876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6" name="TextBox 1"/>
          <p:cNvSpPr txBox="1"/>
          <p:nvPr/>
        </p:nvSpPr>
        <p:spPr>
          <a:xfrm>
            <a:off x="7620000" y="4071938"/>
            <a:ext cx="40957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</a:rPr>
              <a:t>24</a:t>
            </a:r>
            <a:r>
              <a:rPr lang="zh-CN" altLang="en-US" sz="3600" b="1" dirty="0">
                <a:latin typeface="微软雅黑" panose="020B0503020204020204" pitchFamily="34" charset="-122"/>
              </a:rPr>
              <a:t>个十分之一</a:t>
            </a:r>
          </a:p>
        </p:txBody>
      </p:sp>
      <p:sp>
        <p:nvSpPr>
          <p:cNvPr id="16396" name="矩形 6163"/>
          <p:cNvSpPr/>
          <p:nvPr/>
        </p:nvSpPr>
        <p:spPr>
          <a:xfrm>
            <a:off x="912813" y="4359275"/>
            <a:ext cx="617537" cy="107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</a:rPr>
              <a:t>绿色圃小学教育网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</a:rPr>
              <a:t>http://www.Lspjy.com   </a:t>
            </a:r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</a:rPr>
              <a:t>绿色圃中学资源网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</a:rPr>
              <a:t>http://cz.Lspjy.com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/>
      <p:bldP spid="2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7"/>
          <p:cNvGrpSpPr/>
          <p:nvPr/>
        </p:nvGrpSpPr>
        <p:grpSpPr>
          <a:xfrm>
            <a:off x="476250" y="641350"/>
            <a:ext cx="857250" cy="655638"/>
            <a:chOff x="357158" y="928670"/>
            <a:chExt cx="642942" cy="655853"/>
          </a:xfrm>
        </p:grpSpPr>
        <p:pic>
          <p:nvPicPr>
            <p:cNvPr id="18461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2" name="TextBox 8"/>
            <p:cNvSpPr txBox="1"/>
            <p:nvPr/>
          </p:nvSpPr>
          <p:spPr>
            <a:xfrm>
              <a:off x="366707" y="1047737"/>
              <a:ext cx="633393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</a:rPr>
                <a:t>1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8435" name="TextBox 1"/>
          <p:cNvSpPr txBox="1"/>
          <p:nvPr/>
        </p:nvSpPr>
        <p:spPr>
          <a:xfrm>
            <a:off x="1428750" y="709613"/>
            <a:ext cx="97155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夏天买</a:t>
            </a:r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千克西瓜要多少元？</a:t>
            </a:r>
          </a:p>
        </p:txBody>
      </p:sp>
      <p:grpSp>
        <p:nvGrpSpPr>
          <p:cNvPr id="18436" name="组合 15"/>
          <p:cNvGrpSpPr/>
          <p:nvPr/>
        </p:nvGrpSpPr>
        <p:grpSpPr>
          <a:xfrm>
            <a:off x="2762250" y="1495425"/>
            <a:ext cx="6191250" cy="649288"/>
            <a:chOff x="2071670" y="5211780"/>
            <a:chExt cx="4643470" cy="649502"/>
          </a:xfrm>
        </p:grpSpPr>
        <p:sp>
          <p:nvSpPr>
            <p:cNvPr id="18458" name="TextBox 1"/>
            <p:cNvSpPr txBox="1"/>
            <p:nvPr/>
          </p:nvSpPr>
          <p:spPr>
            <a:xfrm>
              <a:off x="2071670" y="5211780"/>
              <a:ext cx="207170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latin typeface="微软雅黑" panose="020B0503020204020204" pitchFamily="34" charset="-122"/>
                </a:rPr>
                <a:t>0.8×3</a:t>
              </a:r>
              <a:r>
                <a:rPr lang="zh-CN" altLang="en-US" sz="3600" b="1" dirty="0"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929058" y="5785057"/>
              <a:ext cx="1214446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0" name="TextBox 1"/>
            <p:cNvSpPr txBox="1"/>
            <p:nvPr/>
          </p:nvSpPr>
          <p:spPr>
            <a:xfrm>
              <a:off x="5072066" y="5214951"/>
              <a:ext cx="1643074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</a:rPr>
                <a:t>（      ）</a:t>
              </a:r>
            </a:p>
          </p:txBody>
        </p:sp>
      </p:grpSp>
      <p:sp>
        <p:nvSpPr>
          <p:cNvPr id="18437" name="TextBox 1"/>
          <p:cNvSpPr txBox="1"/>
          <p:nvPr/>
        </p:nvSpPr>
        <p:spPr>
          <a:xfrm>
            <a:off x="9055100" y="784225"/>
            <a:ext cx="2755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0.8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千克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537200" y="1498600"/>
            <a:ext cx="113030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2.4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7524750" y="1498600"/>
            <a:ext cx="8445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</a:rPr>
              <a:t>元</a:t>
            </a:r>
          </a:p>
        </p:txBody>
      </p:sp>
      <p:grpSp>
        <p:nvGrpSpPr>
          <p:cNvPr id="4" name="组合 30"/>
          <p:cNvGrpSpPr/>
          <p:nvPr/>
        </p:nvGrpSpPr>
        <p:grpSpPr>
          <a:xfrm>
            <a:off x="2952750" y="2568575"/>
            <a:ext cx="3333750" cy="1287463"/>
            <a:chOff x="2571736" y="2786058"/>
            <a:chExt cx="2500330" cy="1287472"/>
          </a:xfrm>
        </p:grpSpPr>
        <p:sp>
          <p:nvSpPr>
            <p:cNvPr id="18452" name="TextBox 1"/>
            <p:cNvSpPr txBox="1"/>
            <p:nvPr/>
          </p:nvSpPr>
          <p:spPr>
            <a:xfrm>
              <a:off x="3509954" y="278605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0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18453" name="TextBox 1"/>
            <p:cNvSpPr txBox="1"/>
            <p:nvPr/>
          </p:nvSpPr>
          <p:spPr>
            <a:xfrm>
              <a:off x="4367210" y="278605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8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18454" name="TextBox 1"/>
            <p:cNvSpPr txBox="1"/>
            <p:nvPr/>
          </p:nvSpPr>
          <p:spPr>
            <a:xfrm>
              <a:off x="3929058" y="278605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18455" name="TextBox 1"/>
            <p:cNvSpPr txBox="1"/>
            <p:nvPr/>
          </p:nvSpPr>
          <p:spPr>
            <a:xfrm>
              <a:off x="4357686" y="3429000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571736" y="4071942"/>
              <a:ext cx="250033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7" name="TextBox 1"/>
            <p:cNvSpPr txBox="1"/>
            <p:nvPr/>
          </p:nvSpPr>
          <p:spPr>
            <a:xfrm>
              <a:off x="2786050" y="3429000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TextBox 1"/>
          <p:cNvSpPr txBox="1"/>
          <p:nvPr/>
        </p:nvSpPr>
        <p:spPr>
          <a:xfrm>
            <a:off x="6096000" y="2559050"/>
            <a:ext cx="189230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……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7715250" y="2581275"/>
            <a:ext cx="36195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</a:rPr>
              <a:t>8</a:t>
            </a:r>
            <a:r>
              <a:rPr lang="zh-CN" altLang="en-US" sz="3200" b="1" dirty="0">
                <a:latin typeface="微软雅黑" panose="020B0503020204020204" pitchFamily="34" charset="-122"/>
              </a:rPr>
              <a:t>个十分之一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5334000" y="385603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4203700" y="385603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6096000" y="3784600"/>
            <a:ext cx="189230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……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7715250" y="3808413"/>
            <a:ext cx="3619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</a:rPr>
              <a:t>24</a:t>
            </a:r>
            <a:r>
              <a:rPr lang="zh-CN" altLang="en-US" sz="3200" b="1" dirty="0">
                <a:latin typeface="微软雅黑" panose="020B0503020204020204" pitchFamily="34" charset="-122"/>
              </a:rPr>
              <a:t>个十分之一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4762500" y="3856038"/>
            <a:ext cx="654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2667000" y="5567363"/>
            <a:ext cx="8763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答：夏天买</a:t>
            </a:r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千克西瓜要</a:t>
            </a:r>
            <a:r>
              <a:rPr lang="en-US" altLang="zh-CN" sz="3600" b="1" dirty="0">
                <a:latin typeface="微软雅黑" panose="020B0503020204020204" pitchFamily="34" charset="-122"/>
              </a:rPr>
              <a:t>2.4</a:t>
            </a:r>
            <a:r>
              <a:rPr lang="zh-CN" altLang="en-US" sz="3600" b="1" dirty="0">
                <a:latin typeface="微软雅黑" panose="020B0503020204020204" pitchFamily="34" charset="-122"/>
              </a:rPr>
              <a:t>元。</a:t>
            </a:r>
          </a:p>
        </p:txBody>
      </p:sp>
      <p:grpSp>
        <p:nvGrpSpPr>
          <p:cNvPr id="5" name="组合 41"/>
          <p:cNvGrpSpPr/>
          <p:nvPr/>
        </p:nvGrpSpPr>
        <p:grpSpPr>
          <a:xfrm>
            <a:off x="571500" y="3713163"/>
            <a:ext cx="11144250" cy="1643062"/>
            <a:chOff x="428596" y="4000504"/>
            <a:chExt cx="8358246" cy="1643074"/>
          </a:xfrm>
        </p:grpSpPr>
        <p:pic>
          <p:nvPicPr>
            <p:cNvPr id="18450" name="图片 39" descr="茄子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28596" y="4000504"/>
              <a:ext cx="966780" cy="1106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圆角矩形标注 40"/>
            <p:cNvSpPr/>
            <p:nvPr/>
          </p:nvSpPr>
          <p:spPr>
            <a:xfrm>
              <a:off x="928662" y="5000636"/>
              <a:ext cx="7858180" cy="642942"/>
            </a:xfrm>
            <a:prstGeom prst="wedgeRoundRectCallout">
              <a:avLst>
                <a:gd name="adj1" fmla="val -42443"/>
                <a:gd name="adj2" fmla="val -81568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积的小数位数与乘数的小数位数可能有什么关系？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7"/>
          <p:cNvGrpSpPr/>
          <p:nvPr/>
        </p:nvGrpSpPr>
        <p:grpSpPr>
          <a:xfrm>
            <a:off x="476250" y="712788"/>
            <a:ext cx="857250" cy="655637"/>
            <a:chOff x="357158" y="928670"/>
            <a:chExt cx="642942" cy="655853"/>
          </a:xfrm>
        </p:grpSpPr>
        <p:pic>
          <p:nvPicPr>
            <p:cNvPr id="20493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4" name="TextBox 8"/>
            <p:cNvSpPr txBox="1"/>
            <p:nvPr/>
          </p:nvSpPr>
          <p:spPr>
            <a:xfrm>
              <a:off x="366707" y="1047737"/>
              <a:ext cx="633393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</a:rPr>
                <a:t>1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666750" y="5781675"/>
            <a:ext cx="10858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</a:rPr>
              <a:t>冬天买</a:t>
            </a:r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千克西瓜要多少元？</a:t>
            </a:r>
          </a:p>
        </p:txBody>
      </p:sp>
      <p:grpSp>
        <p:nvGrpSpPr>
          <p:cNvPr id="3" name="组合 15"/>
          <p:cNvGrpSpPr/>
          <p:nvPr/>
        </p:nvGrpSpPr>
        <p:grpSpPr>
          <a:xfrm>
            <a:off x="2952750" y="4995863"/>
            <a:ext cx="6381750" cy="649287"/>
            <a:chOff x="1928794" y="5211780"/>
            <a:chExt cx="4786346" cy="649504"/>
          </a:xfrm>
        </p:grpSpPr>
        <p:sp>
          <p:nvSpPr>
            <p:cNvPr id="20490" name="TextBox 1"/>
            <p:cNvSpPr txBox="1"/>
            <p:nvPr/>
          </p:nvSpPr>
          <p:spPr>
            <a:xfrm>
              <a:off x="1928794" y="5211780"/>
              <a:ext cx="207170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latin typeface="微软雅黑" panose="020B0503020204020204" pitchFamily="34" charset="-122"/>
                </a:rPr>
                <a:t>2.35×3</a:t>
              </a:r>
              <a:r>
                <a:rPr lang="zh-CN" altLang="en-US" sz="3600" b="1" dirty="0"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929058" y="5785059"/>
              <a:ext cx="1214446" cy="158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2" name="TextBox 1"/>
            <p:cNvSpPr txBox="1"/>
            <p:nvPr/>
          </p:nvSpPr>
          <p:spPr>
            <a:xfrm>
              <a:off x="5072066" y="5214952"/>
              <a:ext cx="1643074" cy="646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</a:rPr>
                <a:t>（      ）</a:t>
              </a:r>
            </a:p>
          </p:txBody>
        </p:sp>
      </p:grpSp>
      <p:grpSp>
        <p:nvGrpSpPr>
          <p:cNvPr id="20485" name="组合 16"/>
          <p:cNvGrpSpPr/>
          <p:nvPr/>
        </p:nvGrpSpPr>
        <p:grpSpPr>
          <a:xfrm>
            <a:off x="2286000" y="712788"/>
            <a:ext cx="8001000" cy="4160837"/>
            <a:chOff x="1714480" y="928670"/>
            <a:chExt cx="6000792" cy="4160312"/>
          </a:xfrm>
        </p:grpSpPr>
        <p:pic>
          <p:nvPicPr>
            <p:cNvPr id="20488" name="Picture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714480" y="928670"/>
              <a:ext cx="6000792" cy="4160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9" name="TextBox 1"/>
            <p:cNvSpPr txBox="1"/>
            <p:nvPr/>
          </p:nvSpPr>
          <p:spPr>
            <a:xfrm rot="-1021107">
              <a:off x="2866660" y="3325967"/>
              <a:ext cx="254285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</a:rPr>
                <a:t>2.35</a:t>
              </a:r>
              <a:r>
                <a:rPr lang="zh-CN" altLang="en-US" sz="2800" b="1" dirty="0">
                  <a:latin typeface="微软雅黑" panose="020B0503020204020204" pitchFamily="34" charset="-122"/>
                </a:rPr>
                <a:t>元</a:t>
              </a:r>
              <a:r>
                <a:rPr lang="en-US" altLang="zh-CN" sz="2800" b="1" dirty="0">
                  <a:latin typeface="微软雅黑" panose="020B0503020204020204" pitchFamily="34" charset="-122"/>
                </a:rPr>
                <a:t>/</a:t>
              </a:r>
              <a:r>
                <a:rPr lang="zh-CN" altLang="en-US" sz="2800" b="1" dirty="0">
                  <a:latin typeface="微软雅黑" panose="020B0503020204020204" pitchFamily="34" charset="-122"/>
                </a:rPr>
                <a:t>千克</a:t>
              </a:r>
            </a:p>
          </p:txBody>
        </p:sp>
      </p:grpSp>
      <p:sp>
        <p:nvSpPr>
          <p:cNvPr id="18" name="TextBox 1"/>
          <p:cNvSpPr txBox="1"/>
          <p:nvPr/>
        </p:nvSpPr>
        <p:spPr>
          <a:xfrm rot="-1021107">
            <a:off x="3821113" y="3114675"/>
            <a:ext cx="3390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2.35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千克</a:t>
            </a:r>
          </a:p>
        </p:txBody>
      </p:sp>
      <p:sp>
        <p:nvSpPr>
          <p:cNvPr id="20487" name="矩形 8206"/>
          <p:cNvSpPr/>
          <p:nvPr/>
        </p:nvSpPr>
        <p:spPr>
          <a:xfrm>
            <a:off x="912813" y="4143375"/>
            <a:ext cx="617537" cy="107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</a:rPr>
              <a:t>绿色圃小学教育网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</a:rPr>
              <a:t>http://www.Lspjy.com   </a:t>
            </a:r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</a:rPr>
              <a:t>绿色圃中学资源网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</a:rPr>
              <a:t>http://cz.Lspjy.com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7"/>
          <p:cNvGrpSpPr/>
          <p:nvPr/>
        </p:nvGrpSpPr>
        <p:grpSpPr>
          <a:xfrm>
            <a:off x="503238" y="1344613"/>
            <a:ext cx="857250" cy="655637"/>
            <a:chOff x="357158" y="928670"/>
            <a:chExt cx="642942" cy="655853"/>
          </a:xfrm>
        </p:grpSpPr>
        <p:pic>
          <p:nvPicPr>
            <p:cNvPr id="22543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4" name="TextBox 8"/>
            <p:cNvSpPr txBox="1"/>
            <p:nvPr/>
          </p:nvSpPr>
          <p:spPr>
            <a:xfrm>
              <a:off x="366707" y="1047737"/>
              <a:ext cx="633393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</a:rPr>
                <a:t>1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2531" name="TextBox 1"/>
          <p:cNvSpPr txBox="1"/>
          <p:nvPr/>
        </p:nvSpPr>
        <p:spPr>
          <a:xfrm>
            <a:off x="1455738" y="1412875"/>
            <a:ext cx="9715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冬天买</a:t>
            </a:r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千克西瓜要多少元？</a:t>
            </a:r>
          </a:p>
        </p:txBody>
      </p:sp>
      <p:sp>
        <p:nvSpPr>
          <p:cNvPr id="22532" name="TextBox 1"/>
          <p:cNvSpPr txBox="1"/>
          <p:nvPr/>
        </p:nvSpPr>
        <p:spPr>
          <a:xfrm>
            <a:off x="9082088" y="1487488"/>
            <a:ext cx="2755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2.35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千克</a:t>
            </a:r>
          </a:p>
        </p:txBody>
      </p:sp>
      <p:sp>
        <p:nvSpPr>
          <p:cNvPr id="16" name="下箭头 15"/>
          <p:cNvSpPr/>
          <p:nvPr/>
        </p:nvSpPr>
        <p:spPr>
          <a:xfrm>
            <a:off x="4122738" y="2916238"/>
            <a:ext cx="285750" cy="7143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884488" y="3630613"/>
            <a:ext cx="27622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个</a:t>
            </a:r>
            <a:r>
              <a:rPr lang="en-US" altLang="zh-CN" sz="3600" b="1" dirty="0">
                <a:latin typeface="微软雅黑" panose="020B0503020204020204" pitchFamily="34" charset="-122"/>
              </a:rPr>
              <a:t>2.35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931988" y="4916488"/>
            <a:ext cx="57404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</a:rPr>
              <a:t>2.35</a:t>
            </a:r>
            <a:r>
              <a:rPr lang="zh-CN" altLang="en-US" sz="3600" b="1" dirty="0">
                <a:latin typeface="微软雅黑" panose="020B0503020204020204" pitchFamily="34" charset="-122"/>
              </a:rPr>
              <a:t>＋</a:t>
            </a:r>
            <a:r>
              <a:rPr lang="en-US" altLang="zh-CN" sz="3600" b="1" dirty="0">
                <a:latin typeface="微软雅黑" panose="020B0503020204020204" pitchFamily="34" charset="-122"/>
              </a:rPr>
              <a:t>2.35</a:t>
            </a:r>
            <a:r>
              <a:rPr lang="zh-CN" altLang="en-US" sz="3600" b="1" dirty="0">
                <a:latin typeface="微软雅黑" panose="020B0503020204020204" pitchFamily="34" charset="-122"/>
              </a:rPr>
              <a:t>＋</a:t>
            </a:r>
            <a:r>
              <a:rPr lang="en-US" altLang="zh-CN" sz="3600" b="1" dirty="0">
                <a:latin typeface="微软雅黑" panose="020B0503020204020204" pitchFamily="34" charset="-122"/>
              </a:rPr>
              <a:t>2.35</a:t>
            </a:r>
            <a:r>
              <a:rPr lang="zh-CN" altLang="en-US" sz="3600" b="1" dirty="0"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789738" y="4916488"/>
            <a:ext cx="33337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7.05</a:t>
            </a:r>
            <a:r>
              <a:rPr lang="zh-CN" altLang="en-US" sz="3600" b="1" dirty="0">
                <a:latin typeface="微软雅黑" panose="020B0503020204020204" pitchFamily="34" charset="-122"/>
              </a:rPr>
              <a:t>（元）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741988" y="2201863"/>
            <a:ext cx="13462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7.05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7945438" y="2201863"/>
            <a:ext cx="8445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</a:rPr>
              <a:t>元</a:t>
            </a:r>
          </a:p>
        </p:txBody>
      </p:sp>
      <p:grpSp>
        <p:nvGrpSpPr>
          <p:cNvPr id="22539" name="组合 15"/>
          <p:cNvGrpSpPr/>
          <p:nvPr/>
        </p:nvGrpSpPr>
        <p:grpSpPr>
          <a:xfrm>
            <a:off x="2979738" y="2198688"/>
            <a:ext cx="6381750" cy="649287"/>
            <a:chOff x="1928794" y="5211780"/>
            <a:chExt cx="4786346" cy="649504"/>
          </a:xfrm>
        </p:grpSpPr>
        <p:sp>
          <p:nvSpPr>
            <p:cNvPr id="22540" name="TextBox 1"/>
            <p:cNvSpPr txBox="1"/>
            <p:nvPr/>
          </p:nvSpPr>
          <p:spPr>
            <a:xfrm>
              <a:off x="1928794" y="5211780"/>
              <a:ext cx="207170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latin typeface="微软雅黑" panose="020B0503020204020204" pitchFamily="34" charset="-122"/>
                </a:rPr>
                <a:t>2.35×3</a:t>
              </a:r>
              <a:r>
                <a:rPr lang="zh-CN" altLang="en-US" sz="3600" b="1" dirty="0"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929058" y="5785059"/>
              <a:ext cx="1214446" cy="158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2" name="TextBox 1"/>
            <p:cNvSpPr txBox="1"/>
            <p:nvPr/>
          </p:nvSpPr>
          <p:spPr>
            <a:xfrm>
              <a:off x="5072066" y="5214952"/>
              <a:ext cx="1643074" cy="646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</a:rPr>
                <a:t>（      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7"/>
          <p:cNvGrpSpPr/>
          <p:nvPr/>
        </p:nvGrpSpPr>
        <p:grpSpPr>
          <a:xfrm>
            <a:off x="485775" y="960438"/>
            <a:ext cx="857250" cy="655637"/>
            <a:chOff x="357158" y="928670"/>
            <a:chExt cx="642942" cy="655853"/>
          </a:xfrm>
        </p:grpSpPr>
        <p:pic>
          <p:nvPicPr>
            <p:cNvPr id="24607" name="图片 5" descr="例题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928670"/>
              <a:ext cx="600065" cy="655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608" name="TextBox 8"/>
            <p:cNvSpPr txBox="1"/>
            <p:nvPr/>
          </p:nvSpPr>
          <p:spPr>
            <a:xfrm>
              <a:off x="366707" y="1047737"/>
              <a:ext cx="633393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</a:rPr>
                <a:t>1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9" name="TextBox 1"/>
          <p:cNvSpPr txBox="1"/>
          <p:nvPr/>
        </p:nvSpPr>
        <p:spPr>
          <a:xfrm>
            <a:off x="1914525" y="5957888"/>
            <a:ext cx="8763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答：冬天买</a:t>
            </a:r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千克西瓜要</a:t>
            </a:r>
            <a:r>
              <a:rPr lang="en-US" altLang="zh-CN" sz="3600" b="1" dirty="0">
                <a:latin typeface="微软雅黑" panose="020B0503020204020204" pitchFamily="34" charset="-122"/>
              </a:rPr>
              <a:t>7.05</a:t>
            </a:r>
            <a:r>
              <a:rPr lang="zh-CN" altLang="en-US" sz="3600" b="1" dirty="0">
                <a:latin typeface="微软雅黑" panose="020B0503020204020204" pitchFamily="34" charset="-122"/>
              </a:rPr>
              <a:t>元。</a:t>
            </a:r>
          </a:p>
        </p:txBody>
      </p:sp>
      <p:sp>
        <p:nvSpPr>
          <p:cNvPr id="24580" name="TextBox 1"/>
          <p:cNvSpPr txBox="1"/>
          <p:nvPr/>
        </p:nvSpPr>
        <p:spPr>
          <a:xfrm>
            <a:off x="1438275" y="1028700"/>
            <a:ext cx="9715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</a:rPr>
              <a:t>冬天买</a:t>
            </a:r>
            <a:r>
              <a:rPr lang="en-US" altLang="zh-CN" sz="3600" b="1" dirty="0">
                <a:latin typeface="微软雅黑" panose="020B0503020204020204" pitchFamily="34" charset="-122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</a:rPr>
              <a:t>千克西瓜要多少元？</a:t>
            </a:r>
          </a:p>
        </p:txBody>
      </p:sp>
      <p:sp>
        <p:nvSpPr>
          <p:cNvPr id="24581" name="TextBox 1"/>
          <p:cNvSpPr txBox="1"/>
          <p:nvPr/>
        </p:nvSpPr>
        <p:spPr>
          <a:xfrm>
            <a:off x="9064625" y="1103313"/>
            <a:ext cx="2755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2.35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千克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5724525" y="1817688"/>
            <a:ext cx="13462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7.05</a:t>
            </a:r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7927975" y="1817688"/>
            <a:ext cx="8445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</a:rPr>
              <a:t>元</a:t>
            </a:r>
          </a:p>
        </p:txBody>
      </p:sp>
      <p:grpSp>
        <p:nvGrpSpPr>
          <p:cNvPr id="24584" name="组合 15"/>
          <p:cNvGrpSpPr/>
          <p:nvPr/>
        </p:nvGrpSpPr>
        <p:grpSpPr>
          <a:xfrm>
            <a:off x="2962275" y="1814513"/>
            <a:ext cx="6381750" cy="649287"/>
            <a:chOff x="1928794" y="5211780"/>
            <a:chExt cx="4786346" cy="649502"/>
          </a:xfrm>
        </p:grpSpPr>
        <p:sp>
          <p:nvSpPr>
            <p:cNvPr id="24604" name="TextBox 1"/>
            <p:cNvSpPr txBox="1"/>
            <p:nvPr/>
          </p:nvSpPr>
          <p:spPr>
            <a:xfrm>
              <a:off x="1928794" y="5211780"/>
              <a:ext cx="207170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latin typeface="微软雅黑" panose="020B0503020204020204" pitchFamily="34" charset="-122"/>
                </a:rPr>
                <a:t>2.35×3</a:t>
              </a:r>
              <a:r>
                <a:rPr lang="zh-CN" altLang="en-US" sz="3600" b="1" dirty="0"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3929058" y="5785057"/>
              <a:ext cx="1214446" cy="158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6" name="TextBox 1"/>
            <p:cNvSpPr txBox="1"/>
            <p:nvPr/>
          </p:nvSpPr>
          <p:spPr>
            <a:xfrm>
              <a:off x="5072066" y="5214951"/>
              <a:ext cx="1643074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</a:rPr>
                <a:t>（      ）</a:t>
              </a:r>
            </a:p>
          </p:txBody>
        </p:sp>
      </p:grpSp>
      <p:grpSp>
        <p:nvGrpSpPr>
          <p:cNvPr id="4" name="组合 53"/>
          <p:cNvGrpSpPr/>
          <p:nvPr/>
        </p:nvGrpSpPr>
        <p:grpSpPr>
          <a:xfrm>
            <a:off x="2486025" y="2878138"/>
            <a:ext cx="4095750" cy="1298575"/>
            <a:chOff x="2285984" y="2845621"/>
            <a:chExt cx="3071834" cy="1299347"/>
          </a:xfrm>
        </p:grpSpPr>
        <p:sp>
          <p:nvSpPr>
            <p:cNvPr id="24597" name="TextBox 1"/>
            <p:cNvSpPr txBox="1"/>
            <p:nvPr/>
          </p:nvSpPr>
          <p:spPr>
            <a:xfrm>
              <a:off x="3152764" y="285590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2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4598" name="TextBox 1"/>
            <p:cNvSpPr txBox="1"/>
            <p:nvPr/>
          </p:nvSpPr>
          <p:spPr>
            <a:xfrm>
              <a:off x="4010020" y="285590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4599" name="TextBox 1"/>
            <p:cNvSpPr txBox="1"/>
            <p:nvPr/>
          </p:nvSpPr>
          <p:spPr>
            <a:xfrm>
              <a:off x="3571868" y="285590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.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285984" y="4143379"/>
              <a:ext cx="3071834" cy="1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1" name="TextBox 1"/>
            <p:cNvSpPr txBox="1"/>
            <p:nvPr/>
          </p:nvSpPr>
          <p:spPr>
            <a:xfrm>
              <a:off x="2428860" y="3498850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×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4602" name="TextBox 1"/>
            <p:cNvSpPr txBox="1"/>
            <p:nvPr/>
          </p:nvSpPr>
          <p:spPr>
            <a:xfrm>
              <a:off x="4652962" y="2845621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5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4603" name="TextBox 1"/>
            <p:cNvSpPr txBox="1"/>
            <p:nvPr/>
          </p:nvSpPr>
          <p:spPr>
            <a:xfrm>
              <a:off x="4652962" y="3500438"/>
              <a:ext cx="490542" cy="6429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latin typeface="微软雅黑" panose="020B0503020204020204" pitchFamily="34" charset="-122"/>
                </a:rPr>
                <a:t>3</a:t>
              </a:r>
              <a:endParaRPr lang="zh-CN" altLang="en-US" sz="3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55" name="TextBox 1"/>
          <p:cNvSpPr txBox="1"/>
          <p:nvPr/>
        </p:nvSpPr>
        <p:spPr>
          <a:xfrm>
            <a:off x="5641975" y="4175125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4772025" y="4175125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3641725" y="4175125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6105525" y="2878138"/>
            <a:ext cx="189230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……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9" name="TextBox 1"/>
          <p:cNvSpPr txBox="1"/>
          <p:nvPr/>
        </p:nvSpPr>
        <p:spPr>
          <a:xfrm>
            <a:off x="7629525" y="2900363"/>
            <a:ext cx="41910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</a:rPr>
              <a:t>235</a:t>
            </a:r>
            <a:r>
              <a:rPr lang="zh-CN" altLang="en-US" sz="3200" b="1" dirty="0">
                <a:latin typeface="微软雅黑" panose="020B0503020204020204" pitchFamily="34" charset="-122"/>
              </a:rPr>
              <a:t>个百分之一</a:t>
            </a:r>
          </a:p>
        </p:txBody>
      </p:sp>
      <p:sp>
        <p:nvSpPr>
          <p:cNvPr id="60" name="TextBox 1"/>
          <p:cNvSpPr txBox="1"/>
          <p:nvPr/>
        </p:nvSpPr>
        <p:spPr>
          <a:xfrm>
            <a:off x="6105525" y="4175125"/>
            <a:ext cx="189230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……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7629525" y="4198938"/>
            <a:ext cx="419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</a:rPr>
              <a:t>705</a:t>
            </a:r>
            <a:r>
              <a:rPr lang="zh-CN" altLang="en-US" sz="3200" b="1" dirty="0">
                <a:latin typeface="微软雅黑" panose="020B0503020204020204" pitchFamily="34" charset="-122"/>
              </a:rPr>
              <a:t>个百分之一</a:t>
            </a:r>
          </a:p>
        </p:txBody>
      </p:sp>
      <p:sp>
        <p:nvSpPr>
          <p:cNvPr id="62" name="TextBox 1"/>
          <p:cNvSpPr txBox="1"/>
          <p:nvPr/>
        </p:nvSpPr>
        <p:spPr>
          <a:xfrm>
            <a:off x="4213225" y="4175125"/>
            <a:ext cx="6540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组合 62"/>
          <p:cNvGrpSpPr/>
          <p:nvPr/>
        </p:nvGrpSpPr>
        <p:grpSpPr>
          <a:xfrm>
            <a:off x="581025" y="4032250"/>
            <a:ext cx="11144250" cy="1643063"/>
            <a:chOff x="428596" y="4000504"/>
            <a:chExt cx="8358246" cy="1643074"/>
          </a:xfrm>
        </p:grpSpPr>
        <p:pic>
          <p:nvPicPr>
            <p:cNvPr id="24595" name="图片 63" descr="茄子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28596" y="4000504"/>
              <a:ext cx="966780" cy="1106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5" name="圆角矩形标注 64"/>
            <p:cNvSpPr/>
            <p:nvPr/>
          </p:nvSpPr>
          <p:spPr>
            <a:xfrm>
              <a:off x="928662" y="5000636"/>
              <a:ext cx="7858180" cy="642942"/>
            </a:xfrm>
            <a:prstGeom prst="wedgeRoundRectCallout">
              <a:avLst>
                <a:gd name="adj1" fmla="val -42443"/>
                <a:gd name="adj2" fmla="val -81568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积的小数位数与乘数的小数位数可能有什么关系？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宽屏</PresentationFormat>
  <Paragraphs>362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2023-01-16T19:14:10Z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C71D3BF56EA3406CB65FBC9603F394ED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