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76" r:id="rId3"/>
    <p:sldId id="261" r:id="rId4"/>
    <p:sldId id="300" r:id="rId5"/>
    <p:sldId id="302" r:id="rId6"/>
    <p:sldId id="264" r:id="rId7"/>
    <p:sldId id="265" r:id="rId8"/>
    <p:sldId id="292" r:id="rId9"/>
    <p:sldId id="297" r:id="rId10"/>
    <p:sldId id="296" r:id="rId11"/>
    <p:sldId id="267" r:id="rId12"/>
    <p:sldId id="298" r:id="rId13"/>
    <p:sldId id="269" r:id="rId14"/>
    <p:sldId id="270" r:id="rId15"/>
    <p:sldId id="284" r:id="rId16"/>
    <p:sldId id="286" r:id="rId17"/>
    <p:sldId id="287" r:id="rId18"/>
    <p:sldId id="288" r:id="rId19"/>
    <p:sldId id="29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>
          <p15:clr>
            <a:srgbClr val="A4A3A4"/>
          </p15:clr>
        </p15:guide>
        <p15:guide id="2" pos="5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469" autoAdjust="0"/>
  </p:normalViewPr>
  <p:slideViewPr>
    <p:cSldViewPr snapToGrid="0">
      <p:cViewPr varScale="1">
        <p:scale>
          <a:sx n="109" d="100"/>
          <a:sy n="109" d="100"/>
        </p:scale>
        <p:origin x="-402" y="-84"/>
      </p:cViewPr>
      <p:guideLst>
        <p:guide orient="horz" pos="2169"/>
        <p:guide pos="5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715EE-3B03-4D2D-B87F-C1C933DDB6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6DF3B-9234-45E1-9B81-8D140CFA6B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-10095" y="489775"/>
            <a:ext cx="6256307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第一单元  两、三位数乘一位数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-10096" y="1824796"/>
            <a:ext cx="12202095" cy="1412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乘数中间有</a:t>
            </a:r>
            <a:r>
              <a:rPr lang="en-US" altLang="zh-CN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的乘法</a:t>
            </a:r>
            <a:endParaRPr lang="zh-CN" alt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835" y="3046658"/>
            <a:ext cx="2965224" cy="381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-10096" y="5630799"/>
            <a:ext cx="12202096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/>
        </p:nvSpPr>
        <p:spPr>
          <a:xfrm>
            <a:off x="895351" y="1464626"/>
            <a:ext cx="105583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知识点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：乘数中间是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，积的中间不一定是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，个位相乘进位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积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的中间就不是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，个位相乘不进位时积的中间就是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5" name="TextBox 9"/>
          <p:cNvSpPr txBox="1"/>
          <p:nvPr/>
        </p:nvSpPr>
        <p:spPr>
          <a:xfrm>
            <a:off x="882654" y="3073957"/>
            <a:ext cx="83153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：在（   ）中填入“＜”、“＞”或“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=”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　　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44026" y="4535967"/>
            <a:ext cx="28479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738303" y="4307907"/>
            <a:ext cx="7477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105×6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     109×5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2012" y="4308594"/>
            <a:ext cx="74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1981" y="4310050"/>
            <a:ext cx="74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</a:p>
        </p:txBody>
      </p:sp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-4767" y="593725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4043" y="5308173"/>
            <a:ext cx="4390459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解析</a:t>
            </a:r>
            <a:r>
              <a:rPr lang="en-US" altLang="zh-CN" sz="2400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先估算，再填结果。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0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601208" y="5147614"/>
            <a:ext cx="2486027" cy="171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7579087" y="5476201"/>
            <a:ext cx="1364776" cy="193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95351" y="1615720"/>
            <a:ext cx="91582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小练习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   ）中填入“＜”、“＞”或“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=”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0" name="矩形 19"/>
          <p:cNvSpPr/>
          <p:nvPr/>
        </p:nvSpPr>
        <p:spPr>
          <a:xfrm>
            <a:off x="2376346" y="4043477"/>
            <a:ext cx="73961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202×9=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     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303×8=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   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303×6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    ）     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404×6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  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=3636   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    ）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=3636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4262" y="2606437"/>
            <a:ext cx="74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00850" y="2620383"/>
            <a:ext cx="74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71766" y="3327448"/>
            <a:ext cx="91582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写出这样的算式。</a:t>
            </a:r>
          </a:p>
        </p:txBody>
      </p:sp>
      <p:sp>
        <p:nvSpPr>
          <p:cNvPr id="14" name="矩形 13"/>
          <p:cNvSpPr/>
          <p:nvPr/>
        </p:nvSpPr>
        <p:spPr>
          <a:xfrm>
            <a:off x="2286112" y="2606438"/>
            <a:ext cx="7439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108×4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800        104×7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980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8469" y="4165711"/>
            <a:ext cx="1562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1818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3103" y="4151423"/>
            <a:ext cx="1562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2424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24181" y="4830092"/>
            <a:ext cx="1562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1818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81585" y="4803235"/>
            <a:ext cx="1562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2424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36700" y="5422018"/>
            <a:ext cx="118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606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86944" y="5424072"/>
            <a:ext cx="59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20829" y="6097638"/>
            <a:ext cx="118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909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7433" y="6056832"/>
            <a:ext cx="59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五边形 7"/>
          <p:cNvSpPr>
            <a:spLocks noChangeArrowheads="1"/>
          </p:cNvSpPr>
          <p:nvPr/>
        </p:nvSpPr>
        <p:spPr bwMode="auto">
          <a:xfrm>
            <a:off x="-4767" y="593725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  <p:bldP spid="12" grpId="0"/>
      <p:bldP spid="13" grpId="0"/>
      <p:bldP spid="15" grpId="0"/>
      <p:bldP spid="16" grpId="0"/>
      <p:bldP spid="17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2026" y="1642146"/>
            <a:ext cx="2588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连一连</a:t>
            </a:r>
          </a:p>
        </p:txBody>
      </p:sp>
      <p:pic>
        <p:nvPicPr>
          <p:cNvPr id="3074" name="Picture 2" descr="C:\Users\ADMINI~1\AppData\Local\Temp\ksohtml\wps702C.tm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5587" y="2709701"/>
            <a:ext cx="8072080" cy="223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五边形 7"/>
          <p:cNvSpPr>
            <a:spLocks noChangeArrowheads="1"/>
          </p:cNvSpPr>
          <p:nvPr/>
        </p:nvSpPr>
        <p:spPr bwMode="auto">
          <a:xfrm>
            <a:off x="-4767" y="593725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3814748" y="3186106"/>
            <a:ext cx="3975225" cy="12144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5590253" y="3131334"/>
            <a:ext cx="3975225" cy="12144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443273" y="3338505"/>
            <a:ext cx="3014663" cy="10620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114910" y="3186106"/>
            <a:ext cx="3086100" cy="11596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810359" y="3245822"/>
            <a:ext cx="3086100" cy="11596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9"/>
          <p:cNvSpPr txBox="1"/>
          <p:nvPr/>
        </p:nvSpPr>
        <p:spPr>
          <a:xfrm>
            <a:off x="895351" y="1778062"/>
            <a:ext cx="101917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口算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622512" y="4339959"/>
            <a:ext cx="2540912" cy="251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9"/>
          <p:cNvSpPr txBox="1"/>
          <p:nvPr/>
        </p:nvSpPr>
        <p:spPr>
          <a:xfrm>
            <a:off x="1164351" y="2724558"/>
            <a:ext cx="84581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0×6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32×3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7×22 =   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101×3=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120×0=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13×4=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320×3=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405×2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708×0=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22501" y="2850797"/>
            <a:ext cx="74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03482" y="3654620"/>
            <a:ext cx="74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303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87910" y="2844095"/>
            <a:ext cx="74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96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80318" y="2860550"/>
            <a:ext cx="74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154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46346" y="4476902"/>
            <a:ext cx="74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960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2165" y="3597467"/>
            <a:ext cx="74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68033" y="4498006"/>
            <a:ext cx="74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810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45403" y="3639001"/>
            <a:ext cx="74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42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23170" y="4505477"/>
            <a:ext cx="74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五边形 7"/>
          <p:cNvSpPr>
            <a:spLocks noChangeArrowheads="1"/>
          </p:cNvSpPr>
          <p:nvPr/>
        </p:nvSpPr>
        <p:spPr bwMode="auto">
          <a:xfrm>
            <a:off x="-4767" y="593725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enwen.soso.com/p/20110920/20110920210742-6026806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72689" y="3447453"/>
            <a:ext cx="2119312" cy="337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99989" y="1740205"/>
            <a:ext cx="83867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下面的计算对吗？不对的改正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过来。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5306" y="4951050"/>
            <a:ext cx="1381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        )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8335" y="4971777"/>
            <a:ext cx="74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408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64868" y="2769045"/>
            <a:ext cx="21526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4 0 5      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×     3</a:t>
            </a: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—————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1 2 0 1 5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32031" y="2764277"/>
            <a:ext cx="21526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0 4      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×     2</a:t>
            </a: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—————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4 8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9262" y="5007055"/>
            <a:ext cx="1381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        )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8817" y="4985427"/>
            <a:ext cx="105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1215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五边形 7"/>
          <p:cNvSpPr>
            <a:spLocks noChangeArrowheads="1"/>
          </p:cNvSpPr>
          <p:nvPr/>
        </p:nvSpPr>
        <p:spPr bwMode="auto">
          <a:xfrm>
            <a:off x="-4767" y="593725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6114" y="1757747"/>
            <a:ext cx="101846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竖式计算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9397" y="2579984"/>
            <a:ext cx="71493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202×4=   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35×3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    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105×8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480×2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     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307×7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602×6=</a:t>
            </a:r>
          </a:p>
        </p:txBody>
      </p:sp>
      <p:pic>
        <p:nvPicPr>
          <p:cNvPr id="7" name="Picture 1" descr="C:\Users\Administrator\AppData\Roaming\Tencent\Users\810731822\QQ\WinTemp\RichOle\_2K)OK7FT2U@]}WH)F4WAL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400338" y="2986090"/>
            <a:ext cx="2791663" cy="336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80447" y="2751442"/>
            <a:ext cx="9009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808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4606" y="2733713"/>
            <a:ext cx="9009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105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7154" y="3596673"/>
            <a:ext cx="9009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960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1787" y="3596673"/>
            <a:ext cx="9009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840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3277" y="4447132"/>
            <a:ext cx="9009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3612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40758" y="4447132"/>
            <a:ext cx="9009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2149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五边形 7"/>
          <p:cNvSpPr>
            <a:spLocks noChangeArrowheads="1"/>
          </p:cNvSpPr>
          <p:nvPr/>
        </p:nvSpPr>
        <p:spPr bwMode="auto">
          <a:xfrm>
            <a:off x="-4767" y="593725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198781" y="4928737"/>
            <a:ext cx="1950355" cy="193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895349" y="1907588"/>
            <a:ext cx="10440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看谁算得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又对又快。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21957" y="2845261"/>
            <a:ext cx="21526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2 0 7      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×     3</a:t>
            </a: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—————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6 2 1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31857" y="2840493"/>
            <a:ext cx="21526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5 0 8      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×     4</a:t>
            </a: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—————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2 0 3 2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818037" y="2845261"/>
            <a:ext cx="21526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1 0 2      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×     9</a:t>
            </a: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—————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9 1 8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五边形 7"/>
          <p:cNvSpPr>
            <a:spLocks noChangeArrowheads="1"/>
          </p:cNvSpPr>
          <p:nvPr/>
        </p:nvSpPr>
        <p:spPr bwMode="auto">
          <a:xfrm>
            <a:off x="-4767" y="593725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课后作业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75993" y="1978939"/>
            <a:ext cx="101063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一台收音机的价钱是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元，一个电熨斗的价钱是它的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     一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个电熨斗多少钱？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198781" y="4928737"/>
            <a:ext cx="1950355" cy="193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85951" y="4101495"/>
            <a:ext cx="877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106×2=212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（元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    一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电熨斗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212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元。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五边形 7"/>
          <p:cNvSpPr>
            <a:spLocks noChangeArrowheads="1"/>
          </p:cNvSpPr>
          <p:nvPr/>
        </p:nvSpPr>
        <p:spPr bwMode="auto">
          <a:xfrm>
            <a:off x="-4767" y="593725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课后作业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23923" y="2567098"/>
            <a:ext cx="101441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一条裤子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元，一件上衣的价钱是它的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倍。这件上衣多少钱？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3137" y="4101495"/>
            <a:ext cx="877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82×4=328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（元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   这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件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上衣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328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元。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Picture 2" descr="http://wenwen.soso.com/p/20110920/20110920210742-6026806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258426" y="3743520"/>
            <a:ext cx="1933575" cy="308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五边形 7"/>
          <p:cNvSpPr>
            <a:spLocks noChangeArrowheads="1"/>
          </p:cNvSpPr>
          <p:nvPr/>
        </p:nvSpPr>
        <p:spPr bwMode="auto">
          <a:xfrm>
            <a:off x="-4767" y="593725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课后作业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Administrator\AppData\Roaming\Tencent\Users\810731822\QQ\WinTemp\RichOle\_2K)OK7FT2U@]}WH)F4WAL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132041" y="4360937"/>
            <a:ext cx="1956619" cy="2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895352" y="1475332"/>
            <a:ext cx="42665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发散思维：我会填。</a:t>
            </a:r>
          </a:p>
        </p:txBody>
      </p:sp>
      <p:sp>
        <p:nvSpPr>
          <p:cNvPr id="7" name="矩形 6"/>
          <p:cNvSpPr/>
          <p:nvPr/>
        </p:nvSpPr>
        <p:spPr>
          <a:xfrm>
            <a:off x="897569" y="2329611"/>
            <a:ext cx="10296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）一个物体也没有，用（    ）表示，每相邻两个计数单位之间的进率都是（    ）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）算盘上方每颗珠子代表（    ），下方每颗珠子代表（    ）。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3524" y="2476353"/>
            <a:ext cx="105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26488" y="3758820"/>
            <a:ext cx="71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1188" y="3748110"/>
            <a:ext cx="105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8498" y="3104349"/>
            <a:ext cx="105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五边形 7"/>
          <p:cNvSpPr>
            <a:spLocks noChangeArrowheads="1"/>
          </p:cNvSpPr>
          <p:nvPr/>
        </p:nvSpPr>
        <p:spPr bwMode="auto">
          <a:xfrm>
            <a:off x="-4767" y="593725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知识拓展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Administrator\AppData\Roaming\Tencent\Users\810731822\QQ\WinTemp\RichOle\_2K)OK7FT2U@]}WH)F4WAL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439274" y="1584106"/>
            <a:ext cx="2752727" cy="331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9"/>
          <p:cNvSpPr txBox="1"/>
          <p:nvPr/>
        </p:nvSpPr>
        <p:spPr>
          <a:xfrm>
            <a:off x="471453" y="1466028"/>
            <a:ext cx="93871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复习旧知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）计算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15×5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45×8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96×7=       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123×2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40×9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79730" y="3223530"/>
            <a:ext cx="74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52742" y="4062099"/>
            <a:ext cx="74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672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65902" y="3212651"/>
            <a:ext cx="74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88126" y="4056002"/>
            <a:ext cx="74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246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9878" y="4937090"/>
            <a:ext cx="74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五边形 7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课题引入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/>
        </p:nvSpPr>
        <p:spPr>
          <a:xfrm>
            <a:off x="2185989" y="2351580"/>
            <a:ext cx="8407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观察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得出：表示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相加等于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0+0+0=0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38199" y="1488457"/>
            <a:ext cx="94210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思考一：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0×3=0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3×0=0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表示什么意思？</a:t>
            </a:r>
          </a:p>
        </p:txBody>
      </p:sp>
      <p:pic>
        <p:nvPicPr>
          <p:cNvPr id="7" name="Picture 1" descr="C:\Users\Administrator\AppData\Roaming\Tencent\Users\810731822\QQ\WinTemp\RichOle\_2K)OK7FT2U@]}WH)F4WAL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55999" y="4267501"/>
            <a:ext cx="2033589" cy="244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1551775" y="3696010"/>
            <a:ext cx="94210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0×7=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2185988" y="4434676"/>
            <a:ext cx="85471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观察得出：算式表示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相加，等于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0+0+0+0+0+0+0=0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五边形 7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239199" y="5819670"/>
            <a:ext cx="4851160" cy="897746"/>
            <a:chOff x="6075323" y="4554390"/>
            <a:chExt cx="5336528" cy="1021642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140586" y="4554390"/>
              <a:ext cx="5271265" cy="102164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075323" y="4590374"/>
              <a:ext cx="5245089" cy="735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【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结论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】0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和任何数相乘都得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/>
        </p:nvSpPr>
        <p:spPr>
          <a:xfrm>
            <a:off x="2192652" y="2871601"/>
            <a:ext cx="31780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解答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102×4=408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94546" y="1488458"/>
            <a:ext cx="100210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思考二：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一个看台是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个座位，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个看台大约有多少个座位？</a:t>
            </a:r>
          </a:p>
        </p:txBody>
      </p:sp>
      <p:sp>
        <p:nvSpPr>
          <p:cNvPr id="8" name="矩形 7"/>
          <p:cNvSpPr/>
          <p:nvPr/>
        </p:nvSpPr>
        <p:spPr>
          <a:xfrm>
            <a:off x="5636384" y="2282496"/>
            <a:ext cx="21526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1 0 2      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×     4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—————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4 0 8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0571" y="4408086"/>
            <a:ext cx="8946004" cy="17543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解析</a:t>
            </a:r>
            <a:r>
              <a:rPr lang="en-US" altLang="zh-CN" sz="2400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先从个位算起，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，把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写在个位上，再算十位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，把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写在十位上，最后算百位上的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相乘得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，并写在百位上。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/>
        </p:nvSpPr>
        <p:spPr>
          <a:xfrm>
            <a:off x="2099967" y="2750791"/>
            <a:ext cx="85471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解答：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607×4=2428       804×5=4020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95335" y="1459883"/>
            <a:ext cx="100639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思考三：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607×4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804×5=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你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能大约估算一下是多少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积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是几位数？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1948154" y="5334631"/>
            <a:ext cx="9297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结论</a:t>
            </a:r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像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乘数的中间有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的算式，我们称它为“乘数中间有零的乘法”。</a:t>
            </a:r>
          </a:p>
        </p:txBody>
      </p:sp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3751" y="3856239"/>
            <a:ext cx="8946004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解析</a:t>
            </a:r>
            <a:r>
              <a:rPr lang="en-US" altLang="zh-CN" sz="2400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从个位算起，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，写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进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，把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写在十位上。</a:t>
            </a:r>
          </a:p>
          <a:p>
            <a:pPr lvl="0">
              <a:lnSpc>
                <a:spcPct val="150000"/>
              </a:lnSpc>
            </a:pP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百位上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，写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进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，所以百位上是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，千位上是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我的文档\Tencent Files\810731822\FileRecv\2f6ca0e3559e3856e48b93d1e21e42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6176" y="1425956"/>
            <a:ext cx="7672389" cy="403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9"/>
          <p:cNvSpPr txBox="1"/>
          <p:nvPr/>
        </p:nvSpPr>
        <p:spPr>
          <a:xfrm>
            <a:off x="4179094" y="1967584"/>
            <a:ext cx="668655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由以上思考可以得出以下结论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1.0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和任何数相乘都得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乘数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中间是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，积的中间不一定是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，个位相乘进位时积的中间就不是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，个位相乘不进位时积的中间就是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381" y="2541663"/>
            <a:ext cx="2893780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五边形 7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/>
        </p:nvSpPr>
        <p:spPr>
          <a:xfrm>
            <a:off x="895350" y="1349422"/>
            <a:ext cx="10210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知识点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与任何数相乘都得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5" name="TextBox 9"/>
          <p:cNvSpPr txBox="1"/>
          <p:nvPr/>
        </p:nvSpPr>
        <p:spPr>
          <a:xfrm>
            <a:off x="889001" y="2457419"/>
            <a:ext cx="3211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：竖式练习　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44026" y="4425304"/>
            <a:ext cx="28479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931046" y="2253239"/>
          <a:ext cx="5498702" cy="1173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6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427">
                <a:tc>
                  <a:txBody>
                    <a:bodyPr/>
                    <a:lstStyle/>
                    <a:p>
                      <a:pPr marL="8001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800" kern="100" dirty="0">
                          <a:effectLst/>
                        </a:rPr>
                        <a:t>×</a:t>
                      </a:r>
                      <a:r>
                        <a:rPr lang="zh-CN" altLang="en-US" sz="2800" kern="100" dirty="0">
                          <a:effectLst/>
                        </a:rPr>
                        <a:t>  </a:t>
                      </a:r>
                      <a:endParaRPr lang="zh-CN" altLang="en-US" sz="2800" kern="100" dirty="0">
                        <a:effectLst/>
                        <a:latin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800" kern="100" dirty="0">
                          <a:effectLst/>
                        </a:rPr>
                        <a:t>207</a:t>
                      </a:r>
                      <a:r>
                        <a:rPr lang="zh-CN" altLang="en-US" sz="2800" kern="100" dirty="0">
                          <a:effectLst/>
                        </a:rPr>
                        <a:t>  </a:t>
                      </a:r>
                      <a:endParaRPr lang="zh-CN" altLang="en-US" sz="2800" kern="100" dirty="0">
                        <a:effectLst/>
                        <a:latin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800" kern="100">
                          <a:effectLst/>
                        </a:rPr>
                        <a:t>205</a:t>
                      </a:r>
                      <a:r>
                        <a:rPr lang="zh-CN" altLang="en-US" sz="2800" kern="100">
                          <a:effectLst/>
                        </a:rPr>
                        <a:t>　</a:t>
                      </a:r>
                      <a:endParaRPr lang="zh-CN" altLang="en-US" sz="2800" kern="100">
                        <a:effectLst/>
                        <a:latin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800" kern="100">
                          <a:effectLst/>
                        </a:rPr>
                        <a:t>105</a:t>
                      </a:r>
                      <a:r>
                        <a:rPr lang="zh-CN" altLang="en-US" sz="2800" kern="100">
                          <a:effectLst/>
                        </a:rPr>
                        <a:t>  </a:t>
                      </a:r>
                      <a:endParaRPr lang="zh-CN" altLang="en-US" sz="2800" kern="100">
                        <a:effectLst/>
                        <a:latin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800" kern="100">
                          <a:effectLst/>
                        </a:rPr>
                        <a:t>304</a:t>
                      </a:r>
                      <a:r>
                        <a:rPr lang="zh-CN" altLang="en-US" sz="2800" kern="100">
                          <a:effectLst/>
                        </a:rPr>
                        <a:t>  </a:t>
                      </a:r>
                      <a:endParaRPr lang="zh-CN" altLang="en-US" sz="2800" kern="100">
                        <a:effectLst/>
                        <a:latin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426">
                <a:tc>
                  <a:txBody>
                    <a:bodyPr/>
                    <a:lstStyle/>
                    <a:p>
                      <a:pPr marL="8001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800" kern="100" dirty="0">
                          <a:effectLst/>
                        </a:rPr>
                        <a:t>3</a:t>
                      </a:r>
                      <a:r>
                        <a:rPr lang="zh-CN" altLang="en-US" sz="2800" kern="100" dirty="0">
                          <a:effectLst/>
                        </a:rPr>
                        <a:t>  </a:t>
                      </a:r>
                      <a:endParaRPr lang="zh-CN" altLang="en-US" sz="2800" kern="100" dirty="0">
                        <a:effectLst/>
                        <a:latin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kern="100" dirty="0">
                          <a:effectLst/>
                        </a:rPr>
                        <a:t> 　</a:t>
                      </a:r>
                      <a:endParaRPr lang="zh-CN" altLang="en-US" sz="2800" kern="100" dirty="0">
                        <a:effectLst/>
                        <a:latin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kern="100" dirty="0">
                          <a:effectLst/>
                        </a:rPr>
                        <a:t>　</a:t>
                      </a:r>
                      <a:endParaRPr lang="zh-CN" altLang="en-US" sz="2800" kern="100" dirty="0">
                        <a:effectLst/>
                        <a:latin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kern="100" dirty="0">
                          <a:effectLst/>
                        </a:rPr>
                        <a:t>　</a:t>
                      </a:r>
                      <a:endParaRPr lang="zh-CN" altLang="en-US" sz="2800" kern="100" dirty="0">
                        <a:effectLst/>
                        <a:latin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　</a:t>
                      </a:r>
                      <a:endParaRPr lang="zh-CN" altLang="en-US" sz="28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五边形 7"/>
          <p:cNvSpPr>
            <a:spLocks noChangeArrowheads="1"/>
          </p:cNvSpPr>
          <p:nvPr/>
        </p:nvSpPr>
        <p:spPr bwMode="auto">
          <a:xfrm>
            <a:off x="-4767" y="593725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4539" y="4023058"/>
            <a:ext cx="7559487" cy="23083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解析</a:t>
            </a:r>
            <a:r>
              <a:rPr lang="en-US" altLang="zh-CN" sz="2400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207×3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先用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207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个位上的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21,21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满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要向前一位进一，再用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207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十位上的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相乘得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，加上进上来的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，十位上就写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，最后用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207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百位上的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相乘，结果是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621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645365" y="2141435"/>
            <a:ext cx="2486027" cy="171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5351" y="1592261"/>
            <a:ext cx="9898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：小狗从邮局出发给狐狸送信，往返至少需要走多少米？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5960" y="3950139"/>
            <a:ext cx="8778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答案：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204+204=408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（米）或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204×2=408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（米）。</a:t>
            </a:r>
          </a:p>
        </p:txBody>
      </p:sp>
      <p:pic>
        <p:nvPicPr>
          <p:cNvPr id="2050" name="Picture 2" descr="C:\Users\ADMINI~1\AppData\Local\Temp\ksohtml\wps465D.tm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8897" y="2868262"/>
            <a:ext cx="14001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917645" y="23776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小狗</a:t>
            </a: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狐狸家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邮局     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</a:p>
        </p:txBody>
      </p:sp>
      <p:sp>
        <p:nvSpPr>
          <p:cNvPr id="9" name="五边形 7"/>
          <p:cNvSpPr>
            <a:spLocks noChangeArrowheads="1"/>
          </p:cNvSpPr>
          <p:nvPr/>
        </p:nvSpPr>
        <p:spPr bwMode="auto">
          <a:xfrm>
            <a:off x="-4767" y="593725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5959" y="4808108"/>
            <a:ext cx="8946004" cy="17543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解析</a:t>
            </a:r>
            <a:r>
              <a:rPr lang="en-US" altLang="zh-CN" sz="2400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明确往返的意思，用最通俗的说法就是一去一回，解题可以用加法，也可以用乘法，两种方法都正确，但最好是应用乘法，因为本课学的就是乘数中间有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的乘法。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9"/>
          <p:cNvSpPr txBox="1"/>
          <p:nvPr/>
        </p:nvSpPr>
        <p:spPr>
          <a:xfrm>
            <a:off x="903291" y="1532970"/>
            <a:ext cx="83153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直接写出得数：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6×7+5=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44026" y="4604386"/>
            <a:ext cx="28479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3798" y="4036458"/>
            <a:ext cx="91582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小练习：直接写出得数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2×9+7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5×4+10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3×8+6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3×4+9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9×6+8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7×7+8=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0685" y="4794914"/>
            <a:ext cx="74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4943" y="4766338"/>
            <a:ext cx="74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2109" y="5441958"/>
            <a:ext cx="74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3471" y="5427670"/>
            <a:ext cx="74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2109" y="6062302"/>
            <a:ext cx="74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62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7759" y="6062302"/>
            <a:ext cx="74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57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五边形 7"/>
          <p:cNvSpPr>
            <a:spLocks noChangeArrowheads="1"/>
          </p:cNvSpPr>
          <p:nvPr/>
        </p:nvSpPr>
        <p:spPr bwMode="auto">
          <a:xfrm>
            <a:off x="-4767" y="593725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8904" y="2450672"/>
            <a:ext cx="6605021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解析</a:t>
            </a:r>
            <a:r>
              <a:rPr lang="en-US" altLang="zh-CN" sz="2400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注意计算顺序，先算乘法，再算加法。计算过程为：</a:t>
            </a:r>
            <a:r>
              <a:rPr lang="en-US" altLang="zh-CN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6×7+5=42+5=47</a:t>
            </a:r>
            <a:r>
              <a:rPr lang="zh-CN" altLang="en-US" sz="24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1046</Words>
  <Application>Microsoft Office PowerPoint</Application>
  <PresentationFormat>宽屏</PresentationFormat>
  <Paragraphs>183</Paragraphs>
  <Slides>19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楷体</vt:lpstr>
      <vt:lpstr>宋体</vt:lpstr>
      <vt:lpstr>微软雅黑</vt:lpstr>
      <vt:lpstr>Arial</vt:lpstr>
      <vt:lpstr>Calibri</vt:lpstr>
      <vt:lpstr>Calibri Light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2016-05-27T03:58:00Z</dcterms:created>
  <dcterms:modified xsi:type="dcterms:W3CDTF">2023-01-16T19:14:24Z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393DC2A40EEA491FBC2C56C05A89017E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