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01" r:id="rId2"/>
    <p:sldId id="257" r:id="rId3"/>
    <p:sldId id="305" r:id="rId4"/>
    <p:sldId id="306" r:id="rId5"/>
    <p:sldId id="261" r:id="rId6"/>
    <p:sldId id="262" r:id="rId7"/>
    <p:sldId id="263" r:id="rId8"/>
    <p:sldId id="264" r:id="rId9"/>
    <p:sldId id="265" r:id="rId10"/>
    <p:sldId id="266" r:id="rId11"/>
    <p:sldId id="278" r:id="rId12"/>
    <p:sldId id="280" r:id="rId13"/>
    <p:sldId id="281" r:id="rId14"/>
    <p:sldId id="282" r:id="rId15"/>
    <p:sldId id="297" r:id="rId16"/>
    <p:sldId id="277" r:id="rId17"/>
    <p:sldId id="302" r:id="rId1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71">
          <p15:clr>
            <a:srgbClr val="A4A3A4"/>
          </p15:clr>
        </p15:guide>
        <p15:guide id="2" pos="285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C0C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71"/>
        <p:guide pos="285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Font typeface="Arial" panose="020B0604020202020204" pitchFamily="34" charset="0"/>
              <a:buNone/>
              <a:defRPr sz="1200" noProof="1">
                <a:latin typeface="Arial" panose="020B0604020202020204" pitchFamily="34" charset="0"/>
                <a:ea typeface="黑体" panose="02010609060101010101" pitchFamily="49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Font typeface="Arial" panose="020B0604020202020204" pitchFamily="34" charset="0"/>
              <a:buNone/>
              <a:defRPr sz="1200" noProof="1">
                <a:latin typeface="Arial" panose="020B0604020202020204" pitchFamily="34" charset="0"/>
                <a:ea typeface="黑体" panose="02010609060101010101" pitchFamily="49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148" name="幻灯片图像占位符 3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备注占位符 4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Font typeface="Arial" panose="020B0604020202020204" pitchFamily="34" charset="0"/>
              <a:buNone/>
              <a:defRPr sz="1200" noProof="1">
                <a:latin typeface="Arial" panose="020B0604020202020204" pitchFamily="34" charset="0"/>
                <a:ea typeface="黑体" panose="02010609060101010101" pitchFamily="49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ea typeface="宋体" panose="02010600030101010101" pitchFamily="2" charset="-122"/>
              </a:defRPr>
            </a:lvl1pPr>
          </a:lstStyle>
          <a:p>
            <a:fld id="{C3676A74-9F1A-45CB-B355-EC7D72244746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676A74-9F1A-45CB-B355-EC7D72244746}" type="slidenum">
              <a:rPr lang="zh-CN" altLang="en-US" smtClean="0"/>
              <a:t>3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73175"/>
            <a:ext cx="7772400" cy="1089025"/>
          </a:xfrm>
        </p:spPr>
        <p:txBody>
          <a:bodyPr/>
          <a:lstStyle>
            <a:lvl1pPr algn="ctr">
              <a:defRPr sz="4000" b="1"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438400"/>
            <a:ext cx="6400800" cy="1143000"/>
          </a:xfrm>
        </p:spPr>
        <p:txBody>
          <a:bodyPr/>
          <a:lstStyle>
            <a:lvl1pPr marL="0" indent="0" algn="ctr">
              <a:buFontTx/>
              <a:buNone/>
              <a:defRPr sz="3200"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2136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2136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 thruBlk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 thruBlk="1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 thruBlk="1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 thruBlk="1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 thruBlk="1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 thruBlk="1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 thruBlk="1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 thruBlk="1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 thruBlk="1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 thruBlk="1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 thruBlk="1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 thruBlk="1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30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</p:sldLayoutIdLst>
  <p:transition spd="med">
    <p:fade thruBlk="1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1.xml"/><Relationship Id="rId1" Type="http://schemas.openxmlformats.org/officeDocument/2006/relationships/tags" Target="../tags/tag7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2.xml"/><Relationship Id="rId1" Type="http://schemas.openxmlformats.org/officeDocument/2006/relationships/tags" Target="../tags/tag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3.xml"/><Relationship Id="rId1" Type="http://schemas.openxmlformats.org/officeDocument/2006/relationships/tags" Target="../tags/tag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4.xml"/><Relationship Id="rId1" Type="http://schemas.openxmlformats.org/officeDocument/2006/relationships/tags" Target="../tags/tag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5.xml"/><Relationship Id="rId1" Type="http://schemas.openxmlformats.org/officeDocument/2006/relationships/tags" Target="../tags/tag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7.xml"/><Relationship Id="rId1" Type="http://schemas.openxmlformats.org/officeDocument/2006/relationships/tags" Target="../tags/tag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6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9.xml"/><Relationship Id="rId1" Type="http://schemas.openxmlformats.org/officeDocument/2006/relationships/tags" Target="../tags/tag5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0.xml"/><Relationship Id="rId1" Type="http://schemas.openxmlformats.org/officeDocument/2006/relationships/tags" Target="../tags/tag6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3"/>
          <p:cNvSpPr>
            <a:spLocks noChangeArrowheads="1" noChangeShapeType="1" noTextEdit="1"/>
          </p:cNvSpPr>
          <p:nvPr/>
        </p:nvSpPr>
        <p:spPr bwMode="auto">
          <a:xfrm>
            <a:off x="1604962" y="2057401"/>
            <a:ext cx="5638800" cy="1223433"/>
          </a:xfrm>
          <a:prstGeom prst="rect">
            <a:avLst/>
          </a:prstGeom>
        </p:spPr>
        <p:txBody>
          <a:bodyPr wrap="none" fromWordArt="1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lnSpc>
                <a:spcPct val="150000"/>
              </a:lnSpc>
              <a:defRPr/>
            </a:pPr>
            <a:r>
              <a:rPr lang="en-US" altLang="zh-CN" sz="3200" b="1" kern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</a:t>
            </a:r>
          </a:p>
          <a:p>
            <a:pPr algn="ctr">
              <a:lnSpc>
                <a:spcPct val="150000"/>
              </a:lnSpc>
              <a:defRPr/>
            </a:pPr>
            <a:endParaRPr lang="en-US" altLang="zh-CN" sz="3200" b="1" kern="1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en-US" altLang="zh-CN" sz="3200" b="1" kern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  <a:endParaRPr lang="zh-CN" altLang="en-US" sz="3200" b="1" kern="1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1563" y="1114810"/>
            <a:ext cx="2286000" cy="461665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defRPr/>
            </a:pPr>
            <a:r>
              <a:rPr lang="zh-CN" altLang="en-US" sz="2400" b="1" dirty="0">
                <a:latin typeface="+mn-ea"/>
                <a:ea typeface="+mn-ea"/>
              </a:rPr>
              <a:t>七年级下册</a:t>
            </a:r>
          </a:p>
        </p:txBody>
      </p:sp>
      <p:sp>
        <p:nvSpPr>
          <p:cNvPr id="7171" name="TextBox 5"/>
          <p:cNvSpPr txBox="1">
            <a:spLocks noChangeArrowheads="1"/>
          </p:cNvSpPr>
          <p:nvPr/>
        </p:nvSpPr>
        <p:spPr bwMode="auto">
          <a:xfrm>
            <a:off x="1223963" y="1916832"/>
            <a:ext cx="6705600" cy="2185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Unit 4 After-school Activities</a:t>
            </a:r>
          </a:p>
          <a:p>
            <a:pPr algn="ctr">
              <a:lnSpc>
                <a:spcPct val="200000"/>
              </a:lnSpc>
            </a:pPr>
            <a:r>
              <a:rPr lang="en-US" altLang="zh-CN" sz="40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How </a:t>
            </a:r>
            <a:r>
              <a:rPr lang="en-US" altLang="zh-CN" sz="4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was Your Weekend?</a:t>
            </a:r>
            <a:endParaRPr lang="zh-CN" altLang="en-US" sz="44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777116" y="5581089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图片 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357291" y="3628289"/>
            <a:ext cx="2272189" cy="208931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圆角矩形标注 5"/>
          <p:cNvSpPr/>
          <p:nvPr/>
        </p:nvSpPr>
        <p:spPr>
          <a:xfrm>
            <a:off x="1714501" y="1238251"/>
            <a:ext cx="4765675" cy="886883"/>
          </a:xfrm>
          <a:prstGeom prst="wedgeRoundRectCallout">
            <a:avLst>
              <a:gd name="adj1" fmla="val -47068"/>
              <a:gd name="adj2" fmla="val 262251"/>
              <a:gd name="adj3" fmla="val 16667"/>
            </a:avLst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Please fetch me some paper.</a:t>
            </a:r>
          </a:p>
        </p:txBody>
      </p:sp>
      <p:sp>
        <p:nvSpPr>
          <p:cNvPr id="10" name="右箭头 9"/>
          <p:cNvSpPr/>
          <p:nvPr/>
        </p:nvSpPr>
        <p:spPr>
          <a:xfrm>
            <a:off x="3857625" y="3905250"/>
            <a:ext cx="1701800" cy="491067"/>
          </a:xfrm>
          <a:prstGeom prst="rightArrow">
            <a:avLst>
              <a:gd name="adj1" fmla="val 50000"/>
              <a:gd name="adj2" fmla="val 4876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b="1" noProof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左箭头 10"/>
          <p:cNvSpPr/>
          <p:nvPr/>
        </p:nvSpPr>
        <p:spPr>
          <a:xfrm>
            <a:off x="3786189" y="4857752"/>
            <a:ext cx="1787525" cy="476249"/>
          </a:xfrm>
          <a:prstGeom prst="lef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b="1" noProof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367" name="图片 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00760" y="3333749"/>
            <a:ext cx="2071702" cy="22358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圆角矩形 7"/>
          <p:cNvSpPr/>
          <p:nvPr/>
        </p:nvSpPr>
        <p:spPr>
          <a:xfrm>
            <a:off x="71438" y="190500"/>
            <a:ext cx="2571750" cy="50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1">
              <a:defRPr/>
            </a:pP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Language points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内容占位符 4"/>
          <p:cNvSpPr>
            <a:spLocks noGrp="1" noChangeArrowheads="1"/>
          </p:cNvSpPr>
          <p:nvPr>
            <p:ph idx="4294967295"/>
          </p:nvPr>
        </p:nvSpPr>
        <p:spPr bwMode="auto">
          <a:xfrm>
            <a:off x="415925" y="1503363"/>
            <a:ext cx="8728075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>
              <a:lnSpc>
                <a:spcPct val="100000"/>
              </a:lnSpc>
              <a:buFont typeface="Webdings" panose="05030102010509060703" pitchFamily="18" charset="2"/>
              <a:buNone/>
            </a:pPr>
            <a:r>
              <a:rPr lang="zh-CN" alt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going </a:t>
            </a:r>
            <a:r>
              <a:rPr lang="zh-CN" alt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to/will 的用法区别</a:t>
            </a:r>
          </a:p>
          <a:p>
            <a:pPr algn="l" eaLnBrk="1" hangingPunct="1">
              <a:lnSpc>
                <a:spcPct val="100000"/>
              </a:lnSpc>
              <a:buFont typeface="Webdings" panose="05030102010509060703" pitchFamily="18" charset="2"/>
              <a:buNone/>
            </a:pPr>
            <a:r>
              <a:rPr lang="zh-CN" alt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going to与will两者都可表示将要发生的事、将要去做某事,但它们有如下几点区别： </a:t>
            </a:r>
          </a:p>
        </p:txBody>
      </p:sp>
      <p:sp>
        <p:nvSpPr>
          <p:cNvPr id="5" name="圆角矩形 4"/>
          <p:cNvSpPr/>
          <p:nvPr/>
        </p:nvSpPr>
        <p:spPr>
          <a:xfrm>
            <a:off x="71438" y="190500"/>
            <a:ext cx="2571750" cy="50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1">
              <a:defRPr/>
            </a:pP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Language points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内容占位符 4"/>
          <p:cNvSpPr txBox="1">
            <a:spLocks noChangeArrowheads="1"/>
          </p:cNvSpPr>
          <p:nvPr/>
        </p:nvSpPr>
        <p:spPr bwMode="auto">
          <a:xfrm>
            <a:off x="96839" y="2741084"/>
            <a:ext cx="6975475" cy="2878667"/>
          </a:xfrm>
          <a:prstGeom prst="rect">
            <a:avLst/>
          </a:prstGeom>
          <a:noFill/>
          <a:ln>
            <a:miter lim="800000"/>
          </a:ln>
        </p:spPr>
        <p:txBody>
          <a:bodyPr/>
          <a:lstStyle/>
          <a:p>
            <a:pPr marL="357505" indent="-357505">
              <a:lnSpc>
                <a:spcPct val="150000"/>
              </a:lnSpc>
              <a:spcBef>
                <a:spcPts val="1800"/>
              </a:spcBef>
              <a:buClr>
                <a:srgbClr val="B7C533"/>
              </a:buClr>
              <a:buSzPct val="100000"/>
              <a:buFont typeface="Webdings" panose="05030102010509060703" pitchFamily="18" charset="2"/>
              <a:buNone/>
              <a:defRPr/>
            </a:pP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1.be going to 表示近期、眼下就要发生的事情,will 表示的将来时间则较远一些,如：He is going to write a letter tonight.</a:t>
            </a: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57505" indent="-357505">
              <a:lnSpc>
                <a:spcPct val="150000"/>
              </a:lnSpc>
              <a:spcBef>
                <a:spcPts val="1800"/>
              </a:spcBef>
              <a:buClr>
                <a:srgbClr val="B7C533"/>
              </a:buClr>
              <a:buSzPct val="100000"/>
              <a:defRPr/>
            </a:pP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                                He will write a book one day.</a:t>
            </a:r>
          </a:p>
          <a:p>
            <a:pPr marL="357505" indent="-357505">
              <a:lnSpc>
                <a:spcPct val="150000"/>
              </a:lnSpc>
              <a:spcBef>
                <a:spcPts val="1800"/>
              </a:spcBef>
              <a:buClr>
                <a:srgbClr val="B7C533"/>
              </a:buClr>
              <a:buSzPct val="100000"/>
              <a:buFont typeface="Webdings" panose="05030102010509060703" pitchFamily="18" charset="2"/>
              <a:buNone/>
              <a:defRPr/>
            </a:pPr>
            <a:endParaRPr lang="zh-CN" altLang="en-US" dirty="0">
              <a:solidFill>
                <a:srgbClr val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57505" indent="-357505">
              <a:lnSpc>
                <a:spcPct val="150000"/>
              </a:lnSpc>
              <a:spcBef>
                <a:spcPts val="1800"/>
              </a:spcBef>
              <a:buClr>
                <a:srgbClr val="B7C533"/>
              </a:buClr>
              <a:buSzPct val="100000"/>
              <a:buFont typeface="Webdings" panose="05030102010509060703" pitchFamily="18" charset="2"/>
              <a:buNone/>
              <a:defRPr/>
            </a:pPr>
            <a:endParaRPr lang="zh-CN" altLang="en-US" dirty="0">
              <a:solidFill>
                <a:srgbClr val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spd="med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内容占位符 4"/>
          <p:cNvSpPr>
            <a:spLocks noGrp="1" noChangeArrowheads="1"/>
          </p:cNvSpPr>
          <p:nvPr>
            <p:ph idx="4294967295"/>
          </p:nvPr>
        </p:nvSpPr>
        <p:spPr bwMode="auto">
          <a:xfrm>
            <a:off x="0" y="1619250"/>
            <a:ext cx="7643813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>
              <a:lnSpc>
                <a:spcPct val="150000"/>
              </a:lnSpc>
              <a:buFont typeface="Webdings" panose="05030102010509060703" pitchFamily="18" charset="2"/>
              <a:buNone/>
            </a:pPr>
            <a:r>
              <a:rPr lang="zh-CN" alt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     2.be going to 表示根据主观判断将来肯定发生的事情,will表示客观上将来势必发生的事情.</a:t>
            </a:r>
          </a:p>
          <a:p>
            <a:pPr algn="l" eaLnBrk="1" hangingPunct="1">
              <a:buFont typeface="Webdings" panose="05030102010509060703" pitchFamily="18" charset="2"/>
              <a:buNone/>
            </a:pPr>
            <a:r>
              <a:rPr lang="zh-CN" alt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     He is seriously ill.</a:t>
            </a:r>
          </a:p>
          <a:p>
            <a:pPr algn="l" eaLnBrk="1" hangingPunct="1">
              <a:buFont typeface="Webdings" panose="05030102010509060703" pitchFamily="18" charset="2"/>
              <a:buNone/>
            </a:pPr>
            <a:r>
              <a:rPr lang="zh-CN" alt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     He is going to die.</a:t>
            </a:r>
          </a:p>
          <a:p>
            <a:pPr algn="l" eaLnBrk="1" hangingPunct="1">
              <a:buFont typeface="Webdings" panose="05030102010509060703" pitchFamily="18" charset="2"/>
              <a:buNone/>
            </a:pPr>
            <a:endParaRPr lang="zh-CN" altLang="en-US" sz="1800" dirty="0" smtClean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71438" y="190500"/>
            <a:ext cx="2571750" cy="50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1">
              <a:defRPr/>
            </a:pP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Language points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spd="med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内容占位符 4"/>
          <p:cNvSpPr>
            <a:spLocks noGrp="1" noChangeArrowheads="1"/>
          </p:cNvSpPr>
          <p:nvPr>
            <p:ph idx="4294967295"/>
          </p:nvPr>
        </p:nvSpPr>
        <p:spPr bwMode="auto">
          <a:xfrm>
            <a:off x="467544" y="1844824"/>
            <a:ext cx="7437438" cy="295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>
              <a:buFont typeface="Webdings" panose="05030102010509060703" pitchFamily="18" charset="2"/>
              <a:buNone/>
            </a:pPr>
            <a:r>
              <a:rPr lang="zh-CN" alt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3.be going to 含有“计划,准备”的意思,而 will 则没有这个意思,如：</a:t>
            </a:r>
          </a:p>
          <a:p>
            <a:pPr algn="l" eaLnBrk="1" hangingPunct="1">
              <a:buFont typeface="Webdings" panose="05030102010509060703" pitchFamily="18" charset="2"/>
              <a:buNone/>
            </a:pPr>
            <a:r>
              <a:rPr lang="zh-CN" alt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She is going to lend us  her book.</a:t>
            </a:r>
          </a:p>
          <a:p>
            <a:pPr algn="l" eaLnBrk="1" hangingPunct="1">
              <a:buFont typeface="Webdings" panose="05030102010509060703" pitchFamily="18" charset="2"/>
              <a:buNone/>
            </a:pPr>
            <a:endParaRPr lang="zh-CN" altLang="en-US" sz="1800" dirty="0" smtClean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71438" y="190500"/>
            <a:ext cx="2571750" cy="50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1">
              <a:defRPr/>
            </a:pP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Language points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spd="med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内容占位符 4"/>
          <p:cNvSpPr>
            <a:spLocks noGrp="1" noChangeArrowheads="1"/>
          </p:cNvSpPr>
          <p:nvPr>
            <p:ph idx="4294967295"/>
          </p:nvPr>
        </p:nvSpPr>
        <p:spPr bwMode="auto">
          <a:xfrm>
            <a:off x="611560" y="1916832"/>
            <a:ext cx="7143750" cy="1290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>
              <a:buFont typeface="Webdings" panose="05030102010509060703" pitchFamily="18" charset="2"/>
              <a:buNone/>
            </a:pPr>
            <a:r>
              <a:rPr lang="zh-CN" alt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4.在有条件状语从句的主句中,一般不用 be going to,而多用will,如：</a:t>
            </a:r>
          </a:p>
          <a:p>
            <a:pPr algn="l" eaLnBrk="1" hangingPunct="1">
              <a:buFont typeface="Webdings" panose="05030102010509060703" pitchFamily="18" charset="2"/>
              <a:buNone/>
            </a:pPr>
            <a:endParaRPr lang="zh-CN" altLang="en-US" sz="1800" dirty="0" smtClean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" name="圆角矩形标注 1"/>
          <p:cNvSpPr/>
          <p:nvPr/>
        </p:nvSpPr>
        <p:spPr>
          <a:xfrm>
            <a:off x="1071563" y="2190752"/>
            <a:ext cx="6000750" cy="1619249"/>
          </a:xfrm>
          <a:prstGeom prst="wedgeRoundRectCallout">
            <a:avLst>
              <a:gd name="adj1" fmla="val -3"/>
              <a:gd name="adj2" fmla="val 7071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zh-CN" altLang="en-US" noProof="1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If you have any trouble,I'll  stay with you and help you.</a:t>
            </a:r>
          </a:p>
        </p:txBody>
      </p:sp>
      <p:sp>
        <p:nvSpPr>
          <p:cNvPr id="5" name="圆角矩形 4"/>
          <p:cNvSpPr/>
          <p:nvPr/>
        </p:nvSpPr>
        <p:spPr>
          <a:xfrm>
            <a:off x="71438" y="190500"/>
            <a:ext cx="2571750" cy="50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1">
              <a:defRPr/>
            </a:pP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Language points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spd="med"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内容占位符 3"/>
          <p:cNvSpPr>
            <a:spLocks noGrp="1" noChangeArrowheads="1"/>
          </p:cNvSpPr>
          <p:nvPr>
            <p:ph sz="quarter" idx="4294967295"/>
          </p:nvPr>
        </p:nvSpPr>
        <p:spPr bwMode="auto">
          <a:xfrm>
            <a:off x="1214438" y="1944683"/>
            <a:ext cx="6262688" cy="247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>
              <a:buFont typeface="Webdings" panose="05030102010509060703" pitchFamily="18" charset="2"/>
              <a:buNone/>
            </a:pPr>
            <a:r>
              <a:rPr lang="zh-CN" alt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1.I can make donuts  </a:t>
            </a:r>
            <a:r>
              <a:rPr lang="zh-CN" altLang="en-US" sz="1800" u="sng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zh-CN" alt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(me)now.</a:t>
            </a:r>
          </a:p>
        </p:txBody>
      </p:sp>
      <p:sp>
        <p:nvSpPr>
          <p:cNvPr id="21506" name="标题 4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395536" y="1340768"/>
            <a:ext cx="6191250" cy="23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zh-CN" altLang="en-US" sz="18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用所给词适当形式填空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3309939" y="1905001"/>
            <a:ext cx="871537" cy="452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myself   </a:t>
            </a:r>
          </a:p>
        </p:txBody>
      </p:sp>
      <p:sp>
        <p:nvSpPr>
          <p:cNvPr id="6" name="内容占位符 3"/>
          <p:cNvSpPr txBox="1">
            <a:spLocks noChangeArrowheads="1"/>
          </p:cNvSpPr>
          <p:nvPr/>
        </p:nvSpPr>
        <p:spPr bwMode="auto">
          <a:xfrm>
            <a:off x="1238251" y="2762252"/>
            <a:ext cx="7000875" cy="1873249"/>
          </a:xfrm>
          <a:prstGeom prst="rect">
            <a:avLst/>
          </a:prstGeom>
          <a:noFill/>
          <a:ln>
            <a:miter lim="800000"/>
          </a:ln>
        </p:spPr>
        <p:txBody>
          <a:bodyPr/>
          <a:lstStyle/>
          <a:p>
            <a:pPr marL="357505" indent="-357505">
              <a:lnSpc>
                <a:spcPct val="110000"/>
              </a:lnSpc>
              <a:spcBef>
                <a:spcPts val="1800"/>
              </a:spcBef>
              <a:buClr>
                <a:srgbClr val="B7C533"/>
              </a:buClr>
              <a:buSzPct val="100000"/>
              <a:defRPr/>
            </a:pP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2.Tom will</a:t>
            </a:r>
            <a:r>
              <a:rPr lang="zh-CN" altLang="en-US" u="sng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(go)swimming 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sometime next  week.</a:t>
            </a:r>
          </a:p>
        </p:txBody>
      </p:sp>
      <p:sp>
        <p:nvSpPr>
          <p:cNvPr id="7" name="文本框 1"/>
          <p:cNvSpPr txBox="1">
            <a:spLocks noChangeArrowheads="1"/>
          </p:cNvSpPr>
          <p:nvPr/>
        </p:nvSpPr>
        <p:spPr bwMode="auto">
          <a:xfrm>
            <a:off x="2452688" y="2730501"/>
            <a:ext cx="1268412" cy="452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go   </a:t>
            </a:r>
          </a:p>
        </p:txBody>
      </p:sp>
      <p:sp>
        <p:nvSpPr>
          <p:cNvPr id="8" name="内容占位符 3"/>
          <p:cNvSpPr txBox="1">
            <a:spLocks noChangeArrowheads="1"/>
          </p:cNvSpPr>
          <p:nvPr/>
        </p:nvSpPr>
        <p:spPr bwMode="auto">
          <a:xfrm>
            <a:off x="1238251" y="3429000"/>
            <a:ext cx="5857875" cy="1524000"/>
          </a:xfrm>
          <a:prstGeom prst="rect">
            <a:avLst/>
          </a:prstGeom>
          <a:noFill/>
          <a:ln>
            <a:miter lim="800000"/>
          </a:ln>
        </p:spPr>
        <p:txBody>
          <a:bodyPr/>
          <a:lstStyle/>
          <a:p>
            <a:pPr marL="357505" indent="-357505">
              <a:lnSpc>
                <a:spcPct val="110000"/>
              </a:lnSpc>
              <a:spcBef>
                <a:spcPts val="1800"/>
              </a:spcBef>
              <a:buClr>
                <a:srgbClr val="B7C533"/>
              </a:buClr>
              <a:buSzPct val="100000"/>
              <a:defRPr/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The children are playing </a:t>
            </a:r>
            <a:r>
              <a:rPr lang="zh-CN" altLang="en-US" u="sng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  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(game) on the grass.   </a:t>
            </a:r>
          </a:p>
        </p:txBody>
      </p:sp>
      <p:sp>
        <p:nvSpPr>
          <p:cNvPr id="9" name="文本框 1"/>
          <p:cNvSpPr txBox="1">
            <a:spLocks noChangeArrowheads="1"/>
          </p:cNvSpPr>
          <p:nvPr/>
        </p:nvSpPr>
        <p:spPr bwMode="auto">
          <a:xfrm>
            <a:off x="3952876" y="3333751"/>
            <a:ext cx="785813" cy="452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games  </a:t>
            </a:r>
          </a:p>
        </p:txBody>
      </p:sp>
      <p:sp>
        <p:nvSpPr>
          <p:cNvPr id="10" name="圆角矩形 9"/>
          <p:cNvSpPr/>
          <p:nvPr/>
        </p:nvSpPr>
        <p:spPr>
          <a:xfrm>
            <a:off x="71438" y="190500"/>
            <a:ext cx="2571750" cy="50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1">
              <a:defRPr/>
            </a:pP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Exercises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标题 3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35357" y="548680"/>
            <a:ext cx="2828925" cy="582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zh-CN" altLang="en-US" sz="18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根据汉语完成句子</a:t>
            </a:r>
          </a:p>
        </p:txBody>
      </p:sp>
      <p:sp>
        <p:nvSpPr>
          <p:cNvPr id="22530" name="内容占位符 4"/>
          <p:cNvSpPr>
            <a:spLocks noGrp="1" noChangeArrowheads="1"/>
          </p:cNvSpPr>
          <p:nvPr>
            <p:ph idx="4294967295"/>
          </p:nvPr>
        </p:nvSpPr>
        <p:spPr bwMode="auto">
          <a:xfrm>
            <a:off x="1762919" y="1064684"/>
            <a:ext cx="4500563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algn="l" eaLnBrk="1" hangingPunct="1">
              <a:lnSpc>
                <a:spcPct val="100000"/>
              </a:lnSpc>
              <a:buFont typeface="Webdings" panose="05030102010509060703" pitchFamily="18" charset="2"/>
              <a:buNone/>
            </a:pPr>
            <a:r>
              <a:rPr lang="zh-CN" altLang="en-US" sz="1800" noProof="1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1.从我家到公园有一个小时。</a:t>
            </a:r>
            <a:endParaRPr lang="zh-CN" altLang="zh-CN" sz="1800" noProof="1" smtClean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marL="0" indent="0" algn="l" eaLnBrk="1" hangingPunct="1">
              <a:lnSpc>
                <a:spcPct val="100000"/>
              </a:lnSpc>
              <a:buFont typeface="Webdings" panose="05030102010509060703" pitchFamily="18" charset="2"/>
              <a:buNone/>
            </a:pPr>
            <a:r>
              <a:rPr lang="en-US" altLang="en-US" sz="1800" noProof="1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The park is one hour</a:t>
            </a:r>
            <a:r>
              <a:rPr lang="en-US" altLang="en-US" sz="1800" u="sng" noProof="1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                  </a:t>
            </a:r>
            <a:r>
              <a:rPr lang="en-US" altLang="en-US" sz="1800" noProof="1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my house.  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3711575" y="1310227"/>
            <a:ext cx="1293944" cy="452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away from  </a:t>
            </a:r>
          </a:p>
        </p:txBody>
      </p:sp>
      <p:sp>
        <p:nvSpPr>
          <p:cNvPr id="22532" name="内容占位符 4"/>
          <p:cNvSpPr txBox="1">
            <a:spLocks noChangeArrowheads="1"/>
          </p:cNvSpPr>
          <p:nvPr/>
        </p:nvSpPr>
        <p:spPr bwMode="auto">
          <a:xfrm>
            <a:off x="1643064" y="2095500"/>
            <a:ext cx="4740275" cy="2192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57505" indent="-357505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algn="just">
              <a:spcBef>
                <a:spcPts val="1800"/>
              </a:spcBef>
              <a:buClr>
                <a:srgbClr val="B7C533"/>
              </a:buClr>
              <a:buSzPct val="100000"/>
            </a:pPr>
            <a:r>
              <a:rPr lang="zh-CN" altLang="en-US" noProof="1">
                <a:latin typeface="Times New Roman" panose="02020603050405020304" pitchFamily="18" charset="0"/>
                <a:ea typeface="微软雅黑" panose="020B0503020204020204" pitchFamily="34" charset="-122"/>
              </a:rPr>
              <a:t>2.我们度过了一个快乐的周末。         </a:t>
            </a:r>
          </a:p>
          <a:p>
            <a:pPr algn="just">
              <a:spcBef>
                <a:spcPts val="1800"/>
              </a:spcBef>
              <a:buClr>
                <a:srgbClr val="B7C533"/>
              </a:buClr>
              <a:buSzPct val="100000"/>
            </a:pPr>
            <a:r>
              <a:rPr lang="en-US" altLang="en-US" noProof="1">
                <a:latin typeface="Times New Roman" panose="02020603050405020304" pitchFamily="18" charset="0"/>
                <a:ea typeface="微软雅黑" panose="020B0503020204020204" pitchFamily="34" charset="-122"/>
              </a:rPr>
              <a:t> We had</a:t>
            </a:r>
            <a:r>
              <a:rPr lang="en-US" altLang="en-US" u="sng" noProof="1">
                <a:latin typeface="Times New Roman" panose="02020603050405020304" pitchFamily="18" charset="0"/>
                <a:ea typeface="微软雅黑" panose="020B0503020204020204" pitchFamily="34" charset="-122"/>
              </a:rPr>
              <a:t>                            </a:t>
            </a:r>
            <a:r>
              <a:rPr lang="en-US" altLang="zh-CN" u="sng" noProof="1">
                <a:latin typeface="Times New Roman" panose="02020603050405020304" pitchFamily="18" charset="0"/>
                <a:ea typeface="微软雅黑" panose="020B0503020204020204" pitchFamily="34" charset="-122"/>
              </a:rPr>
              <a:t>.</a:t>
            </a:r>
            <a:r>
              <a:rPr lang="en-US" altLang="en-US" u="sng" noProof="1">
                <a:latin typeface="Times New Roman" panose="02020603050405020304" pitchFamily="18" charset="0"/>
                <a:ea typeface="微软雅黑" panose="020B0503020204020204" pitchFamily="34" charset="-122"/>
              </a:rPr>
              <a:t>          </a:t>
            </a:r>
            <a:r>
              <a:rPr lang="en-US" altLang="en-US" noProof="1">
                <a:latin typeface="Times New Roman" panose="02020603050405020304" pitchFamily="18" charset="0"/>
                <a:ea typeface="微软雅黑" panose="020B0503020204020204" pitchFamily="34" charset="-122"/>
              </a:rPr>
              <a:t>  </a:t>
            </a:r>
          </a:p>
        </p:txBody>
      </p:sp>
      <p:sp>
        <p:nvSpPr>
          <p:cNvPr id="9" name="文本框 1"/>
          <p:cNvSpPr txBox="1">
            <a:spLocks noChangeArrowheads="1"/>
          </p:cNvSpPr>
          <p:nvPr/>
        </p:nvSpPr>
        <p:spPr bwMode="auto">
          <a:xfrm>
            <a:off x="2500346" y="2440784"/>
            <a:ext cx="1858201" cy="452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a great weekend   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2534" name="内容占位符 4"/>
          <p:cNvSpPr txBox="1">
            <a:spLocks noChangeArrowheads="1"/>
          </p:cNvSpPr>
          <p:nvPr/>
        </p:nvSpPr>
        <p:spPr bwMode="auto">
          <a:xfrm>
            <a:off x="1714500" y="3429000"/>
            <a:ext cx="721518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57505" indent="-357505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>
              <a:lnSpc>
                <a:spcPct val="110000"/>
              </a:lnSpc>
              <a:spcBef>
                <a:spcPts val="1800"/>
              </a:spcBef>
              <a:buClr>
                <a:srgbClr val="B7C533"/>
              </a:buClr>
              <a:buSzPct val="100000"/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3.爬山是有趣的。</a:t>
            </a:r>
            <a:r>
              <a:rPr lang="zh-CN" altLang="en-US" u="sng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                   </a:t>
            </a:r>
            <a:r>
              <a:rPr lang="en-US" altLang="zh-CN" u="sng" dirty="0">
                <a:latin typeface="Times New Roman" panose="02020603050405020304" pitchFamily="18" charset="0"/>
                <a:ea typeface="微软雅黑" panose="020B0503020204020204" pitchFamily="34" charset="-122"/>
              </a:rPr>
              <a:t>________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 is so fun.     </a:t>
            </a:r>
          </a:p>
        </p:txBody>
      </p:sp>
      <p:sp>
        <p:nvSpPr>
          <p:cNvPr id="11" name="文本框 1"/>
          <p:cNvSpPr txBox="1">
            <a:spLocks noChangeArrowheads="1"/>
          </p:cNvSpPr>
          <p:nvPr/>
        </p:nvSpPr>
        <p:spPr bwMode="auto">
          <a:xfrm>
            <a:off x="3631017" y="3255434"/>
            <a:ext cx="2076209" cy="452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Mountain climbing  </a:t>
            </a:r>
          </a:p>
        </p:txBody>
      </p:sp>
      <p:sp>
        <p:nvSpPr>
          <p:cNvPr id="22536" name="内容占位符 4"/>
          <p:cNvSpPr txBox="1">
            <a:spLocks noChangeArrowheads="1"/>
          </p:cNvSpPr>
          <p:nvPr/>
        </p:nvSpPr>
        <p:spPr bwMode="auto">
          <a:xfrm>
            <a:off x="1673225" y="4000501"/>
            <a:ext cx="7042150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57505" indent="-357505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>
              <a:spcBef>
                <a:spcPts val="1800"/>
              </a:spcBef>
              <a:buClr>
                <a:srgbClr val="B7C533"/>
              </a:buClr>
              <a:buSzPct val="100000"/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4.他每天坐公交车上班。</a:t>
            </a:r>
          </a:p>
          <a:p>
            <a:pPr>
              <a:spcBef>
                <a:spcPts val="1800"/>
              </a:spcBef>
              <a:buClr>
                <a:srgbClr val="B7C533"/>
              </a:buClr>
              <a:buSzPct val="100000"/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 He</a:t>
            </a:r>
            <a:r>
              <a:rPr lang="zh-CN" altLang="en-US" u="sng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                      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to work  every day.          </a:t>
            </a:r>
          </a:p>
        </p:txBody>
      </p:sp>
      <p:sp>
        <p:nvSpPr>
          <p:cNvPr id="13" name="文本框 1"/>
          <p:cNvSpPr txBox="1">
            <a:spLocks noChangeArrowheads="1"/>
          </p:cNvSpPr>
          <p:nvPr/>
        </p:nvSpPr>
        <p:spPr bwMode="auto">
          <a:xfrm>
            <a:off x="2144713" y="4364447"/>
            <a:ext cx="1486304" cy="452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takes  a  bus   </a:t>
            </a:r>
          </a:p>
        </p:txBody>
      </p:sp>
      <p:sp>
        <p:nvSpPr>
          <p:cNvPr id="22538" name="内容占位符 4"/>
          <p:cNvSpPr txBox="1">
            <a:spLocks noChangeArrowheads="1"/>
          </p:cNvSpPr>
          <p:nvPr/>
        </p:nvSpPr>
        <p:spPr bwMode="auto">
          <a:xfrm>
            <a:off x="1785939" y="5334000"/>
            <a:ext cx="6002337" cy="1238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ts val="1800"/>
              </a:spcBef>
              <a:buClr>
                <a:srgbClr val="B7C533"/>
              </a:buClr>
              <a:buSzPct val="100000"/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5.下周末你打算干什么？</a:t>
            </a:r>
          </a:p>
          <a:p>
            <a:pPr>
              <a:spcBef>
                <a:spcPts val="1800"/>
              </a:spcBef>
              <a:buClr>
                <a:srgbClr val="B7C533"/>
              </a:buClr>
              <a:buSzPct val="100000"/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What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____</a:t>
            </a:r>
            <a:r>
              <a:rPr lang="zh-CN" altLang="en-US" u="sng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                     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do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next weekend?  </a:t>
            </a:r>
          </a:p>
        </p:txBody>
      </p:sp>
      <p:sp>
        <p:nvSpPr>
          <p:cNvPr id="15" name="文本框 2"/>
          <p:cNvSpPr txBox="1">
            <a:spLocks noChangeArrowheads="1"/>
          </p:cNvSpPr>
          <p:nvPr/>
        </p:nvSpPr>
        <p:spPr bwMode="auto">
          <a:xfrm>
            <a:off x="2359024" y="5726909"/>
            <a:ext cx="1749197" cy="452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are you going to </a:t>
            </a:r>
          </a:p>
        </p:txBody>
      </p:sp>
      <p:sp>
        <p:nvSpPr>
          <p:cNvPr id="16" name="圆角矩形 15"/>
          <p:cNvSpPr/>
          <p:nvPr/>
        </p:nvSpPr>
        <p:spPr>
          <a:xfrm>
            <a:off x="71438" y="190500"/>
            <a:ext cx="2571750" cy="50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1">
              <a:defRPr/>
            </a:pP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Exercises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1" grpId="0"/>
      <p:bldP spid="13" grpId="0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2"/>
          <p:cNvSpPr txBox="1">
            <a:spLocks noChangeArrowheads="1"/>
          </p:cNvSpPr>
          <p:nvPr/>
        </p:nvSpPr>
        <p:spPr bwMode="auto">
          <a:xfrm>
            <a:off x="457201" y="1843618"/>
            <a:ext cx="7993063" cy="812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b="1">
                <a:solidFill>
                  <a:schemeClr val="folHlink"/>
                </a:solidFill>
                <a:latin typeface="Times New Roman" panose="02020603050405020304" pitchFamily="18" charset="0"/>
              </a:rPr>
              <a:t>    </a:t>
            </a:r>
          </a:p>
          <a:p>
            <a:pPr>
              <a:lnSpc>
                <a:spcPct val="130000"/>
              </a:lnSpc>
            </a:pPr>
            <a:endParaRPr lang="en-US" altLang="zh-CN" b="1">
              <a:solidFill>
                <a:schemeClr val="folHlink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54" name="Text Box 4"/>
          <p:cNvSpPr txBox="1">
            <a:spLocks noChangeArrowheads="1"/>
          </p:cNvSpPr>
          <p:nvPr/>
        </p:nvSpPr>
        <p:spPr bwMode="auto">
          <a:xfrm>
            <a:off x="1065213" y="2006600"/>
            <a:ext cx="7235825" cy="895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</a:rPr>
              <a:t>1.What are you going to do after school this week? Make up a dialogue.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</a:rPr>
              <a:t>2.Preview Unit 5 Lesson 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25 </a:t>
            </a: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533400" y="177800"/>
            <a:ext cx="2590800" cy="50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Homework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608013" y="1600200"/>
            <a:ext cx="7620000" cy="2133600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内容占位符 4"/>
          <p:cNvSpPr>
            <a:spLocks noGrp="1" noChangeArrowheads="1"/>
          </p:cNvSpPr>
          <p:nvPr>
            <p:ph idx="4294967295"/>
          </p:nvPr>
        </p:nvSpPr>
        <p:spPr bwMode="auto">
          <a:xfrm>
            <a:off x="1043608" y="1682796"/>
            <a:ext cx="7128792" cy="2667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57505" indent="-357505" algn="l" eaLnBrk="1" hangingPunct="1">
              <a:buFont typeface="Webdings" panose="05030102010509060703" pitchFamily="18" charset="2"/>
              <a:buNone/>
              <a:defRPr/>
            </a:pPr>
            <a:r>
              <a:rPr lang="zh-CN" alt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1.掌握一些与周末活动介绍有关的词汇：everybody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lang="zh-CN" alt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away，  help ， sing 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 marL="357505" indent="-357505" algn="l" eaLnBrk="1" hangingPunct="1">
              <a:buFont typeface="Webdings" panose="05030102010509060703" pitchFamily="18" charset="2"/>
              <a:buNone/>
              <a:defRPr/>
            </a:pPr>
            <a:r>
              <a:rPr lang="zh-CN" alt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2.运用所学知识介绍自己周末活动的情况。</a:t>
            </a:r>
            <a:endParaRPr lang="en-US" altLang="zh-CN" sz="2000" dirty="0" smtClean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357505" indent="-357505" algn="l" eaLnBrk="1" hangingPunct="1">
              <a:lnSpc>
                <a:spcPct val="170000"/>
              </a:lnSpc>
              <a:buFont typeface="Webdings" panose="05030102010509060703" pitchFamily="18" charset="2"/>
              <a:buNone/>
              <a:defRPr/>
            </a:pPr>
            <a:r>
              <a:rPr lang="en-US" altLang="zh-CN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.让学生了解电子邮件的正确写法。</a:t>
            </a:r>
          </a:p>
          <a:p>
            <a:pPr marL="357505" indent="-357505" algn="l" eaLnBrk="1" hangingPunct="1">
              <a:lnSpc>
                <a:spcPct val="170000"/>
              </a:lnSpc>
              <a:buFont typeface="Webdings" panose="05030102010509060703" pitchFamily="18" charset="2"/>
              <a:buNone/>
              <a:defRPr/>
            </a:pPr>
            <a:r>
              <a:rPr lang="en-US" altLang="zh-CN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.进一步掌握be going to 的用法。</a:t>
            </a:r>
          </a:p>
          <a:p>
            <a:pPr marL="357505" indent="-357505" algn="l" eaLnBrk="1" hangingPunct="1">
              <a:buFont typeface="Webdings" panose="05030102010509060703" pitchFamily="18" charset="2"/>
              <a:buNone/>
              <a:defRPr/>
            </a:pPr>
            <a:endParaRPr lang="zh-CN" altLang="en-US" sz="1400" dirty="0" smtClean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571500" y="1428751"/>
            <a:ext cx="8072438" cy="2946400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6" name="圆角矩形 5"/>
          <p:cNvSpPr/>
          <p:nvPr/>
        </p:nvSpPr>
        <p:spPr>
          <a:xfrm>
            <a:off x="609600" y="177800"/>
            <a:ext cx="1143000" cy="50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Aims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4"/>
          <p:cNvSpPr txBox="1">
            <a:spLocks noChangeArrowheads="1"/>
          </p:cNvSpPr>
          <p:nvPr/>
        </p:nvSpPr>
        <p:spPr bwMode="auto">
          <a:xfrm>
            <a:off x="1752600" y="1747081"/>
            <a:ext cx="6286500" cy="269708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57505" indent="-357505">
              <a:lnSpc>
                <a:spcPct val="110000"/>
              </a:lnSpc>
              <a:spcBef>
                <a:spcPts val="1800"/>
              </a:spcBef>
              <a:buClr>
                <a:srgbClr val="B7C533"/>
              </a:buClr>
              <a:buSzPct val="100000"/>
              <a:buFont typeface="Webdings" panose="05030102010509060703" pitchFamily="18" charset="2"/>
              <a:buNone/>
              <a:defRPr/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 had a great weekend. How about you?</a:t>
            </a:r>
          </a:p>
          <a:p>
            <a:pPr marL="357505" indent="-357505">
              <a:lnSpc>
                <a:spcPct val="110000"/>
              </a:lnSpc>
              <a:spcBef>
                <a:spcPts val="1800"/>
              </a:spcBef>
              <a:buClr>
                <a:srgbClr val="B7C533"/>
              </a:buClr>
              <a:buSzPct val="100000"/>
              <a:buFont typeface="Webdings" panose="05030102010509060703" pitchFamily="18" charset="2"/>
              <a:buNone/>
              <a:defRPr/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Now  let’s learn Lesson 24!</a:t>
            </a:r>
          </a:p>
          <a:p>
            <a:pPr marL="357505" indent="-357505">
              <a:lnSpc>
                <a:spcPct val="110000"/>
              </a:lnSpc>
              <a:spcBef>
                <a:spcPts val="1800"/>
              </a:spcBef>
              <a:buClr>
                <a:srgbClr val="B7C533"/>
              </a:buClr>
              <a:buSzPct val="100000"/>
              <a:buFont typeface="Webdings" panose="05030102010509060703" pitchFamily="18" charset="2"/>
              <a:buNone/>
              <a:defRPr/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How was Danny’s weekend?</a:t>
            </a:r>
          </a:p>
          <a:p>
            <a:pPr marL="357505" indent="-357505">
              <a:lnSpc>
                <a:spcPct val="110000"/>
              </a:lnSpc>
              <a:spcBef>
                <a:spcPts val="1800"/>
              </a:spcBef>
              <a:buClr>
                <a:srgbClr val="B7C533"/>
              </a:buClr>
              <a:buSzPct val="100000"/>
              <a:buFont typeface="Webdings" panose="05030102010509060703" pitchFamily="18" charset="2"/>
              <a:buNone/>
              <a:defRPr/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What did  he do on the weekend?</a:t>
            </a:r>
          </a:p>
          <a:p>
            <a:pPr marL="357505" indent="-357505">
              <a:lnSpc>
                <a:spcPct val="110000"/>
              </a:lnSpc>
              <a:spcBef>
                <a:spcPts val="1800"/>
              </a:spcBef>
              <a:buClr>
                <a:srgbClr val="B7C533"/>
              </a:buClr>
              <a:buSzPct val="100000"/>
              <a:buFont typeface="Webdings" panose="05030102010509060703" pitchFamily="18" charset="2"/>
              <a:buNone/>
              <a:defRPr/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What is he going to do next weekend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?</a:t>
            </a:r>
            <a:endParaRPr lang="zh-CN" altLang="en-US" sz="2600" dirty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571500" y="1428751"/>
            <a:ext cx="8072438" cy="3333749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4" name="圆角矩形 3"/>
          <p:cNvSpPr/>
          <p:nvPr/>
        </p:nvSpPr>
        <p:spPr>
          <a:xfrm>
            <a:off x="609600" y="177800"/>
            <a:ext cx="1143000" cy="50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Lead in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571500" y="177800"/>
            <a:ext cx="1604963" cy="50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476229"/>
            <a:ext cx="3643338" cy="57125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内容占位符 4"/>
          <p:cNvSpPr>
            <a:spLocks noGrp="1" noChangeArrowheads="1"/>
          </p:cNvSpPr>
          <p:nvPr>
            <p:ph idx="4294967295"/>
          </p:nvPr>
        </p:nvSpPr>
        <p:spPr bwMode="auto">
          <a:xfrm>
            <a:off x="800100" y="1524000"/>
            <a:ext cx="8343900" cy="418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>
              <a:lnSpc>
                <a:spcPct val="150000"/>
              </a:lnSpc>
              <a:buFont typeface="Webdings" panose="05030102010509060703" pitchFamily="18" charset="2"/>
              <a:buNone/>
            </a:pPr>
            <a:r>
              <a:rPr lang="en-US" altLang="zh-CN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1</a:t>
            </a:r>
            <a:r>
              <a:rPr lang="zh-CN" alt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.We are going to take a bus there.</a:t>
            </a:r>
          </a:p>
          <a:p>
            <a:pPr algn="l" eaLnBrk="1" hangingPunct="1">
              <a:lnSpc>
                <a:spcPct val="150000"/>
              </a:lnSpc>
              <a:buFont typeface="Webdings" panose="05030102010509060703" pitchFamily="18" charset="2"/>
              <a:buNone/>
            </a:pPr>
            <a:r>
              <a:rPr lang="zh-CN" alt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take a bus 意为“乘公共汽车”，表示使用某种交通工具有以下几种表达方式:</a:t>
            </a:r>
          </a:p>
          <a:p>
            <a:pPr algn="l" eaLnBrk="1" hangingPunct="1">
              <a:lnSpc>
                <a:spcPct val="150000"/>
              </a:lnSpc>
              <a:buFont typeface="Webdings" panose="05030102010509060703" pitchFamily="18" charset="2"/>
              <a:buNone/>
            </a:pPr>
            <a:r>
              <a:rPr lang="zh-CN" alt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by +交通工具  by bike   </a:t>
            </a:r>
          </a:p>
          <a:p>
            <a:pPr algn="l" eaLnBrk="1" hangingPunct="1">
              <a:lnSpc>
                <a:spcPct val="150000"/>
              </a:lnSpc>
              <a:buFont typeface="Webdings" panose="05030102010509060703" pitchFamily="18" charset="2"/>
              <a:buNone/>
            </a:pPr>
            <a:r>
              <a:rPr lang="zh-CN" alt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                        by boat  </a:t>
            </a:r>
          </a:p>
        </p:txBody>
      </p:sp>
      <p:sp>
        <p:nvSpPr>
          <p:cNvPr id="4" name="圆角矩形 3"/>
          <p:cNvSpPr/>
          <p:nvPr/>
        </p:nvSpPr>
        <p:spPr>
          <a:xfrm>
            <a:off x="71438" y="190500"/>
            <a:ext cx="2571750" cy="50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1">
              <a:defRPr/>
            </a:pP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Language points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spd="med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内容占位符 4"/>
          <p:cNvSpPr>
            <a:spLocks noGrp="1" noChangeArrowheads="1"/>
          </p:cNvSpPr>
          <p:nvPr>
            <p:ph idx="4294967295"/>
          </p:nvPr>
        </p:nvSpPr>
        <p:spPr bwMode="auto">
          <a:xfrm>
            <a:off x="1115616" y="1412776"/>
            <a:ext cx="4795838" cy="3554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>
              <a:lnSpc>
                <a:spcPct val="150000"/>
              </a:lnSpc>
              <a:buFont typeface="Webdings" panose="05030102010509060703" pitchFamily="18" charset="2"/>
              <a:buNone/>
            </a:pPr>
            <a:r>
              <a:rPr lang="zh-CN" alt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take +冠词+交通工具 </a:t>
            </a:r>
          </a:p>
          <a:p>
            <a:pPr algn="l" eaLnBrk="1" hangingPunct="1">
              <a:lnSpc>
                <a:spcPct val="150000"/>
              </a:lnSpc>
              <a:buFont typeface="Webdings" panose="05030102010509060703" pitchFamily="18" charset="2"/>
              <a:buNone/>
            </a:pPr>
            <a:r>
              <a:rPr lang="zh-CN" alt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take a bus   take the subway</a:t>
            </a:r>
          </a:p>
          <a:p>
            <a:pPr algn="l" eaLnBrk="1" hangingPunct="1">
              <a:lnSpc>
                <a:spcPct val="150000"/>
              </a:lnSpc>
              <a:buFont typeface="Webdings" panose="05030102010509060703" pitchFamily="18" charset="2"/>
              <a:buNone/>
            </a:pPr>
            <a:r>
              <a:rPr lang="zh-CN" alt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in(on) +冠词/物主代词+交通工具  </a:t>
            </a:r>
            <a:endParaRPr lang="en-US" altLang="zh-CN" sz="1800" dirty="0" smtClean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algn="l" eaLnBrk="1" hangingPunct="1">
              <a:lnSpc>
                <a:spcPct val="150000"/>
              </a:lnSpc>
              <a:buFont typeface="Webdings" panose="05030102010509060703" pitchFamily="18" charset="2"/>
              <a:buNone/>
            </a:pPr>
            <a:r>
              <a:rPr lang="zh-CN" alt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in a car   </a:t>
            </a:r>
            <a:r>
              <a:rPr lang="en-US" altLang="zh-CN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o</a:t>
            </a:r>
            <a:r>
              <a:rPr lang="zh-CN" alt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n one</a:t>
            </a:r>
            <a:r>
              <a:rPr lang="en-US" altLang="zh-CN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’</a:t>
            </a:r>
            <a:r>
              <a:rPr lang="zh-CN" alt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s </a:t>
            </a:r>
            <a:r>
              <a:rPr lang="en-US" altLang="zh-CN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bike</a:t>
            </a:r>
            <a:r>
              <a:rPr lang="zh-CN" alt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/on a bike</a:t>
            </a:r>
          </a:p>
        </p:txBody>
      </p:sp>
      <p:sp>
        <p:nvSpPr>
          <p:cNvPr id="5" name="圆角矩形 4"/>
          <p:cNvSpPr/>
          <p:nvPr/>
        </p:nvSpPr>
        <p:spPr>
          <a:xfrm>
            <a:off x="71438" y="190500"/>
            <a:ext cx="2571750" cy="50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1">
              <a:defRPr/>
            </a:pP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Language points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spd="med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内容占位符 4"/>
          <p:cNvSpPr>
            <a:spLocks noGrp="1" noChangeArrowheads="1"/>
          </p:cNvSpPr>
          <p:nvPr>
            <p:ph idx="4294967295"/>
          </p:nvPr>
        </p:nvSpPr>
        <p:spPr bwMode="auto">
          <a:xfrm>
            <a:off x="539552" y="1484784"/>
            <a:ext cx="7523163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>
              <a:lnSpc>
                <a:spcPct val="150000"/>
              </a:lnSpc>
              <a:buFont typeface="Webdings" panose="05030102010509060703" pitchFamily="18" charset="2"/>
              <a:buNone/>
            </a:pPr>
            <a:r>
              <a:rPr lang="en-US" altLang="zh-CN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     2.</a:t>
            </a:r>
            <a:r>
              <a:rPr lang="zh-CN" alt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My uncle is going to bring his camera….</a:t>
            </a:r>
          </a:p>
          <a:p>
            <a:pPr algn="l" eaLnBrk="1" hangingPunct="1">
              <a:lnSpc>
                <a:spcPct val="150000"/>
              </a:lnSpc>
              <a:buFont typeface="Webdings" panose="05030102010509060703" pitchFamily="18" charset="2"/>
              <a:buNone/>
            </a:pPr>
            <a:r>
              <a:rPr lang="zh-CN" alt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     bring为动词，意为“带来，拿来”，反义词为take也可表示“拿；取”，但用法有所不同，bring,take与fetch  所表示的物体离说话人的方向有所不同。</a:t>
            </a:r>
          </a:p>
        </p:txBody>
      </p:sp>
      <p:sp>
        <p:nvSpPr>
          <p:cNvPr id="3" name="圆角矩形 2"/>
          <p:cNvSpPr/>
          <p:nvPr/>
        </p:nvSpPr>
        <p:spPr>
          <a:xfrm>
            <a:off x="71438" y="190500"/>
            <a:ext cx="2571750" cy="50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1">
              <a:defRPr/>
            </a:pP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Language points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spd="med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内容占位符 4"/>
          <p:cNvSpPr>
            <a:spLocks noGrp="1" noChangeArrowheads="1"/>
          </p:cNvSpPr>
          <p:nvPr>
            <p:ph idx="4294967295"/>
          </p:nvPr>
        </p:nvSpPr>
        <p:spPr bwMode="auto">
          <a:xfrm>
            <a:off x="1763713" y="1123950"/>
            <a:ext cx="7380287" cy="268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>
              <a:buFont typeface="Webdings" panose="05030102010509060703" pitchFamily="18" charset="2"/>
              <a:buNone/>
            </a:pPr>
            <a:r>
              <a:rPr lang="zh-CN" altLang="en-US" sz="180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Eg：Bring me the book.</a:t>
            </a:r>
          </a:p>
        </p:txBody>
      </p:sp>
      <p:pic>
        <p:nvPicPr>
          <p:cNvPr id="13315" name="图片 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357291" y="3238499"/>
            <a:ext cx="1819259" cy="247449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圆角矩形标注 7"/>
          <p:cNvSpPr/>
          <p:nvPr/>
        </p:nvSpPr>
        <p:spPr>
          <a:xfrm>
            <a:off x="1571625" y="1905001"/>
            <a:ext cx="5429250" cy="1047751"/>
          </a:xfrm>
          <a:prstGeom prst="wedgeRoundRectCallout">
            <a:avLst>
              <a:gd name="adj1" fmla="val -41846"/>
              <a:gd name="adj2" fmla="val 132608"/>
              <a:gd name="adj3" fmla="val 16667"/>
            </a:avLst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noProof="1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Bring the book to me.</a:t>
            </a:r>
          </a:p>
        </p:txBody>
      </p:sp>
      <p:pic>
        <p:nvPicPr>
          <p:cNvPr id="13317" name="图片 8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500694" y="3714752"/>
            <a:ext cx="1785950" cy="16303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" name="左箭头 9"/>
          <p:cNvSpPr/>
          <p:nvPr/>
        </p:nvSpPr>
        <p:spPr>
          <a:xfrm>
            <a:off x="3286125" y="4000501"/>
            <a:ext cx="1968500" cy="571500"/>
          </a:xfrm>
          <a:prstGeom prst="lef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71438" y="190500"/>
            <a:ext cx="2571750" cy="50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1">
              <a:defRPr/>
            </a:pP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Language points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2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0" grpId="1" animBg="1"/>
      <p:bldP spid="10" grpId="2" animBg="1"/>
      <p:bldP spid="10" grpId="3" animBg="1"/>
      <p:bldP spid="10" grpId="4" animBg="1"/>
      <p:bldP spid="10" grpId="5" animBg="1"/>
      <p:bldP spid="10" grpId="6" animBg="1"/>
      <p:bldP spid="10" grpId="7" animBg="1"/>
      <p:bldP spid="10" grpId="8" animBg="1"/>
      <p:bldP spid="10" grpId="9" animBg="1"/>
      <p:bldP spid="10" grpId="10" animBg="1"/>
      <p:bldP spid="10" grpId="11" animBg="1"/>
      <p:bldP spid="10" grpId="12" animBg="1"/>
      <p:bldP spid="10" grpId="13" animBg="1"/>
      <p:bldP spid="10" grpId="14" animBg="1"/>
      <p:bldP spid="10" grpId="15" animBg="1"/>
      <p:bldP spid="10" grpId="16" animBg="1"/>
      <p:bldP spid="10" grpId="17" animBg="1"/>
      <p:bldP spid="10" grpId="18" animBg="1"/>
      <p:bldP spid="10" grpId="19" animBg="1"/>
      <p:bldP spid="10" grpId="20" animBg="1"/>
      <p:bldP spid="10" grpId="21" animBg="1"/>
      <p:bldP spid="10" grpId="22" animBg="1"/>
      <p:bldP spid="10" grpId="23" animBg="1"/>
      <p:bldP spid="10" grpId="24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云形标注 5"/>
          <p:cNvSpPr/>
          <p:nvPr/>
        </p:nvSpPr>
        <p:spPr>
          <a:xfrm>
            <a:off x="1111250" y="1238251"/>
            <a:ext cx="5461000" cy="1333500"/>
          </a:xfrm>
          <a:prstGeom prst="cloudCallout">
            <a:avLst>
              <a:gd name="adj1" fmla="val -28001"/>
              <a:gd name="adj2" fmla="val 118490"/>
            </a:avLst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zh-CN" altLang="en-US" noProof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 has taken my  bike?</a:t>
            </a:r>
          </a:p>
        </p:txBody>
      </p:sp>
      <p:pic>
        <p:nvPicPr>
          <p:cNvPr id="15362" name="图片 6" descr="office6\wpsassist\cache\A000220150322A51PPIC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357313" y="3429000"/>
            <a:ext cx="1746250" cy="2118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图片 9" descr="office6\wpsassist\cache\A000220150319G86PPIC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43500" y="3484034"/>
            <a:ext cx="3214688" cy="2230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右箭头 10"/>
          <p:cNvSpPr/>
          <p:nvPr/>
        </p:nvSpPr>
        <p:spPr>
          <a:xfrm>
            <a:off x="3500439" y="4191001"/>
            <a:ext cx="2200275" cy="285751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71438" y="190500"/>
            <a:ext cx="2571750" cy="50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1">
              <a:defRPr/>
            </a:pP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Language points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1" grpId="2" animBg="1"/>
      <p:bldP spid="11" grpId="3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2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2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2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2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2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2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2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2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2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2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2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22"/>
</p:tagLst>
</file>

<file path=ppt/theme/theme1.xml><?xml version="1.0" encoding="utf-8"?>
<a:theme xmlns:a="http://schemas.openxmlformats.org/drawingml/2006/main" name="WWW.2PPT.COM">
  <a:themeElements>
    <a:clrScheme name="hi-hoo蓝色空间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hi-hoo蓝色空间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hi-hoo蓝色空间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-hoo蓝色空间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-hoo蓝色空间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-hoo蓝色空间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-hoo蓝色空间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-hoo蓝色空间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-hoo蓝色空间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-hoo蓝色空间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-hoo蓝色空间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-hoo蓝色空间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-hoo蓝色空间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-hoo蓝色空间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主题43</Template>
  <TotalTime>0</TotalTime>
  <Words>631</Words>
  <Application>Microsoft Office PowerPoint</Application>
  <PresentationFormat>全屏显示(4:3)</PresentationFormat>
  <Paragraphs>83</Paragraphs>
  <Slides>17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4" baseType="lpstr">
      <vt:lpstr>黑体</vt:lpstr>
      <vt:lpstr>宋体</vt:lpstr>
      <vt:lpstr>微软雅黑</vt:lpstr>
      <vt:lpstr>Arial</vt:lpstr>
      <vt:lpstr>Times New Roman</vt:lpstr>
      <vt:lpstr>Webdings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用所给词适当形式填空</vt:lpstr>
      <vt:lpstr>根据汉语完成句子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2016-01-20T12:50:00Z</dcterms:created>
  <dcterms:modified xsi:type="dcterms:W3CDTF">2023-01-16T19:14:44Z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66724A20E42A4A11975345865083A951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