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C84A7-B9D6-48CC-863A-406E8E0DEC9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4D6C30-D00C-4526-A1CC-62060CFC88A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4D6C30-D00C-4526-A1CC-62060CFC88A1}"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F20FB2E-7E36-41D1-80EA-90C8C6549418}"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4F6F07B-A52A-4FF2-9BF8-D21CDADFA855}"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9938677-7AB5-4152-B0F3-B27B339138F4}"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D13649A-691C-4CAE-84EA-4822AE6081FB}"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75C9840-8CA4-4F16-A8B5-8BF71E0024F8}"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D3107B0-A28A-466A-BD4A-0C4F59390E1E}"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DB89E70-B3A8-47AE-94A7-892028B23F6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080E58D-2B43-46FD-944D-4FCE83ECF2DC}"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488ECBE-F5CE-4AE0-9AF8-82BD129E820F}"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F95C700-BB22-4028-A01E-9D14B9897A08}"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F00ED84-BF00-4466-AD73-A2842491EC7D}"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444812B9-5DB1-4E8B-B780-8AA7C9646B25}"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7" name="AutoShape 3" descr="u=2894633474,2090874560&amp;fm=23&amp;gp=0"/>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buFont typeface="Arial" panose="020B0604020202020204" pitchFamily="34" charset="0"/>
              <a:buNone/>
            </a:pPr>
            <a:endParaRPr lang="zh-CN" altLang="zh-CN"/>
          </a:p>
        </p:txBody>
      </p:sp>
      <p:sp>
        <p:nvSpPr>
          <p:cNvPr id="72708" name="WordArt 4"/>
          <p:cNvSpPr>
            <a:spLocks noChangeArrowheads="1" noChangeShapeType="1"/>
          </p:cNvSpPr>
          <p:nvPr/>
        </p:nvSpPr>
        <p:spPr bwMode="auto">
          <a:xfrm>
            <a:off x="3190478" y="3581400"/>
            <a:ext cx="2763044" cy="490065"/>
          </a:xfrm>
          <a:prstGeom prst="rect">
            <a:avLst/>
          </a:prstGeom>
        </p:spPr>
        <p:txBody>
          <a:bodyPr wrap="none" fromWordArt="1">
            <a:prstTxWarp prst="textPlain">
              <a:avLst>
                <a:gd name="adj" fmla="val 50000"/>
              </a:avLst>
            </a:prstTxWarp>
          </a:bodyPr>
          <a:lstStyle/>
          <a:p>
            <a:r>
              <a:rPr lang="en-US" altLang="zh-CN" sz="3600" b="1" kern="10" dirty="0">
                <a:ln w="12700">
                  <a:no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6999"/>
                    </a:srgbClr>
                  </a:outerShdw>
                </a:effectLst>
                <a:latin typeface="Arial" panose="020B0604020202020204"/>
                <a:cs typeface="Arial" panose="020B0604020202020204"/>
              </a:rPr>
              <a:t>Grammar</a:t>
            </a:r>
            <a:endParaRPr lang="zh-CN" altLang="en-US" sz="3600" b="1" kern="10" dirty="0">
              <a:ln w="12700">
                <a:no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6999"/>
                  </a:srgbClr>
                </a:outerShdw>
              </a:effectLst>
              <a:latin typeface="Arial" panose="020B0604020202020204"/>
              <a:cs typeface="Arial" panose="020B0604020202020204"/>
            </a:endParaRPr>
          </a:p>
        </p:txBody>
      </p:sp>
      <p:sp>
        <p:nvSpPr>
          <p:cNvPr id="2" name="矩形 1"/>
          <p:cNvSpPr/>
          <p:nvPr/>
        </p:nvSpPr>
        <p:spPr>
          <a:xfrm>
            <a:off x="0" y="1143000"/>
            <a:ext cx="9144000" cy="1862048"/>
          </a:xfrm>
          <a:prstGeom prst="rect">
            <a:avLst/>
          </a:prstGeom>
        </p:spPr>
        <p:txBody>
          <a:bodyPr wrap="square">
            <a:spAutoFit/>
          </a:bodyPr>
          <a:lstStyle/>
          <a:p>
            <a:r>
              <a:rPr lang="en-US" altLang="zh-CN" sz="11500" b="1" i="1" dirty="0">
                <a:solidFill>
                  <a:srgbClr val="FF0000"/>
                </a:solidFill>
              </a:rPr>
              <a:t>Asia</a:t>
            </a:r>
            <a:endParaRPr lang="zh-CN" altLang="en-US" sz="11500" b="1" i="1" dirty="0">
              <a:solidFill>
                <a:srgbClr val="FF0000"/>
              </a:solidFill>
            </a:endParaRPr>
          </a:p>
        </p:txBody>
      </p:sp>
      <p:sp>
        <p:nvSpPr>
          <p:cNvPr id="6" name="矩形 5"/>
          <p:cNvSpPr/>
          <p:nvPr/>
        </p:nvSpPr>
        <p:spPr>
          <a:xfrm>
            <a:off x="3191240" y="5479871"/>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checkerboard(across)">
                                      <p:cBhvr>
                                        <p:cTn id="7"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174625" y="204788"/>
            <a:ext cx="589915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sz="3200" b="1">
                <a:latin typeface="Times New Roman" panose="02020603050405020304" pitchFamily="18" charset="0"/>
              </a:rPr>
              <a:t>     Yesterday we visited the Summer Palace and spent about three hours in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The palace is a Chinese garden and mainly includes a hill and a lake. The lake is very big—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takes up three quarters of the area.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was frozen, so we could not row a boat there.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was really a pity. </a:t>
            </a:r>
            <a:endParaRPr lang="en-US" altLang="zh-CN" sz="3200" b="1">
              <a:latin typeface="Times New Roman" panose="02020603050405020304" pitchFamily="18" charset="0"/>
            </a:endParaRPr>
          </a:p>
        </p:txBody>
      </p:sp>
      <p:sp>
        <p:nvSpPr>
          <p:cNvPr id="82947" name="TextBox 14"/>
          <p:cNvSpPr txBox="1">
            <a:spLocks noChangeArrowheads="1"/>
          </p:cNvSpPr>
          <p:nvPr/>
        </p:nvSpPr>
        <p:spPr bwMode="auto">
          <a:xfrm>
            <a:off x="5508625" y="1555750"/>
            <a:ext cx="3332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latin typeface="Times New Roman" panose="02020603050405020304" pitchFamily="18" charset="0"/>
                <a:cs typeface="Times New Roman" panose="02020603050405020304" pitchFamily="18" charset="0"/>
              </a:rPr>
              <a:t>1</a:t>
            </a:r>
            <a:r>
              <a:rPr lang="en-US" sz="3200">
                <a:latin typeface="Times New Roman" panose="02020603050405020304" pitchFamily="18" charset="0"/>
                <a:cs typeface="Times New Roman" panose="02020603050405020304" pitchFamily="18" charset="0"/>
              </a:rPr>
              <a:t>.______________</a:t>
            </a:r>
            <a:endParaRPr lang="en-US" altLang="zh-CN" sz="3200">
              <a:latin typeface="Times New Roman" panose="02020603050405020304" pitchFamily="18" charset="0"/>
              <a:cs typeface="Times New Roman" panose="02020603050405020304" pitchFamily="18" charset="0"/>
            </a:endParaRPr>
          </a:p>
        </p:txBody>
      </p:sp>
      <p:sp>
        <p:nvSpPr>
          <p:cNvPr id="82948" name="TextBox 15"/>
          <p:cNvSpPr txBox="1">
            <a:spLocks noChangeArrowheads="1"/>
          </p:cNvSpPr>
          <p:nvPr/>
        </p:nvSpPr>
        <p:spPr bwMode="auto">
          <a:xfrm>
            <a:off x="5580063" y="3924300"/>
            <a:ext cx="33321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latin typeface="Times New Roman" panose="02020603050405020304" pitchFamily="18" charset="0"/>
                <a:cs typeface="Times New Roman" panose="02020603050405020304" pitchFamily="18" charset="0"/>
                <a:sym typeface="Arial" panose="020B0604020202020204" pitchFamily="34" charset="0"/>
              </a:rPr>
              <a:t>2</a:t>
            </a:r>
            <a:r>
              <a:rPr lang="en-US" sz="3200">
                <a:latin typeface="Times New Roman" panose="02020603050405020304" pitchFamily="18" charset="0"/>
                <a:cs typeface="Times New Roman" panose="02020603050405020304" pitchFamily="18" charset="0"/>
              </a:rPr>
              <a:t>.______________</a:t>
            </a:r>
            <a:endParaRPr lang="en-US" altLang="zh-CN" sz="3200">
              <a:latin typeface="Times New Roman" panose="02020603050405020304" pitchFamily="18" charset="0"/>
              <a:cs typeface="Times New Roman" panose="02020603050405020304" pitchFamily="18" charset="0"/>
            </a:endParaRPr>
          </a:p>
        </p:txBody>
      </p:sp>
      <p:sp>
        <p:nvSpPr>
          <p:cNvPr id="82949" name="TextBox 16"/>
          <p:cNvSpPr txBox="1">
            <a:spLocks noChangeArrowheads="1"/>
          </p:cNvSpPr>
          <p:nvPr/>
        </p:nvSpPr>
        <p:spPr bwMode="auto">
          <a:xfrm>
            <a:off x="5599113" y="4508500"/>
            <a:ext cx="33321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latin typeface="Times New Roman" panose="02020603050405020304" pitchFamily="18" charset="0"/>
                <a:cs typeface="Times New Roman" panose="02020603050405020304" pitchFamily="18" charset="0"/>
                <a:sym typeface="Arial" panose="020B0604020202020204" pitchFamily="34" charset="0"/>
              </a:rPr>
              <a:t>3.</a:t>
            </a:r>
            <a:r>
              <a:rPr lang="en-US" sz="3200">
                <a:latin typeface="Times New Roman" panose="02020603050405020304" pitchFamily="18" charset="0"/>
                <a:cs typeface="Times New Roman" panose="02020603050405020304" pitchFamily="18" charset="0"/>
              </a:rPr>
              <a:t>______________</a:t>
            </a:r>
            <a:endParaRPr lang="en-US" altLang="zh-CN" sz="3200">
              <a:latin typeface="Times New Roman" panose="02020603050405020304" pitchFamily="18" charset="0"/>
              <a:cs typeface="Times New Roman" panose="02020603050405020304" pitchFamily="18" charset="0"/>
            </a:endParaRPr>
          </a:p>
        </p:txBody>
      </p:sp>
      <p:sp>
        <p:nvSpPr>
          <p:cNvPr id="82950" name="TextBox 17"/>
          <p:cNvSpPr txBox="1">
            <a:spLocks noChangeArrowheads="1"/>
          </p:cNvSpPr>
          <p:nvPr/>
        </p:nvSpPr>
        <p:spPr bwMode="auto">
          <a:xfrm>
            <a:off x="5580063" y="5148263"/>
            <a:ext cx="3332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latin typeface="Times New Roman" panose="02020603050405020304" pitchFamily="18" charset="0"/>
                <a:cs typeface="Times New Roman" panose="02020603050405020304" pitchFamily="18" charset="0"/>
                <a:sym typeface="Arial" panose="020B0604020202020204" pitchFamily="34" charset="0"/>
              </a:rPr>
              <a:t>4</a:t>
            </a:r>
            <a:r>
              <a:rPr lang="en-US" sz="3200">
                <a:latin typeface="Times New Roman" panose="02020603050405020304" pitchFamily="18" charset="0"/>
                <a:cs typeface="Times New Roman" panose="02020603050405020304" pitchFamily="18" charset="0"/>
              </a:rPr>
              <a:t>.______________</a:t>
            </a:r>
          </a:p>
          <a:p>
            <a:pPr>
              <a:buFont typeface="Arial" panose="020B0604020202020204" pitchFamily="34" charset="0"/>
              <a:buNone/>
            </a:pPr>
            <a:r>
              <a:rPr lang="en-US" altLang="zh-CN" sz="3200">
                <a:latin typeface="Times New Roman" panose="02020603050405020304" pitchFamily="18" charset="0"/>
                <a:cs typeface="Times New Roman" panose="02020603050405020304" pitchFamily="18" charset="0"/>
              </a:rPr>
              <a:t>   ______</a:t>
            </a:r>
          </a:p>
        </p:txBody>
      </p:sp>
      <p:sp>
        <p:nvSpPr>
          <p:cNvPr id="82951" name="Text Box 7"/>
          <p:cNvSpPr txBox="1">
            <a:spLocks noChangeArrowheads="1"/>
          </p:cNvSpPr>
          <p:nvPr/>
        </p:nvSpPr>
        <p:spPr bwMode="auto">
          <a:xfrm>
            <a:off x="5868988" y="1555750"/>
            <a:ext cx="3044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rPr>
              <a:t>the Summer Palace</a:t>
            </a:r>
          </a:p>
        </p:txBody>
      </p:sp>
      <p:sp>
        <p:nvSpPr>
          <p:cNvPr id="82952" name="Text Box 8"/>
          <p:cNvSpPr txBox="1">
            <a:spLocks noChangeArrowheads="1"/>
          </p:cNvSpPr>
          <p:nvPr/>
        </p:nvSpPr>
        <p:spPr bwMode="auto">
          <a:xfrm>
            <a:off x="5942013" y="3933825"/>
            <a:ext cx="1336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sym typeface="Arial" panose="020B0604020202020204" pitchFamily="34" charset="0"/>
              </a:rPr>
              <a:t>t</a:t>
            </a:r>
            <a:r>
              <a:rPr lang="en-US" sz="2800" b="1" i="1">
                <a:solidFill>
                  <a:srgbClr val="CC0000"/>
                </a:solidFill>
                <a:latin typeface="Times New Roman" panose="02020603050405020304" pitchFamily="18" charset="0"/>
                <a:sym typeface="Arial" panose="020B0604020202020204" pitchFamily="34" charset="0"/>
              </a:rPr>
              <a:t>he lake</a:t>
            </a:r>
          </a:p>
        </p:txBody>
      </p:sp>
      <p:sp>
        <p:nvSpPr>
          <p:cNvPr id="82953" name="Text Box 9"/>
          <p:cNvSpPr txBox="1">
            <a:spLocks noChangeArrowheads="1"/>
          </p:cNvSpPr>
          <p:nvPr/>
        </p:nvSpPr>
        <p:spPr bwMode="auto">
          <a:xfrm>
            <a:off x="5940425" y="4508500"/>
            <a:ext cx="13366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sym typeface="Arial" panose="020B0604020202020204" pitchFamily="34" charset="0"/>
              </a:rPr>
              <a:t>t</a:t>
            </a:r>
            <a:r>
              <a:rPr lang="en-US" sz="2800" b="1" i="1">
                <a:solidFill>
                  <a:srgbClr val="CC0000"/>
                </a:solidFill>
                <a:latin typeface="Times New Roman" panose="02020603050405020304" pitchFamily="18" charset="0"/>
                <a:sym typeface="Arial" panose="020B0604020202020204" pitchFamily="34" charset="0"/>
              </a:rPr>
              <a:t>he lake</a:t>
            </a:r>
          </a:p>
        </p:txBody>
      </p:sp>
      <p:sp>
        <p:nvSpPr>
          <p:cNvPr id="82954" name="Text Box 10"/>
          <p:cNvSpPr txBox="1">
            <a:spLocks noChangeArrowheads="1"/>
          </p:cNvSpPr>
          <p:nvPr/>
        </p:nvSpPr>
        <p:spPr bwMode="auto">
          <a:xfrm>
            <a:off x="6011863" y="5229225"/>
            <a:ext cx="30353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sz="2800" b="1" i="1">
                <a:solidFill>
                  <a:srgbClr val="CC0000"/>
                </a:solidFill>
                <a:latin typeface="Times New Roman" panose="02020603050405020304" pitchFamily="18" charset="0"/>
                <a:sym typeface="Arial" panose="020B0604020202020204" pitchFamily="34" charset="0"/>
              </a:rPr>
              <a:t>we could not row a </a:t>
            </a:r>
          </a:p>
          <a:p>
            <a:pPr algn="l">
              <a:buFont typeface="Arial" panose="020B0604020202020204" pitchFamily="34" charset="0"/>
              <a:buNone/>
            </a:pPr>
            <a:r>
              <a:rPr lang="en-US" sz="2800" b="1" i="1">
                <a:solidFill>
                  <a:srgbClr val="CC0000"/>
                </a:solidFill>
                <a:latin typeface="Times New Roman" panose="02020603050405020304" pitchFamily="18" charset="0"/>
                <a:sym typeface="Arial" panose="020B0604020202020204" pitchFamily="34" charset="0"/>
              </a:rPr>
              <a:t>boat</a:t>
            </a:r>
          </a:p>
        </p:txBody>
      </p:sp>
      <p:sp>
        <p:nvSpPr>
          <p:cNvPr id="82955" name="Text Box 11"/>
          <p:cNvSpPr txBox="1">
            <a:spLocks noChangeArrowheads="1"/>
          </p:cNvSpPr>
          <p:nvPr/>
        </p:nvSpPr>
        <p:spPr bwMode="auto">
          <a:xfrm>
            <a:off x="5940425" y="2062163"/>
            <a:ext cx="218598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lifeless things</a:t>
            </a:r>
          </a:p>
        </p:txBody>
      </p:sp>
      <p:sp>
        <p:nvSpPr>
          <p:cNvPr id="82956" name="Text Box 12"/>
          <p:cNvSpPr txBox="1">
            <a:spLocks noChangeArrowheads="1"/>
          </p:cNvSpPr>
          <p:nvPr/>
        </p:nvSpPr>
        <p:spPr bwMode="auto">
          <a:xfrm>
            <a:off x="6732588" y="3573463"/>
            <a:ext cx="218598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lifeless things</a:t>
            </a:r>
            <a:endParaRPr lang="en-US" altLang="zh-CN"/>
          </a:p>
        </p:txBody>
      </p:sp>
      <p:sp>
        <p:nvSpPr>
          <p:cNvPr id="82957" name="Text Box 13"/>
          <p:cNvSpPr txBox="1">
            <a:spLocks noChangeArrowheads="1"/>
          </p:cNvSpPr>
          <p:nvPr/>
        </p:nvSpPr>
        <p:spPr bwMode="auto">
          <a:xfrm>
            <a:off x="6804025" y="4868863"/>
            <a:ext cx="2187575"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lifeless things</a:t>
            </a:r>
            <a:endParaRPr lang="en-US" altLang="zh-CN"/>
          </a:p>
        </p:txBody>
      </p:sp>
      <p:sp>
        <p:nvSpPr>
          <p:cNvPr id="82958" name="Text Box 14"/>
          <p:cNvSpPr txBox="1">
            <a:spLocks noChangeArrowheads="1"/>
          </p:cNvSpPr>
          <p:nvPr/>
        </p:nvSpPr>
        <p:spPr bwMode="auto">
          <a:xfrm>
            <a:off x="6084888" y="6165850"/>
            <a:ext cx="173355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a situation</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randombar(horizontal)">
                                      <p:cBhvr>
                                        <p:cTn id="7" dur="500"/>
                                        <p:tgtEl>
                                          <p:spTgt spid="829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2951"/>
                                        </p:tgtEl>
                                        <p:attrNameLst>
                                          <p:attrName>style.visibility</p:attrName>
                                        </p:attrNameLst>
                                      </p:cBhvr>
                                      <p:to>
                                        <p:strVal val="visible"/>
                                      </p:to>
                                    </p:set>
                                    <p:animEffect transition="in" filter="wipe(down)">
                                      <p:cBhvr>
                                        <p:cTn id="12" dur="500"/>
                                        <p:tgtEl>
                                          <p:spTgt spid="829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2955"/>
                                        </p:tgtEl>
                                        <p:attrNameLst>
                                          <p:attrName>style.visibility</p:attrName>
                                        </p:attrNameLst>
                                      </p:cBhvr>
                                      <p:to>
                                        <p:strVal val="visible"/>
                                      </p:to>
                                    </p:set>
                                    <p:animEffect transition="in" filter="wipe(down)">
                                      <p:cBhvr>
                                        <p:cTn id="17" dur="500"/>
                                        <p:tgtEl>
                                          <p:spTgt spid="829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2952"/>
                                        </p:tgtEl>
                                        <p:attrNameLst>
                                          <p:attrName>style.visibility</p:attrName>
                                        </p:attrNameLst>
                                      </p:cBhvr>
                                      <p:to>
                                        <p:strVal val="visible"/>
                                      </p:to>
                                    </p:set>
                                    <p:animEffect transition="in" filter="wipe(down)">
                                      <p:cBhvr>
                                        <p:cTn id="22" dur="500"/>
                                        <p:tgtEl>
                                          <p:spTgt spid="829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2956"/>
                                        </p:tgtEl>
                                        <p:attrNameLst>
                                          <p:attrName>style.visibility</p:attrName>
                                        </p:attrNameLst>
                                      </p:cBhvr>
                                      <p:to>
                                        <p:strVal val="visible"/>
                                      </p:to>
                                    </p:set>
                                    <p:animEffect transition="in" filter="wipe(down)">
                                      <p:cBhvr>
                                        <p:cTn id="27" dur="500"/>
                                        <p:tgtEl>
                                          <p:spTgt spid="8295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2953"/>
                                        </p:tgtEl>
                                        <p:attrNameLst>
                                          <p:attrName>style.visibility</p:attrName>
                                        </p:attrNameLst>
                                      </p:cBhvr>
                                      <p:to>
                                        <p:strVal val="visible"/>
                                      </p:to>
                                    </p:set>
                                    <p:animEffect transition="in" filter="wipe(down)">
                                      <p:cBhvr>
                                        <p:cTn id="32" dur="500"/>
                                        <p:tgtEl>
                                          <p:spTgt spid="829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2957"/>
                                        </p:tgtEl>
                                        <p:attrNameLst>
                                          <p:attrName>style.visibility</p:attrName>
                                        </p:attrNameLst>
                                      </p:cBhvr>
                                      <p:to>
                                        <p:strVal val="visible"/>
                                      </p:to>
                                    </p:set>
                                    <p:animEffect transition="in" filter="wipe(down)">
                                      <p:cBhvr>
                                        <p:cTn id="37" dur="500"/>
                                        <p:tgtEl>
                                          <p:spTgt spid="829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Effect transition="in" filter="wipe(down)">
                                      <p:cBhvr>
                                        <p:cTn id="42" dur="500"/>
                                        <p:tgtEl>
                                          <p:spTgt spid="8295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2958"/>
                                        </p:tgtEl>
                                        <p:attrNameLst>
                                          <p:attrName>style.visibility</p:attrName>
                                        </p:attrNameLst>
                                      </p:cBhvr>
                                      <p:to>
                                        <p:strVal val="visible"/>
                                      </p:to>
                                    </p:set>
                                    <p:animEffect transition="in" filter="wipe(down)">
                                      <p:cBhvr>
                                        <p:cTn id="47" dur="500"/>
                                        <p:tgtEl>
                                          <p:spTgt spid="82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1" grpId="0" bldLvl="0" autoUpdateAnimBg="0"/>
      <p:bldP spid="82952" grpId="0" bldLvl="0" autoUpdateAnimBg="0"/>
      <p:bldP spid="82953" grpId="0" bldLvl="0" autoUpdateAnimBg="0"/>
      <p:bldP spid="82954" grpId="0" bldLvl="0" autoUpdateAnimBg="0"/>
      <p:bldP spid="82955" grpId="0" bldLvl="0" autoUpdateAnimBg="0"/>
      <p:bldP spid="82956" grpId="0" bldLvl="0" autoUpdateAnimBg="0"/>
      <p:bldP spid="82957" grpId="0" bldLvl="0" autoUpdateAnimBg="0"/>
      <p:bldP spid="82958"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46063" y="260350"/>
            <a:ext cx="5826126"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sz="3200" b="1">
                <a:latin typeface="Times New Roman" panose="02020603050405020304" pitchFamily="18" charset="0"/>
              </a:rPr>
              <a:t>     Across the lake is a 17-hole bridge. There are many stone lions on either side of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The lions are all different from each other. Isn’t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amazing? While I was walking along the bridge, my mobile phone rang. </a:t>
            </a:r>
            <a:r>
              <a:rPr lang="en-US" sz="3200" b="1" u="sng">
                <a:solidFill>
                  <a:srgbClr val="FF0000"/>
                </a:solidFill>
                <a:latin typeface="Times New Roman" panose="02020603050405020304" pitchFamily="18" charset="0"/>
              </a:rPr>
              <a:t>It</a:t>
            </a:r>
            <a:r>
              <a:rPr lang="en-US" sz="3200" b="1">
                <a:latin typeface="Times New Roman" panose="02020603050405020304" pitchFamily="18" charset="0"/>
              </a:rPr>
              <a:t> was my mum. I told her that the Summer Palace was well worth visiting.</a:t>
            </a:r>
          </a:p>
          <a:p>
            <a:pPr>
              <a:lnSpc>
                <a:spcPct val="125000"/>
              </a:lnSpc>
              <a:buFont typeface="Arial" panose="020B0604020202020204" pitchFamily="34" charset="0"/>
              <a:buNone/>
            </a:pPr>
            <a:endParaRPr lang="en-US" altLang="zh-CN" sz="3200">
              <a:latin typeface="Times New Roman" panose="02020603050405020304" pitchFamily="18" charset="0"/>
            </a:endParaRPr>
          </a:p>
        </p:txBody>
      </p:sp>
      <p:sp>
        <p:nvSpPr>
          <p:cNvPr id="83971" name="TextBox 12"/>
          <p:cNvSpPr txBox="1">
            <a:spLocks noChangeArrowheads="1"/>
          </p:cNvSpPr>
          <p:nvPr/>
        </p:nvSpPr>
        <p:spPr bwMode="auto">
          <a:xfrm>
            <a:off x="5435600" y="1476375"/>
            <a:ext cx="336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a:latin typeface="Times New Roman" panose="02020603050405020304" pitchFamily="18" charset="0"/>
                <a:cs typeface="Times New Roman" panose="02020603050405020304" pitchFamily="18" charset="0"/>
              </a:rPr>
              <a:t>5.______________</a:t>
            </a:r>
            <a:endParaRPr lang="en-US" altLang="zh-CN" sz="3200">
              <a:latin typeface="Times New Roman" panose="02020603050405020304" pitchFamily="18" charset="0"/>
              <a:cs typeface="Times New Roman" panose="02020603050405020304" pitchFamily="18" charset="0"/>
            </a:endParaRPr>
          </a:p>
        </p:txBody>
      </p:sp>
      <p:sp>
        <p:nvSpPr>
          <p:cNvPr id="83972" name="TextBox 13"/>
          <p:cNvSpPr txBox="1">
            <a:spLocks noChangeArrowheads="1"/>
          </p:cNvSpPr>
          <p:nvPr/>
        </p:nvSpPr>
        <p:spPr bwMode="auto">
          <a:xfrm>
            <a:off x="5364163" y="2781300"/>
            <a:ext cx="336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a:latin typeface="Times New Roman" panose="02020603050405020304" pitchFamily="18" charset="0"/>
                <a:cs typeface="Times New Roman" panose="02020603050405020304" pitchFamily="18" charset="0"/>
              </a:rPr>
              <a:t>6.______________</a:t>
            </a:r>
            <a:endParaRPr lang="en-US" altLang="zh-CN" sz="3200">
              <a:latin typeface="Times New Roman" panose="02020603050405020304" pitchFamily="18" charset="0"/>
              <a:cs typeface="Times New Roman" panose="02020603050405020304" pitchFamily="18" charset="0"/>
            </a:endParaRPr>
          </a:p>
        </p:txBody>
      </p:sp>
      <p:sp>
        <p:nvSpPr>
          <p:cNvPr id="83973" name="TextBox 14"/>
          <p:cNvSpPr txBox="1">
            <a:spLocks noChangeArrowheads="1"/>
          </p:cNvSpPr>
          <p:nvPr/>
        </p:nvSpPr>
        <p:spPr bwMode="auto">
          <a:xfrm>
            <a:off x="5364163" y="4572000"/>
            <a:ext cx="35353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a:latin typeface="Times New Roman" panose="02020603050405020304" pitchFamily="18" charset="0"/>
                <a:cs typeface="Times New Roman" panose="02020603050405020304" pitchFamily="18" charset="0"/>
              </a:rPr>
              <a:t>7.___</a:t>
            </a:r>
            <a:r>
              <a:rPr lang="en-US" altLang="zh-CN" sz="3200">
                <a:latin typeface="Times New Roman" panose="02020603050405020304" pitchFamily="18" charset="0"/>
              </a:rPr>
              <a:t>_</a:t>
            </a:r>
            <a:r>
              <a:rPr lang="en-US" sz="3200">
                <a:latin typeface="Times New Roman" panose="02020603050405020304" pitchFamily="18" charset="0"/>
                <a:cs typeface="Times New Roman" panose="02020603050405020304" pitchFamily="18" charset="0"/>
              </a:rPr>
              <a:t>___________</a:t>
            </a:r>
            <a:endParaRPr lang="en-US" altLang="zh-CN" sz="3200">
              <a:latin typeface="Times New Roman" panose="02020603050405020304" pitchFamily="18" charset="0"/>
              <a:cs typeface="Times New Roman" panose="02020603050405020304" pitchFamily="18" charset="0"/>
            </a:endParaRPr>
          </a:p>
        </p:txBody>
      </p:sp>
      <p:sp>
        <p:nvSpPr>
          <p:cNvPr id="83974" name="Text Box 6"/>
          <p:cNvSpPr txBox="1">
            <a:spLocks noChangeArrowheads="1"/>
          </p:cNvSpPr>
          <p:nvPr/>
        </p:nvSpPr>
        <p:spPr bwMode="auto">
          <a:xfrm>
            <a:off x="5868988" y="1555750"/>
            <a:ext cx="165258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rPr>
              <a:t>the bridge</a:t>
            </a:r>
          </a:p>
        </p:txBody>
      </p:sp>
      <p:sp>
        <p:nvSpPr>
          <p:cNvPr id="83975" name="Text Box 7"/>
          <p:cNvSpPr txBox="1">
            <a:spLocks noChangeArrowheads="1"/>
          </p:cNvSpPr>
          <p:nvPr/>
        </p:nvSpPr>
        <p:spPr bwMode="auto">
          <a:xfrm>
            <a:off x="5867400" y="2781300"/>
            <a:ext cx="22479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rPr>
              <a:t>different lions</a:t>
            </a:r>
          </a:p>
        </p:txBody>
      </p:sp>
      <p:sp>
        <p:nvSpPr>
          <p:cNvPr id="83976" name="Text Box 8"/>
          <p:cNvSpPr txBox="1">
            <a:spLocks noChangeArrowheads="1"/>
          </p:cNvSpPr>
          <p:nvPr/>
        </p:nvSpPr>
        <p:spPr bwMode="auto">
          <a:xfrm>
            <a:off x="5795963" y="4652963"/>
            <a:ext cx="3109912"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CC0000"/>
                </a:solidFill>
                <a:latin typeface="Times New Roman" panose="02020603050405020304" pitchFamily="18" charset="0"/>
              </a:rPr>
              <a:t>an unknown person</a:t>
            </a:r>
          </a:p>
        </p:txBody>
      </p:sp>
      <p:sp>
        <p:nvSpPr>
          <p:cNvPr id="83977" name="Text Box 9"/>
          <p:cNvSpPr txBox="1">
            <a:spLocks noChangeArrowheads="1"/>
          </p:cNvSpPr>
          <p:nvPr/>
        </p:nvSpPr>
        <p:spPr bwMode="auto">
          <a:xfrm>
            <a:off x="5940425" y="2062163"/>
            <a:ext cx="218598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lifeless things</a:t>
            </a:r>
            <a:endParaRPr lang="en-US" altLang="zh-CN"/>
          </a:p>
        </p:txBody>
      </p:sp>
      <p:sp>
        <p:nvSpPr>
          <p:cNvPr id="83978" name="Text Box 10"/>
          <p:cNvSpPr txBox="1">
            <a:spLocks noChangeArrowheads="1"/>
          </p:cNvSpPr>
          <p:nvPr/>
        </p:nvSpPr>
        <p:spPr bwMode="auto">
          <a:xfrm>
            <a:off x="5940425" y="3286125"/>
            <a:ext cx="218598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a:buFont typeface="Arial" panose="020B0604020202020204" pitchFamily="34" charset="0"/>
              <a:buNone/>
            </a:pPr>
            <a:r>
              <a:rPr lang="en-US" altLang="zh-CN" sz="2800" b="1" i="1">
                <a:solidFill>
                  <a:srgbClr val="000099"/>
                </a:solidFill>
                <a:latin typeface="Times New Roman" panose="02020603050405020304" pitchFamily="18" charset="0"/>
              </a:rPr>
              <a:t>lifeless things</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randombar(horizontal)">
                                      <p:cBhvr>
                                        <p:cTn id="7" dur="500"/>
                                        <p:tgtEl>
                                          <p:spTgt spid="839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3974"/>
                                        </p:tgtEl>
                                        <p:attrNameLst>
                                          <p:attrName>style.visibility</p:attrName>
                                        </p:attrNameLst>
                                      </p:cBhvr>
                                      <p:to>
                                        <p:strVal val="visible"/>
                                      </p:to>
                                    </p:set>
                                    <p:animEffect transition="in" filter="wipe(down)">
                                      <p:cBhvr>
                                        <p:cTn id="12" dur="500"/>
                                        <p:tgtEl>
                                          <p:spTgt spid="839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3977"/>
                                        </p:tgtEl>
                                        <p:attrNameLst>
                                          <p:attrName>style.visibility</p:attrName>
                                        </p:attrNameLst>
                                      </p:cBhvr>
                                      <p:to>
                                        <p:strVal val="visible"/>
                                      </p:to>
                                    </p:set>
                                    <p:animEffect transition="in" filter="wipe(down)">
                                      <p:cBhvr>
                                        <p:cTn id="17" dur="500"/>
                                        <p:tgtEl>
                                          <p:spTgt spid="839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3975"/>
                                        </p:tgtEl>
                                        <p:attrNameLst>
                                          <p:attrName>style.visibility</p:attrName>
                                        </p:attrNameLst>
                                      </p:cBhvr>
                                      <p:to>
                                        <p:strVal val="visible"/>
                                      </p:to>
                                    </p:set>
                                    <p:animEffect transition="in" filter="wipe(down)">
                                      <p:cBhvr>
                                        <p:cTn id="22" dur="500"/>
                                        <p:tgtEl>
                                          <p:spTgt spid="8397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3978"/>
                                        </p:tgtEl>
                                        <p:attrNameLst>
                                          <p:attrName>style.visibility</p:attrName>
                                        </p:attrNameLst>
                                      </p:cBhvr>
                                      <p:to>
                                        <p:strVal val="visible"/>
                                      </p:to>
                                    </p:set>
                                    <p:animEffect transition="in" filter="wipe(down)">
                                      <p:cBhvr>
                                        <p:cTn id="27" dur="500"/>
                                        <p:tgtEl>
                                          <p:spTgt spid="8397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3976"/>
                                        </p:tgtEl>
                                        <p:attrNameLst>
                                          <p:attrName>style.visibility</p:attrName>
                                        </p:attrNameLst>
                                      </p:cBhvr>
                                      <p:to>
                                        <p:strVal val="visible"/>
                                      </p:to>
                                    </p:set>
                                    <p:animEffect transition="in" filter="wipe(down)">
                                      <p:cBhvr>
                                        <p:cTn id="32" dur="5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ldLvl="0" autoUpdateAnimBg="0"/>
      <p:bldP spid="83975" grpId="0" bldLvl="0" autoUpdateAnimBg="0"/>
      <p:bldP spid="83976" grpId="0" bldLvl="0" autoUpdateAnimBg="0"/>
      <p:bldP spid="83977" grpId="0" bldLvl="0" autoUpdateAnimBg="0"/>
      <p:bldP spid="83978"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830263" y="260350"/>
            <a:ext cx="7488237" cy="668338"/>
          </a:xfrm>
          <a:prstGeom prst="rect">
            <a:avLst/>
          </a:prstGeom>
          <a:noFill/>
          <a:ln>
            <a:noFill/>
          </a:ln>
          <a:extLst>
            <a:ext uri="{909E8E84-426E-40DD-AFC4-6F175D3DCCD1}">
              <a14:hiddenFill xmlns:a14="http://schemas.microsoft.com/office/drawing/2010/main">
                <a:solidFill>
                  <a:srgbClr val="9933FF"/>
                </a:solidFill>
              </a14:hiddenFill>
            </a:ext>
            <a:ext uri="{91240B29-F687-4F45-9708-019B960494DF}">
              <a14:hiddenLine xmlns:a14="http://schemas.microsoft.com/office/drawing/2010/main" w="2857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solidFill>
                  <a:schemeClr val="bg1"/>
                </a:solidFill>
                <a:latin typeface="Times New Roman" panose="02020603050405020304" pitchFamily="18" charset="0"/>
              </a:rPr>
              <a:t>   </a:t>
            </a:r>
            <a:r>
              <a:rPr lang="en-US" sz="3600" b="1">
                <a:solidFill>
                  <a:schemeClr val="bg1"/>
                </a:solidFill>
                <a:latin typeface="Times New Roman" panose="02020603050405020304" pitchFamily="18" charset="0"/>
              </a:rPr>
              <a:t>Using </a:t>
            </a:r>
            <a:r>
              <a:rPr lang="en-US" sz="3600" b="1" i="1" u="sng">
                <a:solidFill>
                  <a:schemeClr val="bg1"/>
                </a:solidFill>
                <a:latin typeface="Times New Roman" panose="02020603050405020304" pitchFamily="18" charset="0"/>
              </a:rPr>
              <a:t>it</a:t>
            </a:r>
            <a:r>
              <a:rPr lang="en-US" sz="3600" b="1">
                <a:solidFill>
                  <a:schemeClr val="bg1"/>
                </a:solidFill>
                <a:latin typeface="Times New Roman" panose="02020603050405020304" pitchFamily="18" charset="0"/>
              </a:rPr>
              <a:t> as </a:t>
            </a:r>
            <a:r>
              <a:rPr lang="en-US" altLang="zh-CN" sz="3600" b="1">
                <a:solidFill>
                  <a:schemeClr val="bg1"/>
                </a:solidFill>
                <a:latin typeface="Times New Roman" panose="02020603050405020304" pitchFamily="18" charset="0"/>
              </a:rPr>
              <a:t>an impersonal pronoun</a:t>
            </a:r>
          </a:p>
        </p:txBody>
      </p:sp>
      <p:sp>
        <p:nvSpPr>
          <p:cNvPr id="84995" name="矩形 3"/>
          <p:cNvSpPr>
            <a:spLocks noChangeArrowheads="1"/>
          </p:cNvSpPr>
          <p:nvPr/>
        </p:nvSpPr>
        <p:spPr bwMode="auto">
          <a:xfrm>
            <a:off x="180975" y="1196975"/>
            <a:ext cx="8712200" cy="599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20000"/>
              </a:spcBef>
              <a:buFont typeface="Arial" panose="020B0604020202020204" pitchFamily="34" charset="0"/>
              <a:buNone/>
            </a:pPr>
            <a:r>
              <a:rPr lang="en-US" sz="4000" b="1" i="1">
                <a:latin typeface="Times New Roman" panose="02020603050405020304" pitchFamily="18" charset="0"/>
                <a:cs typeface="Times New Roman" panose="02020603050405020304" pitchFamily="18" charset="0"/>
              </a:rPr>
              <a:t> We </a:t>
            </a:r>
            <a:r>
              <a:rPr lang="en-US" altLang="zh-CN" sz="4000" b="1" i="1">
                <a:latin typeface="Times New Roman" panose="02020603050405020304" pitchFamily="18" charset="0"/>
              </a:rPr>
              <a:t>also </a:t>
            </a:r>
            <a:r>
              <a:rPr lang="en-US" sz="4000" b="1" i="1">
                <a:latin typeface="Times New Roman" panose="02020603050405020304" pitchFamily="18" charset="0"/>
                <a:cs typeface="Times New Roman" panose="02020603050405020304" pitchFamily="18" charset="0"/>
              </a:rPr>
              <a:t>use </a:t>
            </a:r>
            <a:r>
              <a:rPr lang="en-US" sz="4000" b="1" i="1">
                <a:solidFill>
                  <a:srgbClr val="FF0000"/>
                </a:solidFill>
                <a:latin typeface="Times New Roman" panose="02020603050405020304" pitchFamily="18" charset="0"/>
                <a:cs typeface="Times New Roman" panose="02020603050405020304" pitchFamily="18" charset="0"/>
              </a:rPr>
              <a:t>it</a:t>
            </a:r>
            <a:r>
              <a:rPr lang="en-US" sz="4000" b="1" i="1">
                <a:latin typeface="Times New Roman" panose="02020603050405020304" pitchFamily="18" charset="0"/>
                <a:cs typeface="Times New Roman" panose="02020603050405020304" pitchFamily="18" charset="0"/>
              </a:rPr>
              <a:t> for </a:t>
            </a:r>
            <a:r>
              <a:rPr lang="en-US" altLang="zh-CN" sz="4000" b="1" i="1">
                <a:latin typeface="Times New Roman" panose="02020603050405020304" pitchFamily="18" charset="0"/>
              </a:rPr>
              <a:t>the time, the date, the weather, the distance, etc</a:t>
            </a:r>
            <a:r>
              <a:rPr lang="en-US" sz="4000" b="1" i="1">
                <a:latin typeface="Times New Roman" panose="02020603050405020304" pitchFamily="18" charset="0"/>
                <a:cs typeface="Times New Roman" panose="02020603050405020304" pitchFamily="18" charset="0"/>
              </a:rPr>
              <a:t>.</a:t>
            </a:r>
          </a:p>
          <a:p>
            <a:pPr algn="l">
              <a:spcBef>
                <a:spcPct val="20000"/>
              </a:spcBef>
              <a:buFont typeface="Arial" panose="020B0604020202020204" pitchFamily="34" charset="0"/>
              <a:buNone/>
            </a:pPr>
            <a:r>
              <a:rPr lang="en-US" sz="3600" b="1">
                <a:latin typeface="Times New Roman" panose="02020603050405020304" pitchFamily="18" charset="0"/>
                <a:cs typeface="Times New Roman" panose="02020603050405020304" pitchFamily="18" charset="0"/>
              </a:rPr>
              <a:t>e.g. </a:t>
            </a: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6:30 p.m. </a:t>
            </a: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raining heavily outside</a:t>
            </a:r>
            <a:r>
              <a:rPr lang="en-US" sz="3600" b="1">
                <a:latin typeface="Times New Roman" panose="02020603050405020304" pitchFamily="18" charset="0"/>
                <a:cs typeface="Times New Roman" panose="02020603050405020304" pitchFamily="18" charset="0"/>
              </a:rPr>
              <a:t>.</a:t>
            </a:r>
          </a:p>
          <a:p>
            <a:pPr algn="l">
              <a:spcBef>
                <a:spcPct val="20000"/>
              </a:spcBef>
              <a:buFont typeface="Arial" panose="020B0604020202020204" pitchFamily="34" charset="0"/>
              <a:buNone/>
            </a:pPr>
            <a:r>
              <a:rPr lang="en-US" altLang="zh-CN" sz="3600" b="1">
                <a:latin typeface="Times New Roman" panose="02020603050405020304" pitchFamily="18" charset="0"/>
              </a:rPr>
              <a:t> </a:t>
            </a: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1 January today. </a:t>
            </a: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New Year's Day.</a:t>
            </a:r>
          </a:p>
          <a:p>
            <a:pPr algn="l">
              <a:spcBef>
                <a:spcPct val="20000"/>
              </a:spcBef>
              <a:buFont typeface="Arial" panose="020B0604020202020204" pitchFamily="34" charset="0"/>
              <a:buNone/>
            </a:pPr>
            <a:r>
              <a:rPr lang="en-US" altLang="zh-CN" sz="3600" b="1">
                <a:latin typeface="Times New Roman" panose="02020603050405020304" pitchFamily="18" charset="0"/>
              </a:rPr>
              <a:t>In Beijing, </a:t>
            </a: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cold and windy in winter.</a:t>
            </a:r>
          </a:p>
          <a:p>
            <a:pPr algn="l">
              <a:spcBef>
                <a:spcPct val="20000"/>
              </a:spcBef>
              <a:buFont typeface="Arial" panose="020B0604020202020204" pitchFamily="34" charset="0"/>
              <a:buNone/>
            </a:pPr>
            <a:r>
              <a:rPr lang="en-US" altLang="zh-CN" sz="4000" b="1" i="1">
                <a:solidFill>
                  <a:srgbClr val="FF0000"/>
                </a:solidFill>
                <a:latin typeface="Times New Roman" panose="02020603050405020304" pitchFamily="18" charset="0"/>
                <a:cs typeface="Times New Roman" panose="02020603050405020304" pitchFamily="18" charset="0"/>
                <a:sym typeface="Arial" panose="020B0604020202020204" pitchFamily="34" charset="0"/>
              </a:rPr>
              <a:t>It </a:t>
            </a:r>
            <a:r>
              <a:rPr lang="en-US" altLang="zh-CN" sz="3600" b="1">
                <a:latin typeface="Times New Roman" panose="02020603050405020304" pitchFamily="18" charset="0"/>
              </a:rPr>
              <a:t>is two kilometres from my school to my home.</a:t>
            </a:r>
            <a:endParaRPr lang="en-US" sz="3600" b="1">
              <a:latin typeface="Times New Roman" panose="02020603050405020304" pitchFamily="18" charset="0"/>
              <a:cs typeface="Times New Roman" panose="02020603050405020304" pitchFamily="18" charset="0"/>
            </a:endParaRPr>
          </a:p>
          <a:p>
            <a:pPr algn="l">
              <a:spcBef>
                <a:spcPct val="20000"/>
              </a:spcBef>
              <a:buFont typeface="Arial" panose="020B0604020202020204" pitchFamily="34" charset="0"/>
              <a:buNone/>
            </a:pPr>
            <a:r>
              <a:rPr lang="en-US" sz="3600" b="1">
                <a:latin typeface="Times New Roman" panose="02020603050405020304" pitchFamily="18" charset="0"/>
                <a:cs typeface="Times New Roman" panose="02020603050405020304" pitchFamily="18" charset="0"/>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 from="(-#ppt_w/2)" to="(#ppt_x)" calcmode="lin" valueType="num">
                                      <p:cBhvr>
                                        <p:cTn id="7" dur="600" fill="hold">
                                          <p:stCondLst>
                                            <p:cond delay="0"/>
                                          </p:stCondLst>
                                        </p:cTn>
                                        <p:tgtEl>
                                          <p:spTgt spid="84994"/>
                                        </p:tgtEl>
                                        <p:attrNameLst>
                                          <p:attrName>ppt_x</p:attrName>
                                        </p:attrNameLst>
                                      </p:cBhvr>
                                    </p:anim>
                                    <p:anim from="0" to="-1.0" calcmode="lin" valueType="num">
                                      <p:cBhvr>
                                        <p:cTn id="8" dur="200" decel="50000" autoRev="1" fill="hold">
                                          <p:stCondLst>
                                            <p:cond delay="600"/>
                                          </p:stCondLst>
                                        </p:cTn>
                                        <p:tgtEl>
                                          <p:spTgt spid="84994"/>
                                        </p:tgtEl>
                                        <p:attrNameLst>
                                          <p:attrName>xshear</p:attrName>
                                        </p:attrNameLst>
                                      </p:cBhvr>
                                    </p:anim>
                                    <p:animScale>
                                      <p:cBhvr>
                                        <p:cTn id="9" dur="200" decel="100000" autoRev="1" fill="hold">
                                          <p:stCondLst>
                                            <p:cond delay="600"/>
                                          </p:stCondLst>
                                        </p:cTn>
                                        <p:tgtEl>
                                          <p:spTgt spid="84994"/>
                                        </p:tgtEl>
                                      </p:cBhvr>
                                      <p:from x="100000" y="100000"/>
                                      <p:to x="80000" y="100000"/>
                                    </p:animScale>
                                    <p:anim by="(#ppt_h/3+#ppt_w*0.1)" calcmode="lin" valueType="num">
                                      <p:cBhvr additive="sum">
                                        <p:cTn id="10" dur="200" decel="100000" autoRev="1" fill="hold">
                                          <p:stCondLst>
                                            <p:cond delay="600"/>
                                          </p:stCondLst>
                                        </p:cTn>
                                        <p:tgtEl>
                                          <p:spTgt spid="8499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ldLvl="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323850" y="1628775"/>
            <a:ext cx="83518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600" b="1" dirty="0">
                <a:solidFill>
                  <a:srgbClr val="0000FF"/>
                </a:solidFill>
                <a:latin typeface="Times New Roman" panose="02020603050405020304" pitchFamily="18" charset="0"/>
              </a:rPr>
              <a:t>    The exchange students left for Shanghai</a:t>
            </a:r>
            <a:r>
              <a:rPr lang="en-US" sz="3600" b="1" dirty="0">
                <a:solidFill>
                  <a:srgbClr val="0000FF"/>
                </a:solidFill>
                <a:latin typeface="Times New Roman" panose="02020603050405020304" pitchFamily="18" charset="0"/>
              </a:rPr>
              <a:t>.</a:t>
            </a:r>
            <a:r>
              <a:rPr lang="en-US" altLang="zh-CN" sz="3600" b="1" dirty="0">
                <a:solidFill>
                  <a:srgbClr val="0000FF"/>
                </a:solidFill>
                <a:latin typeface="Times New Roman" panose="02020603050405020304" pitchFamily="18" charset="0"/>
              </a:rPr>
              <a:t> Kevin has made some notes in his diary. Rewrite his sentences with </a:t>
            </a:r>
            <a:r>
              <a:rPr lang="en-US" altLang="zh-CN" sz="3600" b="1" i="1" u="sng" dirty="0">
                <a:solidFill>
                  <a:srgbClr val="0000FF"/>
                </a:solidFill>
                <a:latin typeface="Times New Roman" panose="02020603050405020304" pitchFamily="18" charset="0"/>
              </a:rPr>
              <a:t>it</a:t>
            </a:r>
            <a:r>
              <a:rPr lang="en-US" altLang="zh-CN" sz="3600" b="1" dirty="0">
                <a:solidFill>
                  <a:srgbClr val="0000FF"/>
                </a:solidFill>
                <a:latin typeface="Times New Roman" panose="02020603050405020304" pitchFamily="18" charset="0"/>
              </a:rPr>
              <a:t>.</a:t>
            </a:r>
            <a:endParaRPr lang="en-US" sz="3600" b="1" dirty="0">
              <a:solidFill>
                <a:srgbClr val="00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randombar(horizontal)">
                                      <p:cBhvr>
                                        <p:cTn id="7" dur="500"/>
                                        <p:tgtEl>
                                          <p:spTgt spid="860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323850" y="692150"/>
            <a:ext cx="8820150" cy="55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200" b="1" dirty="0">
                <a:latin typeface="Times New Roman" panose="02020603050405020304" pitchFamily="18" charset="0"/>
              </a:rPr>
              <a:t>1. Today is 22 February. We left Beijing for Shanghai early in the morning.</a:t>
            </a:r>
          </a:p>
          <a:p>
            <a:pPr>
              <a:lnSpc>
                <a:spcPct val="125000"/>
              </a:lnSpc>
              <a:buFont typeface="Arial" panose="020B0604020202020204" pitchFamily="34" charset="0"/>
              <a:buNone/>
            </a:pPr>
            <a:r>
              <a:rPr lang="en-US" altLang="zh-CN" sz="3200" b="1" dirty="0">
                <a:latin typeface="Times New Roman" panose="02020603050405020304" pitchFamily="18" charset="0"/>
              </a:rPr>
              <a:t>     _________________________. We left Beijing for Shanghai early in the morning.</a:t>
            </a:r>
          </a:p>
          <a:p>
            <a:pPr>
              <a:lnSpc>
                <a:spcPct val="125000"/>
              </a:lnSpc>
              <a:buFont typeface="Arial" panose="020B0604020202020204" pitchFamily="34" charset="0"/>
              <a:buNone/>
            </a:pPr>
            <a:r>
              <a:rPr lang="en-US" altLang="zh-CN" sz="3200" b="1" dirty="0">
                <a:latin typeface="Times New Roman" panose="02020603050405020304" pitchFamily="18" charset="0"/>
              </a:rPr>
              <a:t>2. Shanghai is about 1,300 </a:t>
            </a:r>
            <a:r>
              <a:rPr lang="en-US" altLang="zh-CN" sz="3200" b="1" dirty="0" err="1">
                <a:latin typeface="Times New Roman" panose="02020603050405020304" pitchFamily="18" charset="0"/>
              </a:rPr>
              <a:t>kilometres</a:t>
            </a:r>
            <a:r>
              <a:rPr lang="en-US" altLang="zh-CN" sz="3200" b="1" dirty="0">
                <a:latin typeface="Times New Roman" panose="02020603050405020304" pitchFamily="18" charset="0"/>
              </a:rPr>
              <a:t> from Beijing.</a:t>
            </a:r>
          </a:p>
          <a:p>
            <a:pPr>
              <a:lnSpc>
                <a:spcPct val="125000"/>
              </a:lnSpc>
              <a:buFont typeface="Arial" panose="020B0604020202020204" pitchFamily="34" charset="0"/>
              <a:buNone/>
            </a:pPr>
            <a:r>
              <a:rPr lang="en-US" altLang="zh-CN" sz="3200" b="1" dirty="0">
                <a:latin typeface="Times New Roman" panose="02020603050405020304" pitchFamily="18" charset="0"/>
              </a:rPr>
              <a:t>    _____________________________ from Beijing to Shang </a:t>
            </a:r>
            <a:r>
              <a:rPr lang="en-US" altLang="zh-CN" sz="3200" b="1" dirty="0" err="1">
                <a:latin typeface="Times New Roman" panose="02020603050405020304" pitchFamily="18" charset="0"/>
              </a:rPr>
              <a:t>hai</a:t>
            </a:r>
            <a:r>
              <a:rPr lang="en-US" altLang="zh-CN" sz="3200" b="1" dirty="0">
                <a:latin typeface="Times New Roman" panose="02020603050405020304" pitchFamily="18" charset="0"/>
              </a:rPr>
              <a:t>.</a:t>
            </a:r>
          </a:p>
          <a:p>
            <a:pPr>
              <a:lnSpc>
                <a:spcPct val="125000"/>
              </a:lnSpc>
              <a:buFont typeface="Arial" panose="020B0604020202020204" pitchFamily="34" charset="0"/>
              <a:buNone/>
            </a:pPr>
            <a:endParaRPr lang="en-US" sz="3200" b="1" dirty="0">
              <a:latin typeface="Times New Roman" panose="02020603050405020304" pitchFamily="18" charset="0"/>
            </a:endParaRPr>
          </a:p>
        </p:txBody>
      </p:sp>
      <p:sp>
        <p:nvSpPr>
          <p:cNvPr id="87043" name="Rectangle 7"/>
          <p:cNvSpPr>
            <a:spLocks noChangeArrowheads="1"/>
          </p:cNvSpPr>
          <p:nvPr/>
        </p:nvSpPr>
        <p:spPr bwMode="auto">
          <a:xfrm>
            <a:off x="1044575" y="1989138"/>
            <a:ext cx="4751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22 February today</a:t>
            </a:r>
          </a:p>
        </p:txBody>
      </p:sp>
      <p:sp>
        <p:nvSpPr>
          <p:cNvPr id="87044" name="Rectangle 8"/>
          <p:cNvSpPr>
            <a:spLocks noChangeArrowheads="1"/>
          </p:cNvSpPr>
          <p:nvPr/>
        </p:nvSpPr>
        <p:spPr bwMode="auto">
          <a:xfrm>
            <a:off x="1042988" y="4449763"/>
            <a:ext cx="5903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about 1,300 kilometres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Effect transition="in" filter="randombar(horizontal)">
                                      <p:cBhvr>
                                        <p:cTn id="7" dur="500"/>
                                        <p:tgtEl>
                                          <p:spTgt spid="8704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7042">
                                            <p:txEl>
                                              <p:pRg st="1" end="1"/>
                                            </p:txEl>
                                          </p:spTgt>
                                        </p:tgtEl>
                                        <p:attrNameLst>
                                          <p:attrName>style.visibility</p:attrName>
                                        </p:attrNameLst>
                                      </p:cBhvr>
                                      <p:to>
                                        <p:strVal val="visible"/>
                                      </p:to>
                                    </p:set>
                                    <p:animEffect transition="in" filter="randombar(horizontal)">
                                      <p:cBhvr>
                                        <p:cTn id="10" dur="500"/>
                                        <p:tgtEl>
                                          <p:spTgt spid="87042">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87042">
                                            <p:txEl>
                                              <p:pRg st="2" end="2"/>
                                            </p:txEl>
                                          </p:spTgt>
                                        </p:tgtEl>
                                        <p:attrNameLst>
                                          <p:attrName>style.visibility</p:attrName>
                                        </p:attrNameLst>
                                      </p:cBhvr>
                                      <p:to>
                                        <p:strVal val="visible"/>
                                      </p:to>
                                    </p:set>
                                    <p:animEffect transition="in" filter="randombar(horizontal)">
                                      <p:cBhvr>
                                        <p:cTn id="13" dur="500"/>
                                        <p:tgtEl>
                                          <p:spTgt spid="87042">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87042">
                                            <p:txEl>
                                              <p:pRg st="3" end="3"/>
                                            </p:txEl>
                                          </p:spTgt>
                                        </p:tgtEl>
                                        <p:attrNameLst>
                                          <p:attrName>style.visibility</p:attrName>
                                        </p:attrNameLst>
                                      </p:cBhvr>
                                      <p:to>
                                        <p:strVal val="visible"/>
                                      </p:to>
                                    </p:set>
                                    <p:animEffect transition="in" filter="randombar(horizontal)">
                                      <p:cBhvr>
                                        <p:cTn id="16" dur="500"/>
                                        <p:tgtEl>
                                          <p:spTgt spid="8704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87043"/>
                                        </p:tgtEl>
                                        <p:attrNameLst>
                                          <p:attrName>style.visibility</p:attrName>
                                        </p:attrNameLst>
                                      </p:cBhvr>
                                      <p:to>
                                        <p:strVal val="visible"/>
                                      </p:to>
                                    </p:set>
                                    <p:animEffect transition="in" filter="randombar(horizontal)">
                                      <p:cBhvr>
                                        <p:cTn id="21" dur="500"/>
                                        <p:tgtEl>
                                          <p:spTgt spid="8704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7044"/>
                                        </p:tgtEl>
                                        <p:attrNameLst>
                                          <p:attrName>style.visibility</p:attrName>
                                        </p:attrNameLst>
                                      </p:cBhvr>
                                      <p:to>
                                        <p:strVal val="visible"/>
                                      </p:to>
                                    </p:set>
                                    <p:animEffect transition="in" filter="randombar(horizontal)">
                                      <p:cBhvr>
                                        <p:cTn id="26" dur="5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P spid="8704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323850" y="-20638"/>
            <a:ext cx="8820150" cy="6805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200" b="1" dirty="0">
                <a:latin typeface="Times New Roman" panose="02020603050405020304" pitchFamily="18" charset="0"/>
              </a:rPr>
              <a:t>3. I woke up at 5 a.m. this morning.</a:t>
            </a:r>
          </a:p>
          <a:p>
            <a:pPr>
              <a:lnSpc>
                <a:spcPct val="125000"/>
              </a:lnSpc>
              <a:buFont typeface="Arial" panose="020B0604020202020204" pitchFamily="34" charset="0"/>
              <a:buNone/>
            </a:pPr>
            <a:r>
              <a:rPr lang="en-US" altLang="zh-CN" sz="3200" b="1" dirty="0">
                <a:latin typeface="Times New Roman" panose="02020603050405020304" pitchFamily="18" charset="0"/>
              </a:rPr>
              <a:t>     __________ when I woke up this </a:t>
            </a:r>
            <a:r>
              <a:rPr lang="en-US" altLang="zh-CN" sz="3200" b="1" dirty="0" err="1">
                <a:latin typeface="Times New Roman" panose="02020603050405020304" pitchFamily="18" charset="0"/>
              </a:rPr>
              <a:t>mornig</a:t>
            </a:r>
            <a:r>
              <a:rPr lang="en-US" altLang="zh-CN" sz="3200" b="1" dirty="0">
                <a:latin typeface="Times New Roman" panose="02020603050405020304" pitchFamily="18" charset="0"/>
              </a:rPr>
              <a:t>. </a:t>
            </a:r>
          </a:p>
          <a:p>
            <a:pPr>
              <a:lnSpc>
                <a:spcPct val="125000"/>
              </a:lnSpc>
              <a:buFont typeface="Arial" panose="020B0604020202020204" pitchFamily="34" charset="0"/>
              <a:buNone/>
            </a:pPr>
            <a:r>
              <a:rPr lang="en-US" altLang="zh-CN" sz="3200" b="1" dirty="0">
                <a:latin typeface="Times New Roman" panose="02020603050405020304" pitchFamily="18" charset="0"/>
              </a:rPr>
              <a:t>4. I felt a little cold when we went out. The temperature was only 2℃.</a:t>
            </a:r>
          </a:p>
          <a:p>
            <a:pPr>
              <a:lnSpc>
                <a:spcPct val="125000"/>
              </a:lnSpc>
              <a:buFont typeface="Arial" panose="020B0604020202020204" pitchFamily="34" charset="0"/>
              <a:buNone/>
            </a:pPr>
            <a:r>
              <a:rPr lang="en-US" altLang="zh-CN" sz="3200" b="1" dirty="0">
                <a:latin typeface="Times New Roman" panose="02020603050405020304" pitchFamily="18" charset="0"/>
              </a:rPr>
              <a:t>    I felt a little cold when we went out.  ______________.</a:t>
            </a:r>
          </a:p>
          <a:p>
            <a:pPr>
              <a:lnSpc>
                <a:spcPct val="125000"/>
              </a:lnSpc>
              <a:buFont typeface="Arial" panose="020B0604020202020204" pitchFamily="34" charset="0"/>
              <a:buNone/>
            </a:pPr>
            <a:r>
              <a:rPr lang="en-US" altLang="zh-CN" sz="3200" b="1" dirty="0">
                <a:latin typeface="Times New Roman" panose="02020603050405020304" pitchFamily="18" charset="0"/>
              </a:rPr>
              <a:t>5. Winter is very cold and dry in Beijing.</a:t>
            </a:r>
          </a:p>
          <a:p>
            <a:pPr>
              <a:lnSpc>
                <a:spcPct val="125000"/>
              </a:lnSpc>
              <a:buFont typeface="Arial" panose="020B0604020202020204" pitchFamily="34" charset="0"/>
              <a:buNone/>
            </a:pPr>
            <a:r>
              <a:rPr lang="en-US" altLang="zh-CN" sz="3200" b="1" dirty="0">
                <a:latin typeface="Times New Roman" panose="02020603050405020304" pitchFamily="18" charset="0"/>
              </a:rPr>
              <a:t>    In winter, _____________________________.</a:t>
            </a:r>
          </a:p>
          <a:p>
            <a:pPr>
              <a:lnSpc>
                <a:spcPct val="125000"/>
              </a:lnSpc>
              <a:buFont typeface="Arial" panose="020B0604020202020204" pitchFamily="34" charset="0"/>
              <a:buNone/>
            </a:pPr>
            <a:r>
              <a:rPr lang="en-US" altLang="zh-CN" sz="3200" b="1" dirty="0">
                <a:latin typeface="Times New Roman" panose="02020603050405020304" pitchFamily="18" charset="0"/>
              </a:rPr>
              <a:t>6. We arrived in Shanghai on a sunny day.</a:t>
            </a:r>
          </a:p>
          <a:p>
            <a:pPr>
              <a:lnSpc>
                <a:spcPct val="125000"/>
              </a:lnSpc>
              <a:buFont typeface="Arial" panose="020B0604020202020204" pitchFamily="34" charset="0"/>
              <a:buNone/>
            </a:pPr>
            <a:r>
              <a:rPr lang="en-US" altLang="zh-CN" sz="3200" b="1" dirty="0">
                <a:latin typeface="Times New Roman" panose="02020603050405020304" pitchFamily="18" charset="0"/>
              </a:rPr>
              <a:t>    ________________ when we arrived in Shanghai</a:t>
            </a:r>
            <a:r>
              <a:rPr lang="en-US" altLang="zh-CN" sz="3200" b="1" dirty="0" smtClean="0">
                <a:latin typeface="Times New Roman" panose="02020603050405020304" pitchFamily="18" charset="0"/>
              </a:rPr>
              <a:t>.</a:t>
            </a:r>
            <a:endParaRPr lang="en-US" sz="3200" b="1" dirty="0">
              <a:latin typeface="Times New Roman" panose="02020603050405020304" pitchFamily="18" charset="0"/>
            </a:endParaRPr>
          </a:p>
        </p:txBody>
      </p:sp>
      <p:sp>
        <p:nvSpPr>
          <p:cNvPr id="88067" name="Rectangle 7"/>
          <p:cNvSpPr>
            <a:spLocks noChangeArrowheads="1"/>
          </p:cNvSpPr>
          <p:nvPr/>
        </p:nvSpPr>
        <p:spPr bwMode="auto">
          <a:xfrm>
            <a:off x="1044575" y="696913"/>
            <a:ext cx="4751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was 5</a:t>
            </a:r>
            <a:endParaRPr lang="en-US" altLang="zh-CN"/>
          </a:p>
        </p:txBody>
      </p:sp>
      <p:sp>
        <p:nvSpPr>
          <p:cNvPr id="88068" name="Rectangle 8"/>
          <p:cNvSpPr>
            <a:spLocks noChangeArrowheads="1"/>
          </p:cNvSpPr>
          <p:nvPr/>
        </p:nvSpPr>
        <p:spPr bwMode="auto">
          <a:xfrm>
            <a:off x="900113" y="3071813"/>
            <a:ext cx="5903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was only </a:t>
            </a:r>
            <a:r>
              <a:rPr lang="en-US" altLang="zh-CN" sz="3200" b="1">
                <a:solidFill>
                  <a:srgbClr val="FF3300"/>
                </a:solidFill>
                <a:latin typeface="Times New Roman" panose="02020603050405020304" pitchFamily="18" charset="0"/>
                <a:sym typeface="Arial" panose="020B0604020202020204" pitchFamily="34" charset="0"/>
              </a:rPr>
              <a:t>2℃ </a:t>
            </a:r>
          </a:p>
        </p:txBody>
      </p:sp>
      <p:sp>
        <p:nvSpPr>
          <p:cNvPr id="88069" name="Rectangle 8"/>
          <p:cNvSpPr>
            <a:spLocks noChangeArrowheads="1"/>
          </p:cNvSpPr>
          <p:nvPr/>
        </p:nvSpPr>
        <p:spPr bwMode="auto">
          <a:xfrm>
            <a:off x="2700338" y="4292600"/>
            <a:ext cx="590391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very cold and dry in Beijing</a:t>
            </a:r>
            <a:r>
              <a:rPr lang="en-US" altLang="zh-CN" sz="3200" b="1">
                <a:solidFill>
                  <a:srgbClr val="FF3300"/>
                </a:solidFill>
                <a:latin typeface="Times New Roman" panose="02020603050405020304" pitchFamily="18" charset="0"/>
                <a:sym typeface="Arial" panose="020B0604020202020204" pitchFamily="34" charset="0"/>
              </a:rPr>
              <a:t> </a:t>
            </a:r>
          </a:p>
        </p:txBody>
      </p:sp>
      <p:sp>
        <p:nvSpPr>
          <p:cNvPr id="88070" name="Rectangle 8"/>
          <p:cNvSpPr>
            <a:spLocks noChangeArrowheads="1"/>
          </p:cNvSpPr>
          <p:nvPr/>
        </p:nvSpPr>
        <p:spPr bwMode="auto">
          <a:xfrm>
            <a:off x="755650" y="5518150"/>
            <a:ext cx="590391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was a sunny day</a:t>
            </a:r>
            <a:r>
              <a:rPr lang="en-US" altLang="zh-CN" sz="3200" b="1">
                <a:solidFill>
                  <a:srgbClr val="FF3300"/>
                </a:solidFill>
                <a:latin typeface="Times New Roman" panose="02020603050405020304" pitchFamily="18" charset="0"/>
                <a:sym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randombar(horizontal)">
                                      <p:cBhvr>
                                        <p:cTn id="7" dur="500"/>
                                        <p:tgtEl>
                                          <p:spTgt spid="8806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8066">
                                            <p:txEl>
                                              <p:pRg st="1" end="1"/>
                                            </p:txEl>
                                          </p:spTgt>
                                        </p:tgtEl>
                                        <p:attrNameLst>
                                          <p:attrName>style.visibility</p:attrName>
                                        </p:attrNameLst>
                                      </p:cBhvr>
                                      <p:to>
                                        <p:strVal val="visible"/>
                                      </p:to>
                                    </p:set>
                                    <p:animEffect transition="in" filter="randombar(horizontal)">
                                      <p:cBhvr>
                                        <p:cTn id="10" dur="500"/>
                                        <p:tgtEl>
                                          <p:spTgt spid="88066">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88066">
                                            <p:txEl>
                                              <p:pRg st="2" end="2"/>
                                            </p:txEl>
                                          </p:spTgt>
                                        </p:tgtEl>
                                        <p:attrNameLst>
                                          <p:attrName>style.visibility</p:attrName>
                                        </p:attrNameLst>
                                      </p:cBhvr>
                                      <p:to>
                                        <p:strVal val="visible"/>
                                      </p:to>
                                    </p:set>
                                    <p:animEffect transition="in" filter="randombar(horizontal)">
                                      <p:cBhvr>
                                        <p:cTn id="13" dur="500"/>
                                        <p:tgtEl>
                                          <p:spTgt spid="88066">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88066">
                                            <p:txEl>
                                              <p:pRg st="3" end="3"/>
                                            </p:txEl>
                                          </p:spTgt>
                                        </p:tgtEl>
                                        <p:attrNameLst>
                                          <p:attrName>style.visibility</p:attrName>
                                        </p:attrNameLst>
                                      </p:cBhvr>
                                      <p:to>
                                        <p:strVal val="visible"/>
                                      </p:to>
                                    </p:set>
                                    <p:animEffect transition="in" filter="randombar(horizontal)">
                                      <p:cBhvr>
                                        <p:cTn id="16" dur="500"/>
                                        <p:tgtEl>
                                          <p:spTgt spid="88066">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88066">
                                            <p:txEl>
                                              <p:pRg st="4" end="4"/>
                                            </p:txEl>
                                          </p:spTgt>
                                        </p:tgtEl>
                                        <p:attrNameLst>
                                          <p:attrName>style.visibility</p:attrName>
                                        </p:attrNameLst>
                                      </p:cBhvr>
                                      <p:to>
                                        <p:strVal val="visible"/>
                                      </p:to>
                                    </p:set>
                                    <p:animEffect transition="in" filter="randombar(horizontal)">
                                      <p:cBhvr>
                                        <p:cTn id="19" dur="500"/>
                                        <p:tgtEl>
                                          <p:spTgt spid="88066">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88066">
                                            <p:txEl>
                                              <p:pRg st="5" end="5"/>
                                            </p:txEl>
                                          </p:spTgt>
                                        </p:tgtEl>
                                        <p:attrNameLst>
                                          <p:attrName>style.visibility</p:attrName>
                                        </p:attrNameLst>
                                      </p:cBhvr>
                                      <p:to>
                                        <p:strVal val="visible"/>
                                      </p:to>
                                    </p:set>
                                    <p:animEffect transition="in" filter="randombar(horizontal)">
                                      <p:cBhvr>
                                        <p:cTn id="22" dur="500"/>
                                        <p:tgtEl>
                                          <p:spTgt spid="88066">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88066">
                                            <p:txEl>
                                              <p:pRg st="6" end="6"/>
                                            </p:txEl>
                                          </p:spTgt>
                                        </p:tgtEl>
                                        <p:attrNameLst>
                                          <p:attrName>style.visibility</p:attrName>
                                        </p:attrNameLst>
                                      </p:cBhvr>
                                      <p:to>
                                        <p:strVal val="visible"/>
                                      </p:to>
                                    </p:set>
                                    <p:animEffect transition="in" filter="randombar(horizontal)">
                                      <p:cBhvr>
                                        <p:cTn id="25" dur="500"/>
                                        <p:tgtEl>
                                          <p:spTgt spid="88066">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88066">
                                            <p:txEl>
                                              <p:pRg st="7" end="7"/>
                                            </p:txEl>
                                          </p:spTgt>
                                        </p:tgtEl>
                                        <p:attrNameLst>
                                          <p:attrName>style.visibility</p:attrName>
                                        </p:attrNameLst>
                                      </p:cBhvr>
                                      <p:to>
                                        <p:strVal val="visible"/>
                                      </p:to>
                                    </p:set>
                                    <p:animEffect transition="in" filter="randombar(horizontal)">
                                      <p:cBhvr>
                                        <p:cTn id="28" dur="500"/>
                                        <p:tgtEl>
                                          <p:spTgt spid="88066">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8067"/>
                                        </p:tgtEl>
                                        <p:attrNameLst>
                                          <p:attrName>style.visibility</p:attrName>
                                        </p:attrNameLst>
                                      </p:cBhvr>
                                      <p:to>
                                        <p:strVal val="visible"/>
                                      </p:to>
                                    </p:set>
                                    <p:animEffect transition="in" filter="randombar(horizontal)">
                                      <p:cBhvr>
                                        <p:cTn id="33" dur="500"/>
                                        <p:tgtEl>
                                          <p:spTgt spid="8806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8068"/>
                                        </p:tgtEl>
                                        <p:attrNameLst>
                                          <p:attrName>style.visibility</p:attrName>
                                        </p:attrNameLst>
                                      </p:cBhvr>
                                      <p:to>
                                        <p:strVal val="visible"/>
                                      </p:to>
                                    </p:set>
                                    <p:animEffect transition="in" filter="randombar(horizontal)">
                                      <p:cBhvr>
                                        <p:cTn id="38" dur="500"/>
                                        <p:tgtEl>
                                          <p:spTgt spid="8806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88069"/>
                                        </p:tgtEl>
                                        <p:attrNameLst>
                                          <p:attrName>style.visibility</p:attrName>
                                        </p:attrNameLst>
                                      </p:cBhvr>
                                      <p:to>
                                        <p:strVal val="visible"/>
                                      </p:to>
                                    </p:set>
                                    <p:animEffect transition="in" filter="randombar(horizontal)">
                                      <p:cBhvr>
                                        <p:cTn id="43" dur="500"/>
                                        <p:tgtEl>
                                          <p:spTgt spid="88069"/>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88070"/>
                                        </p:tgtEl>
                                        <p:attrNameLst>
                                          <p:attrName>style.visibility</p:attrName>
                                        </p:attrNameLst>
                                      </p:cBhvr>
                                      <p:to>
                                        <p:strVal val="visible"/>
                                      </p:to>
                                    </p:set>
                                    <p:animEffect transition="in" filter="randombar(horizontal)">
                                      <p:cBhvr>
                                        <p:cTn id="48" dur="5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P spid="88068" grpId="0" autoUpdateAnimBg="0"/>
      <p:bldP spid="88069" grpId="0" autoUpdateAnimBg="0"/>
      <p:bldP spid="8807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323850" y="188913"/>
            <a:ext cx="88201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200" b="1">
                <a:latin typeface="Times New Roman" panose="02020603050405020304" pitchFamily="18" charset="0"/>
              </a:rPr>
              <a:t>7. We got to our hotel at noon.</a:t>
            </a:r>
          </a:p>
          <a:p>
            <a:pPr>
              <a:lnSpc>
                <a:spcPct val="125000"/>
              </a:lnSpc>
              <a:buFont typeface="Arial" panose="020B0604020202020204" pitchFamily="34" charset="0"/>
              <a:buNone/>
            </a:pPr>
            <a:r>
              <a:rPr lang="en-US" altLang="zh-CN" sz="3200" b="1">
                <a:latin typeface="Times New Roman" panose="02020603050405020304" pitchFamily="18" charset="0"/>
              </a:rPr>
              <a:t>     ____________when we got to our hotel.</a:t>
            </a:r>
          </a:p>
          <a:p>
            <a:pPr>
              <a:lnSpc>
                <a:spcPct val="125000"/>
              </a:lnSpc>
              <a:buFont typeface="Arial" panose="020B0604020202020204" pitchFamily="34" charset="0"/>
              <a:buNone/>
            </a:pPr>
            <a:r>
              <a:rPr lang="en-US" altLang="zh-CN" sz="3200" b="1">
                <a:latin typeface="Times New Roman" panose="02020603050405020304" pitchFamily="18" charset="0"/>
              </a:rPr>
              <a:t>8. Our hotel is not far from the Bund.</a:t>
            </a:r>
          </a:p>
          <a:p>
            <a:pPr>
              <a:lnSpc>
                <a:spcPct val="125000"/>
              </a:lnSpc>
              <a:buFont typeface="Arial" panose="020B0604020202020204" pitchFamily="34" charset="0"/>
              <a:buNone/>
            </a:pPr>
            <a:r>
              <a:rPr lang="en-US" altLang="zh-CN" sz="3200" b="1">
                <a:latin typeface="Times New Roman" panose="02020603050405020304" pitchFamily="18" charset="0"/>
              </a:rPr>
              <a:t>    ____________ from from the Bund to our hotel.</a:t>
            </a:r>
          </a:p>
          <a:p>
            <a:pPr>
              <a:lnSpc>
                <a:spcPct val="125000"/>
              </a:lnSpc>
              <a:buFont typeface="Arial" panose="020B0604020202020204" pitchFamily="34" charset="0"/>
              <a:buNone/>
            </a:pPr>
            <a:endParaRPr lang="en-US" sz="3200" b="1">
              <a:latin typeface="Times New Roman" panose="02020603050405020304" pitchFamily="18" charset="0"/>
            </a:endParaRPr>
          </a:p>
        </p:txBody>
      </p:sp>
      <p:sp>
        <p:nvSpPr>
          <p:cNvPr id="89091" name="Rectangle 7"/>
          <p:cNvSpPr>
            <a:spLocks noChangeArrowheads="1"/>
          </p:cNvSpPr>
          <p:nvPr/>
        </p:nvSpPr>
        <p:spPr bwMode="auto">
          <a:xfrm>
            <a:off x="1044575" y="912813"/>
            <a:ext cx="4751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was noon</a:t>
            </a:r>
            <a:endParaRPr lang="en-US" altLang="zh-CN"/>
          </a:p>
        </p:txBody>
      </p:sp>
      <p:sp>
        <p:nvSpPr>
          <p:cNvPr id="89092" name="Rectangle 8"/>
          <p:cNvSpPr>
            <a:spLocks noChangeArrowheads="1"/>
          </p:cNvSpPr>
          <p:nvPr/>
        </p:nvSpPr>
        <p:spPr bwMode="auto">
          <a:xfrm>
            <a:off x="1114425" y="2139950"/>
            <a:ext cx="5903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not far</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Effect transition="in" filter="randombar(horizontal)">
                                      <p:cBhvr>
                                        <p:cTn id="7" dur="500"/>
                                        <p:tgtEl>
                                          <p:spTgt spid="89090">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9090">
                                            <p:txEl>
                                              <p:pRg st="1" end="1"/>
                                            </p:txEl>
                                          </p:spTgt>
                                        </p:tgtEl>
                                        <p:attrNameLst>
                                          <p:attrName>style.visibility</p:attrName>
                                        </p:attrNameLst>
                                      </p:cBhvr>
                                      <p:to>
                                        <p:strVal val="visible"/>
                                      </p:to>
                                    </p:set>
                                    <p:animEffect transition="in" filter="randombar(horizontal)">
                                      <p:cBhvr>
                                        <p:cTn id="10" dur="500"/>
                                        <p:tgtEl>
                                          <p:spTgt spid="89090">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89090">
                                            <p:txEl>
                                              <p:pRg st="2" end="2"/>
                                            </p:txEl>
                                          </p:spTgt>
                                        </p:tgtEl>
                                        <p:attrNameLst>
                                          <p:attrName>style.visibility</p:attrName>
                                        </p:attrNameLst>
                                      </p:cBhvr>
                                      <p:to>
                                        <p:strVal val="visible"/>
                                      </p:to>
                                    </p:set>
                                    <p:animEffect transition="in" filter="randombar(horizontal)">
                                      <p:cBhvr>
                                        <p:cTn id="13" dur="500"/>
                                        <p:tgtEl>
                                          <p:spTgt spid="89090">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89090">
                                            <p:txEl>
                                              <p:pRg st="3" end="3"/>
                                            </p:txEl>
                                          </p:spTgt>
                                        </p:tgtEl>
                                        <p:attrNameLst>
                                          <p:attrName>style.visibility</p:attrName>
                                        </p:attrNameLst>
                                      </p:cBhvr>
                                      <p:to>
                                        <p:strVal val="visible"/>
                                      </p:to>
                                    </p:set>
                                    <p:animEffect transition="in" filter="randombar(horizontal)">
                                      <p:cBhvr>
                                        <p:cTn id="16" dur="500"/>
                                        <p:tgtEl>
                                          <p:spTgt spid="8909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89091"/>
                                        </p:tgtEl>
                                        <p:attrNameLst>
                                          <p:attrName>style.visibility</p:attrName>
                                        </p:attrNameLst>
                                      </p:cBhvr>
                                      <p:to>
                                        <p:strVal val="visible"/>
                                      </p:to>
                                    </p:set>
                                    <p:animEffect transition="in" filter="randombar(horizontal)">
                                      <p:cBhvr>
                                        <p:cTn id="21" dur="500"/>
                                        <p:tgtEl>
                                          <p:spTgt spid="8909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9092"/>
                                        </p:tgtEl>
                                        <p:attrNameLst>
                                          <p:attrName>style.visibility</p:attrName>
                                        </p:attrNameLst>
                                      </p:cBhvr>
                                      <p:to>
                                        <p:strVal val="visible"/>
                                      </p:to>
                                    </p:set>
                                    <p:animEffect transition="in" filter="randombar(horizontal)">
                                      <p:cBhvr>
                                        <p:cTn id="26"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6513" y="117475"/>
            <a:ext cx="9072562" cy="1216025"/>
          </a:xfrm>
          <a:prstGeom prst="rect">
            <a:avLst/>
          </a:prstGeom>
          <a:noFill/>
          <a:ln>
            <a:noFill/>
          </a:ln>
          <a:extLst>
            <a:ext uri="{909E8E84-426E-40DD-AFC4-6F175D3DCCD1}">
              <a14:hiddenFill xmlns:a14="http://schemas.microsoft.com/office/drawing/2010/main">
                <a:solidFill>
                  <a:srgbClr val="9933FF"/>
                </a:solidFill>
              </a14:hiddenFill>
            </a:ext>
            <a:ext uri="{91240B29-F687-4F45-9708-019B960494DF}">
              <a14:hiddenLine xmlns:a14="http://schemas.microsoft.com/office/drawing/2010/main" w="2857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solidFill>
                  <a:schemeClr val="bg1"/>
                </a:solidFill>
                <a:latin typeface="Times New Roman" panose="02020603050405020304" pitchFamily="18" charset="0"/>
              </a:rPr>
              <a:t> </a:t>
            </a:r>
            <a:r>
              <a:rPr lang="en-US" altLang="zh-CN" sz="3200" b="1">
                <a:solidFill>
                  <a:schemeClr val="bg1"/>
                </a:solidFill>
                <a:latin typeface="Times New Roman" panose="02020603050405020304" pitchFamily="18" charset="0"/>
              </a:rPr>
              <a:t>                       </a:t>
            </a:r>
            <a:r>
              <a:rPr lang="en-US" sz="3600" b="1">
                <a:solidFill>
                  <a:schemeClr val="bg1"/>
                </a:solidFill>
                <a:latin typeface="Times New Roman" panose="02020603050405020304" pitchFamily="18" charset="0"/>
              </a:rPr>
              <a:t>Using </a:t>
            </a:r>
            <a:r>
              <a:rPr lang="en-US" sz="3600" b="1" i="1" u="sng">
                <a:solidFill>
                  <a:schemeClr val="bg1"/>
                </a:solidFill>
                <a:latin typeface="Times New Roman" panose="02020603050405020304" pitchFamily="18" charset="0"/>
              </a:rPr>
              <a:t>it</a:t>
            </a:r>
            <a:r>
              <a:rPr lang="en-US" sz="3600" b="1">
                <a:solidFill>
                  <a:schemeClr val="bg1"/>
                </a:solidFill>
                <a:latin typeface="Times New Roman" panose="02020603050405020304" pitchFamily="18" charset="0"/>
              </a:rPr>
              <a:t> </a:t>
            </a:r>
            <a:r>
              <a:rPr lang="en-US" altLang="zh-CN" sz="3600" b="1">
                <a:solidFill>
                  <a:schemeClr val="bg1"/>
                </a:solidFill>
                <a:latin typeface="Times New Roman" panose="02020603050405020304" pitchFamily="18" charset="0"/>
              </a:rPr>
              <a:t>to replace the </a:t>
            </a:r>
          </a:p>
          <a:p>
            <a:pPr>
              <a:buFont typeface="Arial" panose="020B0604020202020204" pitchFamily="34" charset="0"/>
              <a:buNone/>
            </a:pPr>
            <a:r>
              <a:rPr lang="en-US" altLang="zh-CN" sz="3600" b="1">
                <a:solidFill>
                  <a:schemeClr val="bg1"/>
                </a:solidFill>
                <a:latin typeface="Times New Roman" panose="02020603050405020304" pitchFamily="18" charset="0"/>
              </a:rPr>
              <a:t>                      real subject or object</a:t>
            </a:r>
          </a:p>
        </p:txBody>
      </p:sp>
      <p:sp>
        <p:nvSpPr>
          <p:cNvPr id="90115" name="矩形 3"/>
          <p:cNvSpPr>
            <a:spLocks noChangeArrowheads="1"/>
          </p:cNvSpPr>
          <p:nvPr/>
        </p:nvSpPr>
        <p:spPr bwMode="auto">
          <a:xfrm>
            <a:off x="828675" y="1628775"/>
            <a:ext cx="7559675"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ts val="4400"/>
              </a:lnSpc>
              <a:spcBef>
                <a:spcPct val="20000"/>
              </a:spcBef>
              <a:buFont typeface="Arial" panose="020B0604020202020204" pitchFamily="34" charset="0"/>
              <a:buNone/>
            </a:pPr>
            <a:r>
              <a:rPr lang="en-US" altLang="zh-CN" sz="4000" b="1" i="1">
                <a:latin typeface="Times New Roman" panose="02020603050405020304" pitchFamily="18" charset="0"/>
              </a:rPr>
              <a:t>Sometimes we use </a:t>
            </a:r>
            <a:r>
              <a:rPr lang="en-US" altLang="zh-CN" sz="4000" b="1" i="1">
                <a:solidFill>
                  <a:srgbClr val="CC0000"/>
                </a:solidFill>
                <a:latin typeface="Times New Roman" panose="02020603050405020304" pitchFamily="18" charset="0"/>
              </a:rPr>
              <a:t>it</a:t>
            </a:r>
            <a:r>
              <a:rPr lang="en-US" altLang="zh-CN" sz="4000" b="1" i="1">
                <a:latin typeface="Times New Roman" panose="02020603050405020304" pitchFamily="18" charset="0"/>
              </a:rPr>
              <a:t> to replace the real subject or object in a sentence. In this situation, we put the real subject or object later in the sentence in the form of a </a:t>
            </a:r>
            <a:r>
              <a:rPr lang="en-US" altLang="zh-CN" sz="4000" b="1" i="1">
                <a:solidFill>
                  <a:srgbClr val="CC0000"/>
                </a:solidFill>
                <a:latin typeface="Times New Roman" panose="02020603050405020304" pitchFamily="18" charset="0"/>
                <a:sym typeface="Arial" panose="020B0604020202020204" pitchFamily="34" charset="0"/>
              </a:rPr>
              <a:t>to</a:t>
            </a:r>
            <a:r>
              <a:rPr lang="en-US" altLang="zh-CN" sz="4000" b="1" i="1">
                <a:latin typeface="Times New Roman" panose="02020603050405020304" pitchFamily="18" charset="0"/>
              </a:rPr>
              <a:t>-infinitive or a clause.</a:t>
            </a:r>
          </a:p>
          <a:p>
            <a:pPr algn="l">
              <a:lnSpc>
                <a:spcPts val="4400"/>
              </a:lnSpc>
              <a:spcBef>
                <a:spcPct val="20000"/>
              </a:spcBef>
              <a:buFont typeface="Arial" panose="020B0604020202020204" pitchFamily="34" charset="0"/>
              <a:buNone/>
            </a:pPr>
            <a:endParaRPr lang="en-US" altLang="zh-CN" sz="3200" b="1">
              <a:latin typeface="Times New Roman" panose="02020603050405020304"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 from="(-#ppt_w/2)" to="(#ppt_x)" calcmode="lin" valueType="num">
                                      <p:cBhvr>
                                        <p:cTn id="7" dur="600" fill="hold">
                                          <p:stCondLst>
                                            <p:cond delay="0"/>
                                          </p:stCondLst>
                                        </p:cTn>
                                        <p:tgtEl>
                                          <p:spTgt spid="90114"/>
                                        </p:tgtEl>
                                        <p:attrNameLst>
                                          <p:attrName>ppt_x</p:attrName>
                                        </p:attrNameLst>
                                      </p:cBhvr>
                                    </p:anim>
                                    <p:anim from="0" to="-1.0" calcmode="lin" valueType="num">
                                      <p:cBhvr>
                                        <p:cTn id="8" dur="200" decel="50000" autoRev="1" fill="hold">
                                          <p:stCondLst>
                                            <p:cond delay="600"/>
                                          </p:stCondLst>
                                        </p:cTn>
                                        <p:tgtEl>
                                          <p:spTgt spid="90114"/>
                                        </p:tgtEl>
                                        <p:attrNameLst>
                                          <p:attrName>xshear</p:attrName>
                                        </p:attrNameLst>
                                      </p:cBhvr>
                                    </p:anim>
                                    <p:animScale>
                                      <p:cBhvr>
                                        <p:cTn id="9" dur="200" decel="100000" autoRev="1" fill="hold">
                                          <p:stCondLst>
                                            <p:cond delay="600"/>
                                          </p:stCondLst>
                                        </p:cTn>
                                        <p:tgtEl>
                                          <p:spTgt spid="90114"/>
                                        </p:tgtEl>
                                      </p:cBhvr>
                                      <p:from x="100000" y="100000"/>
                                      <p:to x="80000" y="100000"/>
                                    </p:animScale>
                                    <p:anim by="(#ppt_h/3+#ppt_w*0.1)" calcmode="lin" valueType="num">
                                      <p:cBhvr additive="sum">
                                        <p:cTn id="10" dur="200" decel="100000" autoRev="1" fill="hold">
                                          <p:stCondLst>
                                            <p:cond delay="600"/>
                                          </p:stCondLst>
                                        </p:cTn>
                                        <p:tgtEl>
                                          <p:spTgt spid="9011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ldLvl="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矩形 3"/>
          <p:cNvSpPr>
            <a:spLocks noChangeArrowheads="1"/>
          </p:cNvSpPr>
          <p:nvPr/>
        </p:nvSpPr>
        <p:spPr bwMode="auto">
          <a:xfrm>
            <a:off x="107950" y="487363"/>
            <a:ext cx="9144000" cy="508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ts val="4000"/>
              </a:lnSpc>
              <a:spcBef>
                <a:spcPct val="20000"/>
              </a:spcBef>
              <a:buFont typeface="Arial" panose="020B0604020202020204" pitchFamily="34" charset="0"/>
              <a:buNone/>
            </a:pPr>
            <a:endParaRPr lang="en-US" altLang="zh-CN" sz="4000" b="1" i="1">
              <a:latin typeface="Times New Roman" panose="02020603050405020304" pitchFamily="18" charset="0"/>
            </a:endParaRPr>
          </a:p>
          <a:p>
            <a:pPr algn="l">
              <a:lnSpc>
                <a:spcPts val="4500"/>
              </a:lnSpc>
              <a:spcBef>
                <a:spcPct val="20000"/>
              </a:spcBef>
              <a:buFont typeface="Arial" panose="020B0604020202020204" pitchFamily="34" charset="0"/>
              <a:buNone/>
            </a:pPr>
            <a:r>
              <a:rPr lang="en-US" sz="4000" b="1">
                <a:latin typeface="Times New Roman" panose="02020603050405020304" pitchFamily="18" charset="0"/>
                <a:cs typeface="Times New Roman" panose="02020603050405020304" pitchFamily="18" charset="0"/>
              </a:rPr>
              <a:t>e.g.</a:t>
            </a:r>
            <a:r>
              <a:rPr lang="en-US" altLang="zh-CN" sz="4000" b="1">
                <a:latin typeface="Times New Roman" panose="02020603050405020304" pitchFamily="18" charset="0"/>
              </a:rPr>
              <a:t> </a:t>
            </a:r>
            <a:r>
              <a:rPr lang="en-US" altLang="zh-CN" sz="4000" b="1">
                <a:solidFill>
                  <a:srgbClr val="CC0000"/>
                </a:solidFill>
                <a:latin typeface="Times New Roman" panose="02020603050405020304" pitchFamily="18" charset="0"/>
              </a:rPr>
              <a:t>It</a:t>
            </a:r>
            <a:r>
              <a:rPr lang="en-US" altLang="zh-CN" sz="4000" b="1">
                <a:latin typeface="Times New Roman" panose="02020603050405020304" pitchFamily="18" charset="0"/>
              </a:rPr>
              <a:t> is very tiring to climb the steps.</a:t>
            </a:r>
          </a:p>
          <a:p>
            <a:pPr algn="l">
              <a:lnSpc>
                <a:spcPts val="4500"/>
              </a:lnSpc>
              <a:spcBef>
                <a:spcPct val="20000"/>
              </a:spcBef>
              <a:buFont typeface="Arial" panose="020B0604020202020204" pitchFamily="34" charset="0"/>
              <a:buNone/>
            </a:pPr>
            <a:r>
              <a:rPr lang="en-US" altLang="zh-CN" sz="4000" b="1">
                <a:latin typeface="Times New Roman" panose="02020603050405020304" pitchFamily="18" charset="0"/>
              </a:rPr>
              <a:t>       </a:t>
            </a:r>
            <a:r>
              <a:rPr lang="en-US" altLang="zh-CN" sz="4000" b="1">
                <a:solidFill>
                  <a:srgbClr val="CC0000"/>
                </a:solidFill>
                <a:latin typeface="Times New Roman" panose="02020603050405020304" pitchFamily="18" charset="0"/>
                <a:sym typeface="Arial" panose="020B0604020202020204" pitchFamily="34" charset="0"/>
              </a:rPr>
              <a:t>It </a:t>
            </a:r>
            <a:r>
              <a:rPr lang="en-US" altLang="zh-CN" sz="4000" b="1">
                <a:latin typeface="Times New Roman" panose="02020603050405020304" pitchFamily="18" charset="0"/>
              </a:rPr>
              <a:t>is popular to hire a bicycle and ride around the countyside.</a:t>
            </a:r>
          </a:p>
          <a:p>
            <a:pPr algn="l">
              <a:lnSpc>
                <a:spcPts val="4500"/>
              </a:lnSpc>
              <a:spcBef>
                <a:spcPct val="20000"/>
              </a:spcBef>
              <a:buFont typeface="Arial" panose="020B0604020202020204" pitchFamily="34" charset="0"/>
              <a:buNone/>
            </a:pPr>
            <a:r>
              <a:rPr lang="en-US" altLang="zh-CN" sz="4000" b="1">
                <a:latin typeface="Times New Roman" panose="02020603050405020304" pitchFamily="18" charset="0"/>
              </a:rPr>
              <a:t>       </a:t>
            </a:r>
            <a:r>
              <a:rPr lang="en-US" altLang="zh-CN" sz="4000" b="1">
                <a:solidFill>
                  <a:srgbClr val="CC0000"/>
                </a:solidFill>
                <a:latin typeface="Times New Roman" panose="02020603050405020304" pitchFamily="18" charset="0"/>
                <a:sym typeface="Arial" panose="020B0604020202020204" pitchFamily="34" charset="0"/>
              </a:rPr>
              <a:t>It </a:t>
            </a:r>
            <a:r>
              <a:rPr lang="en-US" altLang="zh-CN" sz="4000" b="1">
                <a:latin typeface="Times New Roman" panose="02020603050405020304" pitchFamily="18" charset="0"/>
              </a:rPr>
              <a:t>is amazing that there are so many rocks in unusual shapes in the cave.</a:t>
            </a:r>
          </a:p>
          <a:p>
            <a:pPr algn="l">
              <a:lnSpc>
                <a:spcPts val="4500"/>
              </a:lnSpc>
              <a:spcBef>
                <a:spcPct val="20000"/>
              </a:spcBef>
              <a:buFont typeface="Arial" panose="020B0604020202020204" pitchFamily="34" charset="0"/>
              <a:buNone/>
            </a:pPr>
            <a:r>
              <a:rPr lang="en-US" altLang="zh-CN" sz="4000" b="1">
                <a:latin typeface="Times New Roman" panose="02020603050405020304" pitchFamily="18" charset="0"/>
              </a:rPr>
              <a:t>       Many people find </a:t>
            </a:r>
            <a:r>
              <a:rPr lang="en-US" altLang="zh-CN" sz="4000" b="1">
                <a:solidFill>
                  <a:srgbClr val="CC0000"/>
                </a:solidFill>
                <a:latin typeface="Times New Roman" panose="02020603050405020304" pitchFamily="18" charset="0"/>
                <a:sym typeface="Arial" panose="020B0604020202020204" pitchFamily="34" charset="0"/>
              </a:rPr>
              <a:t>it </a:t>
            </a:r>
            <a:r>
              <a:rPr lang="en-US" altLang="zh-CN" sz="4000" b="1">
                <a:latin typeface="Times New Roman" panose="02020603050405020304" pitchFamily="18" charset="0"/>
              </a:rPr>
              <a:t>pleasant to travel around.</a:t>
            </a:r>
            <a:endParaRPr lang="en-US" altLang="zh-CN" sz="4000"/>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395288" y="1125538"/>
            <a:ext cx="8351837"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600" b="1">
                <a:solidFill>
                  <a:srgbClr val="0000FF"/>
                </a:solidFill>
                <a:latin typeface="Times New Roman" panose="02020603050405020304" pitchFamily="18" charset="0"/>
              </a:rPr>
              <a:t>    Miss Thompson, a British teacher travelling with the exchange students, is writing down what she thinks about Shanghai. Help her complete her notes with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animEffect transition="in" filter="randombar(horizontal)">
                                      <p:cBhvr>
                                        <p:cTn id="7" dur="500"/>
                                        <p:tgtEl>
                                          <p:spTgt spid="921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79388" y="765175"/>
            <a:ext cx="8964612" cy="612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dirty="0">
                <a:solidFill>
                  <a:srgbClr val="0000FF"/>
                </a:solidFill>
                <a:latin typeface="Times New Roman" panose="02020603050405020304" pitchFamily="18" charset="0"/>
                <a:ea typeface="SimSun-ExtB" panose="02010609060101010101" pitchFamily="49" charset="-122"/>
              </a:rPr>
              <a:t>Translate the following sentences into English and tell what tense is used in each sentences:</a:t>
            </a:r>
            <a:r>
              <a:rPr lang="en-US" sz="3600" b="1" dirty="0">
                <a:solidFill>
                  <a:srgbClr val="0000FF"/>
                </a:solidFill>
                <a:latin typeface="Arial Black" panose="020B0A04020102020204" pitchFamily="34" charset="0"/>
                <a:ea typeface="SimSun-ExtB" panose="02010609060101010101" pitchFamily="49" charset="-122"/>
              </a:rPr>
              <a:t> </a:t>
            </a:r>
          </a:p>
          <a:p>
            <a:pPr>
              <a:spcBef>
                <a:spcPct val="25000"/>
              </a:spcBef>
              <a:buFont typeface="Arial" panose="020B0604020202020204" pitchFamily="34" charset="0"/>
              <a:buNone/>
            </a:pPr>
            <a:r>
              <a:rPr lang="en-US" sz="3600" b="1" dirty="0">
                <a:latin typeface="Times New Roman" panose="02020603050405020304" pitchFamily="18" charset="0"/>
              </a:rPr>
              <a:t>1. </a:t>
            </a:r>
            <a:r>
              <a:rPr lang="zh-CN" altLang="en-US" sz="3600" b="1" dirty="0">
                <a:latin typeface="Times New Roman" panose="02020603050405020304" pitchFamily="18" charset="0"/>
              </a:rPr>
              <a:t>明朝和清朝的皇帝曾住在故宫，但它在</a:t>
            </a:r>
            <a:r>
              <a:rPr lang="en-US" altLang="zh-CN" sz="3600" b="1" dirty="0">
                <a:latin typeface="Times New Roman" panose="02020603050405020304" pitchFamily="18" charset="0"/>
              </a:rPr>
              <a:t>1925</a:t>
            </a:r>
            <a:r>
              <a:rPr lang="zh-CN" altLang="en-US" sz="3600" b="1" dirty="0">
                <a:latin typeface="Times New Roman" panose="02020603050405020304" pitchFamily="18" charset="0"/>
              </a:rPr>
              <a:t>年的时候被变成了博物馆。</a:t>
            </a:r>
          </a:p>
          <a:p>
            <a:pPr>
              <a:spcBef>
                <a:spcPct val="25000"/>
              </a:spcBef>
              <a:buFont typeface="Arial" panose="020B0604020202020204" pitchFamily="34" charset="0"/>
              <a:buNone/>
            </a:pPr>
            <a:r>
              <a:rPr lang="zh-CN" altLang="en-US" sz="3600" b="1" dirty="0">
                <a:latin typeface="Times New Roman" panose="02020603050405020304" pitchFamily="18" charset="0"/>
              </a:rPr>
              <a:t>     </a:t>
            </a:r>
            <a:r>
              <a:rPr lang="en-US" altLang="zh-CN" sz="3600" b="1" dirty="0">
                <a:latin typeface="Times New Roman" panose="02020603050405020304" pitchFamily="18" charset="0"/>
              </a:rPr>
              <a:t>The emperors of the Ming and Qing dynasties used to live in the Palace Museum. But </a:t>
            </a:r>
            <a:r>
              <a:rPr lang="en-US" sz="3600" b="1" dirty="0">
                <a:latin typeface="Times New Roman" panose="02020603050405020304" pitchFamily="18" charset="0"/>
              </a:rPr>
              <a:t> ___________</a:t>
            </a:r>
            <a:r>
              <a:rPr lang="en-US" altLang="zh-CN" sz="3600" b="1" dirty="0">
                <a:latin typeface="Times New Roman" panose="02020603050405020304" pitchFamily="18" charset="0"/>
              </a:rPr>
              <a:t>_________</a:t>
            </a:r>
            <a:r>
              <a:rPr lang="en-US" sz="3600" b="1" dirty="0">
                <a:latin typeface="Times New Roman" panose="02020603050405020304" pitchFamily="18" charset="0"/>
              </a:rPr>
              <a:t>____</a:t>
            </a:r>
            <a:r>
              <a:rPr lang="en-US" altLang="zh-CN" sz="3600" b="1" dirty="0">
                <a:latin typeface="Times New Roman" panose="02020603050405020304" pitchFamily="18" charset="0"/>
              </a:rPr>
              <a:t> in 1925</a:t>
            </a:r>
            <a:r>
              <a:rPr lang="en-US" sz="3600" b="1" dirty="0">
                <a:latin typeface="Times New Roman" panose="02020603050405020304" pitchFamily="18" charset="0"/>
              </a:rPr>
              <a:t>.   </a:t>
            </a:r>
          </a:p>
          <a:p>
            <a:pPr>
              <a:spcBef>
                <a:spcPct val="25000"/>
              </a:spcBef>
              <a:buFont typeface="Arial" panose="020B0604020202020204" pitchFamily="34" charset="0"/>
              <a:buNone/>
            </a:pPr>
            <a:r>
              <a:rPr lang="en-US" sz="3600" b="1" dirty="0">
                <a:latin typeface="Times New Roman" panose="02020603050405020304" pitchFamily="18" charset="0"/>
              </a:rPr>
              <a:t>(</a:t>
            </a:r>
            <a:r>
              <a:rPr lang="en-US" altLang="zh-CN" sz="3600" b="1" dirty="0">
                <a:latin typeface="Times New Roman" panose="02020603050405020304" pitchFamily="18" charset="0"/>
              </a:rPr>
              <a:t>it</a:t>
            </a:r>
            <a:r>
              <a:rPr lang="zh-CN" altLang="en-US" sz="3600" b="1" dirty="0">
                <a:latin typeface="Times New Roman" panose="02020603050405020304" pitchFamily="18" charset="0"/>
              </a:rPr>
              <a:t>表示：</a:t>
            </a:r>
            <a:r>
              <a:rPr lang="en-US" sz="3600" b="1" dirty="0">
                <a:latin typeface="Times New Roman" panose="02020603050405020304" pitchFamily="18" charset="0"/>
              </a:rPr>
              <a:t>______</a:t>
            </a:r>
            <a:r>
              <a:rPr lang="en-US" altLang="zh-CN" sz="3600" b="1" dirty="0">
                <a:latin typeface="Times New Roman" panose="02020603050405020304" pitchFamily="18" charset="0"/>
              </a:rPr>
              <a:t>_______</a:t>
            </a:r>
            <a:r>
              <a:rPr lang="en-US" sz="3600" b="1" dirty="0">
                <a:latin typeface="Times New Roman" panose="02020603050405020304" pitchFamily="18" charset="0"/>
              </a:rPr>
              <a:t>___)</a:t>
            </a:r>
          </a:p>
          <a:p>
            <a:pPr>
              <a:spcBef>
                <a:spcPct val="25000"/>
              </a:spcBef>
              <a:buFont typeface="Arial" panose="020B0604020202020204" pitchFamily="34" charset="0"/>
              <a:buNone/>
            </a:pPr>
            <a:endParaRPr lang="en-US" sz="3600" b="1" dirty="0">
              <a:latin typeface="Times New Roman" panose="02020603050405020304" pitchFamily="18" charset="0"/>
            </a:endParaRPr>
          </a:p>
        </p:txBody>
      </p:sp>
      <p:sp>
        <p:nvSpPr>
          <p:cNvPr id="74755" name="WordArt 3"/>
          <p:cNvSpPr>
            <a:spLocks noChangeArrowheads="1" noChangeShapeType="1"/>
          </p:cNvSpPr>
          <p:nvPr/>
        </p:nvSpPr>
        <p:spPr bwMode="auto">
          <a:xfrm>
            <a:off x="3419475" y="188913"/>
            <a:ext cx="2314575" cy="503237"/>
          </a:xfrm>
          <a:prstGeom prst="rect">
            <a:avLst/>
          </a:prstGeom>
        </p:spPr>
        <p:txBody>
          <a:bodyPr wrap="none" fromWordArt="1">
            <a:prstTxWarp prst="textFadeUp">
              <a:avLst>
                <a:gd name="adj" fmla="val 9991"/>
              </a:avLst>
            </a:prstTxWarp>
          </a:bodyPr>
          <a:lstStyle/>
          <a:p>
            <a:r>
              <a:rPr lang="en-US" altLang="zh-CN" sz="6000" kern="10" dirty="0">
                <a:ln w="12700">
                  <a:solidFill>
                    <a:schemeClr val="hlink"/>
                  </a:solidFill>
                  <a:round/>
                </a:ln>
                <a:solidFill>
                  <a:srgbClr val="0000FF"/>
                </a:solidFill>
                <a:effectLst>
                  <a:outerShdw dist="35921" dir="2700000" sy="50000" rotWithShape="0">
                    <a:srgbClr val="875B0D">
                      <a:alpha val="65999"/>
                    </a:srgbClr>
                  </a:outerShdw>
                </a:effectLst>
                <a:latin typeface="宋体" panose="02010600030101010101" pitchFamily="2" charset="-122"/>
                <a:ea typeface="宋体" panose="02010600030101010101" pitchFamily="2" charset="-122"/>
              </a:rPr>
              <a:t>Revision</a:t>
            </a:r>
            <a:endParaRPr lang="zh-CN" altLang="en-US" sz="6000" kern="10" dirty="0">
              <a:ln w="12700">
                <a:solidFill>
                  <a:schemeClr val="hlink"/>
                </a:solidFill>
                <a:round/>
              </a:ln>
              <a:solidFill>
                <a:srgbClr val="0000FF"/>
              </a:solidFill>
              <a:effectLst>
                <a:outerShdw dist="35921" dir="2700000" sy="50000" rotWithShape="0">
                  <a:srgbClr val="875B0D">
                    <a:alpha val="65999"/>
                  </a:srgbClr>
                </a:outerShdw>
              </a:effectLst>
              <a:latin typeface="宋体" panose="02010600030101010101" pitchFamily="2" charset="-122"/>
              <a:ea typeface="宋体" panose="02010600030101010101" pitchFamily="2" charset="-122"/>
            </a:endParaRPr>
          </a:p>
        </p:txBody>
      </p:sp>
      <p:sp>
        <p:nvSpPr>
          <p:cNvPr id="74756" name="Text Box 4"/>
          <p:cNvSpPr txBox="1">
            <a:spLocks noChangeArrowheads="1"/>
          </p:cNvSpPr>
          <p:nvPr/>
        </p:nvSpPr>
        <p:spPr bwMode="auto">
          <a:xfrm>
            <a:off x="1042988" y="4922838"/>
            <a:ext cx="7848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solidFill>
                  <a:srgbClr val="FF00FF"/>
                </a:solidFill>
                <a:latin typeface="Times New Roman" panose="02020603050405020304" pitchFamily="18" charset="0"/>
                <a:ea typeface="隶书" panose="02010509060101010101" pitchFamily="49" charset="-122"/>
              </a:rPr>
              <a:t>it was turned into a museum </a:t>
            </a:r>
            <a:endParaRPr lang="en-US" altLang="zh-CN" sz="3600" b="1">
              <a:solidFill>
                <a:srgbClr val="CC0000"/>
              </a:solidFill>
              <a:latin typeface="Times New Roman" panose="02020603050405020304" pitchFamily="18" charset="0"/>
              <a:ea typeface="隶书" panose="02010509060101010101" pitchFamily="49" charset="-122"/>
            </a:endParaRPr>
          </a:p>
        </p:txBody>
      </p:sp>
      <p:sp>
        <p:nvSpPr>
          <p:cNvPr id="74757" name="Text Box 5"/>
          <p:cNvSpPr txBox="1">
            <a:spLocks noChangeArrowheads="1"/>
          </p:cNvSpPr>
          <p:nvPr/>
        </p:nvSpPr>
        <p:spPr bwMode="auto">
          <a:xfrm>
            <a:off x="1763713" y="5532438"/>
            <a:ext cx="51831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solidFill>
                  <a:srgbClr val="FF00FF"/>
                </a:solidFill>
                <a:latin typeface="Times New Roman" panose="02020603050405020304" pitchFamily="18" charset="0"/>
                <a:ea typeface="隶书" panose="02010509060101010101" pitchFamily="49" charset="-122"/>
              </a:rPr>
              <a:t>the Palace Museum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wipe(left)">
                                      <p:cBhvr>
                                        <p:cTn id="7" dur="500"/>
                                        <p:tgtEl>
                                          <p:spTgt spid="747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7"/>
                                        </p:tgtEl>
                                        <p:attrNameLst>
                                          <p:attrName>style.visibility</p:attrName>
                                        </p:attrNameLst>
                                      </p:cBhvr>
                                      <p:to>
                                        <p:strVal val="visible"/>
                                      </p:to>
                                    </p:set>
                                    <p:animEffect transition="in" filter="wipe(left)">
                                      <p:cBhvr>
                                        <p:cTn id="12"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utoUpdateAnimBg="0"/>
      <p:bldP spid="7475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80975" y="188913"/>
            <a:ext cx="8820150"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200" b="1">
                <a:latin typeface="Times New Roman" panose="02020603050405020304" pitchFamily="18" charset="0"/>
              </a:rPr>
              <a:t>Traffic:           The traffic is often busy, but public   </a:t>
            </a:r>
          </a:p>
          <a:p>
            <a:pPr>
              <a:lnSpc>
                <a:spcPct val="125000"/>
              </a:lnSpc>
              <a:buFont typeface="Arial" panose="020B0604020202020204" pitchFamily="34" charset="0"/>
              <a:buNone/>
            </a:pPr>
            <a:r>
              <a:rPr lang="en-US" altLang="zh-CN" sz="3200" b="1">
                <a:latin typeface="Times New Roman" panose="02020603050405020304" pitchFamily="18" charset="0"/>
              </a:rPr>
              <a:t>                         transport here is quite good, so   </a:t>
            </a:r>
          </a:p>
          <a:p>
            <a:pPr>
              <a:lnSpc>
                <a:spcPct val="125000"/>
              </a:lnSpc>
              <a:buFont typeface="Arial" panose="020B0604020202020204" pitchFamily="34" charset="0"/>
              <a:buNone/>
            </a:pPr>
            <a:r>
              <a:rPr lang="en-US" altLang="zh-CN" sz="3200" b="1">
                <a:latin typeface="Times New Roman" panose="02020603050405020304" pitchFamily="18" charset="0"/>
              </a:rPr>
              <a:t>                         __________ (easy) for people to get </a:t>
            </a:r>
          </a:p>
          <a:p>
            <a:pPr>
              <a:lnSpc>
                <a:spcPct val="125000"/>
              </a:lnSpc>
              <a:buFont typeface="Arial" panose="020B0604020202020204" pitchFamily="34" charset="0"/>
              <a:buNone/>
            </a:pPr>
            <a:r>
              <a:rPr lang="en-US" altLang="zh-CN" sz="3200" b="1">
                <a:latin typeface="Times New Roman" panose="02020603050405020304" pitchFamily="18" charset="0"/>
              </a:rPr>
              <a:t>                         around.</a:t>
            </a:r>
            <a:r>
              <a:rPr lang="en-US" sz="3200" b="1">
                <a:latin typeface="Times New Roman" panose="02020603050405020304" pitchFamily="18" charset="0"/>
              </a:rPr>
              <a:t> </a:t>
            </a:r>
          </a:p>
          <a:p>
            <a:pPr>
              <a:lnSpc>
                <a:spcPct val="125000"/>
              </a:lnSpc>
              <a:buFont typeface="Arial" panose="020B0604020202020204" pitchFamily="34" charset="0"/>
              <a:buNone/>
            </a:pPr>
            <a:r>
              <a:rPr lang="en-US" altLang="zh-CN" sz="3200" b="1">
                <a:latin typeface="Times New Roman" panose="02020603050405020304" pitchFamily="18" charset="0"/>
              </a:rPr>
              <a:t>Weather:         __________ (sunny) and warm.  </a:t>
            </a:r>
          </a:p>
          <a:p>
            <a:pPr>
              <a:lnSpc>
                <a:spcPct val="125000"/>
              </a:lnSpc>
              <a:buFont typeface="Arial" panose="020B0604020202020204" pitchFamily="34" charset="0"/>
              <a:buNone/>
            </a:pPr>
            <a:r>
              <a:rPr lang="en-US" altLang="zh-CN" sz="3200" b="1">
                <a:latin typeface="Times New Roman" panose="02020603050405020304" pitchFamily="18" charset="0"/>
              </a:rPr>
              <a:t>                         We like ______ here.</a:t>
            </a:r>
          </a:p>
          <a:p>
            <a:pPr>
              <a:lnSpc>
                <a:spcPct val="125000"/>
              </a:lnSpc>
              <a:buFont typeface="Arial" panose="020B0604020202020204" pitchFamily="34" charset="0"/>
              <a:buNone/>
            </a:pPr>
            <a:r>
              <a:rPr lang="en-US" altLang="zh-CN" sz="3200" b="1">
                <a:latin typeface="Times New Roman" panose="02020603050405020304" pitchFamily="18" charset="0"/>
              </a:rPr>
              <a:t>Environment:  __________ (said) that the air is </a:t>
            </a:r>
          </a:p>
          <a:p>
            <a:pPr>
              <a:lnSpc>
                <a:spcPct val="125000"/>
              </a:lnSpc>
              <a:buFont typeface="Arial" panose="020B0604020202020204" pitchFamily="34" charset="0"/>
              <a:buNone/>
            </a:pPr>
            <a:r>
              <a:rPr lang="en-US" altLang="zh-CN" sz="3200" b="1">
                <a:latin typeface="Times New Roman" panose="02020603050405020304" pitchFamily="18" charset="0"/>
              </a:rPr>
              <a:t>                          not clean here, but I do not think </a:t>
            </a:r>
          </a:p>
          <a:p>
            <a:pPr>
              <a:lnSpc>
                <a:spcPct val="125000"/>
              </a:lnSpc>
              <a:buFont typeface="Arial" panose="020B0604020202020204" pitchFamily="34" charset="0"/>
              <a:buNone/>
            </a:pPr>
            <a:r>
              <a:rPr lang="en-US" altLang="zh-CN" sz="3200" b="1">
                <a:latin typeface="Times New Roman" panose="02020603050405020304" pitchFamily="18" charset="0"/>
              </a:rPr>
              <a:t>                          the pollution is as serious as I </a:t>
            </a:r>
          </a:p>
          <a:p>
            <a:pPr>
              <a:lnSpc>
                <a:spcPct val="125000"/>
              </a:lnSpc>
              <a:buFont typeface="Arial" panose="020B0604020202020204" pitchFamily="34" charset="0"/>
              <a:buNone/>
            </a:pPr>
            <a:r>
              <a:rPr lang="en-US" altLang="zh-CN" sz="3200" b="1">
                <a:latin typeface="Times New Roman" panose="02020603050405020304" pitchFamily="18" charset="0"/>
              </a:rPr>
              <a:t>                          imagined.</a:t>
            </a:r>
            <a:endParaRPr lang="en-US" sz="3200" b="1">
              <a:latin typeface="Times New Roman" panose="02020603050405020304" pitchFamily="18" charset="0"/>
            </a:endParaRPr>
          </a:p>
        </p:txBody>
      </p:sp>
      <p:sp>
        <p:nvSpPr>
          <p:cNvPr id="93187" name="Rectangle 3"/>
          <p:cNvSpPr>
            <a:spLocks noChangeArrowheads="1"/>
          </p:cNvSpPr>
          <p:nvPr/>
        </p:nvSpPr>
        <p:spPr bwMode="auto">
          <a:xfrm>
            <a:off x="3057525" y="1485900"/>
            <a:ext cx="25209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easy</a:t>
            </a:r>
          </a:p>
        </p:txBody>
      </p:sp>
      <p:sp>
        <p:nvSpPr>
          <p:cNvPr id="93188" name="Rectangle 4"/>
          <p:cNvSpPr>
            <a:spLocks noChangeArrowheads="1"/>
          </p:cNvSpPr>
          <p:nvPr/>
        </p:nvSpPr>
        <p:spPr bwMode="auto">
          <a:xfrm>
            <a:off x="2916238" y="2708275"/>
            <a:ext cx="3095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sunny</a:t>
            </a:r>
          </a:p>
        </p:txBody>
      </p:sp>
      <p:sp>
        <p:nvSpPr>
          <p:cNvPr id="93189" name="Rectangle 5"/>
          <p:cNvSpPr>
            <a:spLocks noChangeArrowheads="1"/>
          </p:cNvSpPr>
          <p:nvPr/>
        </p:nvSpPr>
        <p:spPr bwMode="auto">
          <a:xfrm>
            <a:off x="4570413" y="3355975"/>
            <a:ext cx="3095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a:t>
            </a:r>
          </a:p>
        </p:txBody>
      </p:sp>
      <p:sp>
        <p:nvSpPr>
          <p:cNvPr id="93190" name="Rectangle 6"/>
          <p:cNvSpPr>
            <a:spLocks noChangeArrowheads="1"/>
          </p:cNvSpPr>
          <p:nvPr/>
        </p:nvSpPr>
        <p:spPr bwMode="auto">
          <a:xfrm>
            <a:off x="2844800" y="3933825"/>
            <a:ext cx="30956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is said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animEffect transition="in" filter="randombar(horizontal)">
                                      <p:cBhvr>
                                        <p:cTn id="7" dur="500"/>
                                        <p:tgtEl>
                                          <p:spTgt spid="9318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93186">
                                            <p:txEl>
                                              <p:pRg st="1" end="1"/>
                                            </p:txEl>
                                          </p:spTgt>
                                        </p:tgtEl>
                                        <p:attrNameLst>
                                          <p:attrName>style.visibility</p:attrName>
                                        </p:attrNameLst>
                                      </p:cBhvr>
                                      <p:to>
                                        <p:strVal val="visible"/>
                                      </p:to>
                                    </p:set>
                                    <p:animEffect transition="in" filter="randombar(horizontal)">
                                      <p:cBhvr>
                                        <p:cTn id="10" dur="500"/>
                                        <p:tgtEl>
                                          <p:spTgt spid="93186">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93186">
                                            <p:txEl>
                                              <p:pRg st="2" end="2"/>
                                            </p:txEl>
                                          </p:spTgt>
                                        </p:tgtEl>
                                        <p:attrNameLst>
                                          <p:attrName>style.visibility</p:attrName>
                                        </p:attrNameLst>
                                      </p:cBhvr>
                                      <p:to>
                                        <p:strVal val="visible"/>
                                      </p:to>
                                    </p:set>
                                    <p:animEffect transition="in" filter="randombar(horizontal)">
                                      <p:cBhvr>
                                        <p:cTn id="13" dur="500"/>
                                        <p:tgtEl>
                                          <p:spTgt spid="93186">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93186">
                                            <p:txEl>
                                              <p:pRg st="3" end="3"/>
                                            </p:txEl>
                                          </p:spTgt>
                                        </p:tgtEl>
                                        <p:attrNameLst>
                                          <p:attrName>style.visibility</p:attrName>
                                        </p:attrNameLst>
                                      </p:cBhvr>
                                      <p:to>
                                        <p:strVal val="visible"/>
                                      </p:to>
                                    </p:set>
                                    <p:animEffect transition="in" filter="randombar(horizontal)">
                                      <p:cBhvr>
                                        <p:cTn id="16" dur="500"/>
                                        <p:tgtEl>
                                          <p:spTgt spid="93186">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93186">
                                            <p:txEl>
                                              <p:pRg st="4" end="4"/>
                                            </p:txEl>
                                          </p:spTgt>
                                        </p:tgtEl>
                                        <p:attrNameLst>
                                          <p:attrName>style.visibility</p:attrName>
                                        </p:attrNameLst>
                                      </p:cBhvr>
                                      <p:to>
                                        <p:strVal val="visible"/>
                                      </p:to>
                                    </p:set>
                                    <p:animEffect transition="in" filter="randombar(horizontal)">
                                      <p:cBhvr>
                                        <p:cTn id="19" dur="500"/>
                                        <p:tgtEl>
                                          <p:spTgt spid="93186">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93186">
                                            <p:txEl>
                                              <p:pRg st="5" end="5"/>
                                            </p:txEl>
                                          </p:spTgt>
                                        </p:tgtEl>
                                        <p:attrNameLst>
                                          <p:attrName>style.visibility</p:attrName>
                                        </p:attrNameLst>
                                      </p:cBhvr>
                                      <p:to>
                                        <p:strVal val="visible"/>
                                      </p:to>
                                    </p:set>
                                    <p:animEffect transition="in" filter="randombar(horizontal)">
                                      <p:cBhvr>
                                        <p:cTn id="22" dur="500"/>
                                        <p:tgtEl>
                                          <p:spTgt spid="93186">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93186">
                                            <p:txEl>
                                              <p:pRg st="6" end="6"/>
                                            </p:txEl>
                                          </p:spTgt>
                                        </p:tgtEl>
                                        <p:attrNameLst>
                                          <p:attrName>style.visibility</p:attrName>
                                        </p:attrNameLst>
                                      </p:cBhvr>
                                      <p:to>
                                        <p:strVal val="visible"/>
                                      </p:to>
                                    </p:set>
                                    <p:animEffect transition="in" filter="randombar(horizontal)">
                                      <p:cBhvr>
                                        <p:cTn id="25" dur="500"/>
                                        <p:tgtEl>
                                          <p:spTgt spid="93186">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93186">
                                            <p:txEl>
                                              <p:pRg st="7" end="7"/>
                                            </p:txEl>
                                          </p:spTgt>
                                        </p:tgtEl>
                                        <p:attrNameLst>
                                          <p:attrName>style.visibility</p:attrName>
                                        </p:attrNameLst>
                                      </p:cBhvr>
                                      <p:to>
                                        <p:strVal val="visible"/>
                                      </p:to>
                                    </p:set>
                                    <p:animEffect transition="in" filter="randombar(horizontal)">
                                      <p:cBhvr>
                                        <p:cTn id="28" dur="500"/>
                                        <p:tgtEl>
                                          <p:spTgt spid="93186">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93186">
                                            <p:txEl>
                                              <p:pRg st="8" end="8"/>
                                            </p:txEl>
                                          </p:spTgt>
                                        </p:tgtEl>
                                        <p:attrNameLst>
                                          <p:attrName>style.visibility</p:attrName>
                                        </p:attrNameLst>
                                      </p:cBhvr>
                                      <p:to>
                                        <p:strVal val="visible"/>
                                      </p:to>
                                    </p:set>
                                    <p:animEffect transition="in" filter="randombar(horizontal)">
                                      <p:cBhvr>
                                        <p:cTn id="31" dur="500"/>
                                        <p:tgtEl>
                                          <p:spTgt spid="93186">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93186">
                                            <p:txEl>
                                              <p:pRg st="9" end="9"/>
                                            </p:txEl>
                                          </p:spTgt>
                                        </p:tgtEl>
                                        <p:attrNameLst>
                                          <p:attrName>style.visibility</p:attrName>
                                        </p:attrNameLst>
                                      </p:cBhvr>
                                      <p:to>
                                        <p:strVal val="visible"/>
                                      </p:to>
                                    </p:set>
                                    <p:animEffect transition="in" filter="randombar(horizontal)">
                                      <p:cBhvr>
                                        <p:cTn id="34" dur="500"/>
                                        <p:tgtEl>
                                          <p:spTgt spid="93186">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93187"/>
                                        </p:tgtEl>
                                        <p:attrNameLst>
                                          <p:attrName>style.visibility</p:attrName>
                                        </p:attrNameLst>
                                      </p:cBhvr>
                                      <p:to>
                                        <p:strVal val="visible"/>
                                      </p:to>
                                    </p:set>
                                    <p:animEffect transition="in" filter="randombar(horizontal)">
                                      <p:cBhvr>
                                        <p:cTn id="39" dur="500"/>
                                        <p:tgtEl>
                                          <p:spTgt spid="93187"/>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93188"/>
                                        </p:tgtEl>
                                        <p:attrNameLst>
                                          <p:attrName>style.visibility</p:attrName>
                                        </p:attrNameLst>
                                      </p:cBhvr>
                                      <p:to>
                                        <p:strVal val="visible"/>
                                      </p:to>
                                    </p:set>
                                    <p:animEffect transition="in" filter="randombar(horizontal)">
                                      <p:cBhvr>
                                        <p:cTn id="44" dur="500"/>
                                        <p:tgtEl>
                                          <p:spTgt spid="93188"/>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93189"/>
                                        </p:tgtEl>
                                        <p:attrNameLst>
                                          <p:attrName>style.visibility</p:attrName>
                                        </p:attrNameLst>
                                      </p:cBhvr>
                                      <p:to>
                                        <p:strVal val="visible"/>
                                      </p:to>
                                    </p:set>
                                    <p:animEffect transition="in" filter="randombar(horizontal)">
                                      <p:cBhvr>
                                        <p:cTn id="49" dur="500"/>
                                        <p:tgtEl>
                                          <p:spTgt spid="93189"/>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93190"/>
                                        </p:tgtEl>
                                        <p:attrNameLst>
                                          <p:attrName>style.visibility</p:attrName>
                                        </p:attrNameLst>
                                      </p:cBhvr>
                                      <p:to>
                                        <p:strVal val="visible"/>
                                      </p:to>
                                    </p:set>
                                    <p:animEffect transition="in" filter="randombar(horizontal)">
                                      <p:cBhvr>
                                        <p:cTn id="54" dur="500"/>
                                        <p:tgtEl>
                                          <p:spTgt spid="93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P spid="93188" grpId="0" autoUpdateAnimBg="0"/>
      <p:bldP spid="93189" grpId="0" autoUpdateAnimBg="0"/>
      <p:bldP spid="9319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34925" y="-20638"/>
            <a:ext cx="8966200" cy="6791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altLang="zh-CN" sz="3200" b="1">
                <a:latin typeface="Times New Roman" panose="02020603050405020304" pitchFamily="18" charset="0"/>
              </a:rPr>
              <a:t>Signs:    Shanghai is beautiful. ________(fun) </a:t>
            </a:r>
          </a:p>
          <a:p>
            <a:pPr>
              <a:lnSpc>
                <a:spcPct val="125000"/>
              </a:lnSpc>
              <a:buFont typeface="Arial" panose="020B0604020202020204" pitchFamily="34" charset="0"/>
              <a:buNone/>
            </a:pPr>
            <a:r>
              <a:rPr lang="en-US" altLang="zh-CN" sz="3200" b="1">
                <a:latin typeface="Times New Roman" panose="02020603050405020304" pitchFamily="18" charset="0"/>
              </a:rPr>
              <a:t>               to ride around the city and visit the </a:t>
            </a:r>
          </a:p>
          <a:p>
            <a:pPr>
              <a:lnSpc>
                <a:spcPct val="125000"/>
              </a:lnSpc>
              <a:buFont typeface="Arial" panose="020B0604020202020204" pitchFamily="34" charset="0"/>
              <a:buNone/>
            </a:pPr>
            <a:r>
              <a:rPr lang="en-US" altLang="zh-CN" sz="3200" b="1">
                <a:latin typeface="Times New Roman" panose="02020603050405020304" pitchFamily="18" charset="0"/>
              </a:rPr>
              <a:t>               interesting places.   </a:t>
            </a:r>
          </a:p>
          <a:p>
            <a:pPr>
              <a:lnSpc>
                <a:spcPct val="125000"/>
              </a:lnSpc>
              <a:buFont typeface="Arial" panose="020B0604020202020204" pitchFamily="34" charset="0"/>
              <a:buNone/>
            </a:pPr>
            <a:r>
              <a:rPr lang="en-US" altLang="zh-CN" sz="3200" b="1">
                <a:latin typeface="Times New Roman" panose="02020603050405020304" pitchFamily="18" charset="0"/>
              </a:rPr>
              <a:t>Food:     Chinese food is delicious. I will ask my   </a:t>
            </a:r>
          </a:p>
          <a:p>
            <a:pPr>
              <a:lnSpc>
                <a:spcPct val="125000"/>
              </a:lnSpc>
              <a:buFont typeface="Arial" panose="020B0604020202020204" pitchFamily="34" charset="0"/>
              <a:buNone/>
            </a:pPr>
            <a:r>
              <a:rPr lang="en-US" altLang="zh-CN" sz="3200" b="1">
                <a:latin typeface="Times New Roman" panose="02020603050405020304" pitchFamily="18" charset="0"/>
              </a:rPr>
              <a:t>               family to go to a Chinese restaurant and </a:t>
            </a:r>
          </a:p>
          <a:p>
            <a:pPr>
              <a:lnSpc>
                <a:spcPct val="125000"/>
              </a:lnSpc>
              <a:buFont typeface="Arial" panose="020B0604020202020204" pitchFamily="34" charset="0"/>
              <a:buNone/>
            </a:pPr>
            <a:r>
              <a:rPr lang="en-US" altLang="zh-CN" sz="3200" b="1">
                <a:latin typeface="Times New Roman" panose="02020603050405020304" pitchFamily="18" charset="0"/>
              </a:rPr>
              <a:t>               try ____ when I get back. </a:t>
            </a:r>
          </a:p>
          <a:p>
            <a:pPr>
              <a:lnSpc>
                <a:spcPct val="125000"/>
              </a:lnSpc>
              <a:buFont typeface="Arial" panose="020B0604020202020204" pitchFamily="34" charset="0"/>
              <a:buNone/>
            </a:pPr>
            <a:r>
              <a:rPr lang="en-US" altLang="zh-CN" sz="3200" b="1">
                <a:latin typeface="Times New Roman" panose="02020603050405020304" pitchFamily="18" charset="0"/>
              </a:rPr>
              <a:t>Hotel:    We all think ______________ </a:t>
            </a:r>
          </a:p>
          <a:p>
            <a:pPr>
              <a:lnSpc>
                <a:spcPct val="125000"/>
              </a:lnSpc>
              <a:buFont typeface="Arial" panose="020B0604020202020204" pitchFamily="34" charset="0"/>
              <a:buNone/>
            </a:pPr>
            <a:r>
              <a:rPr lang="en-US" altLang="zh-CN" sz="3200" b="1">
                <a:latin typeface="Times New Roman" panose="02020603050405020304" pitchFamily="18" charset="0"/>
              </a:rPr>
              <a:t>               (comfortable) to stay in this hotel. They </a:t>
            </a:r>
          </a:p>
          <a:p>
            <a:pPr>
              <a:lnSpc>
                <a:spcPct val="125000"/>
              </a:lnSpc>
              <a:buFont typeface="Arial" panose="020B0604020202020204" pitchFamily="34" charset="0"/>
              <a:buNone/>
            </a:pPr>
            <a:r>
              <a:rPr lang="en-US" altLang="zh-CN" sz="3200" b="1">
                <a:latin typeface="Times New Roman" panose="02020603050405020304" pitchFamily="18" charset="0"/>
              </a:rPr>
              <a:t>               provide a high level of service.</a:t>
            </a:r>
          </a:p>
          <a:p>
            <a:pPr>
              <a:lnSpc>
                <a:spcPct val="125000"/>
              </a:lnSpc>
              <a:buFont typeface="Arial" panose="020B0604020202020204" pitchFamily="34" charset="0"/>
              <a:buNone/>
            </a:pPr>
            <a:r>
              <a:rPr lang="en-US" altLang="zh-CN" sz="3200" b="1">
                <a:latin typeface="Times New Roman" panose="02020603050405020304" pitchFamily="18" charset="0"/>
              </a:rPr>
              <a:t>People:  The local people are friendly. _________</a:t>
            </a:r>
          </a:p>
          <a:p>
            <a:pPr>
              <a:lnSpc>
                <a:spcPct val="125000"/>
              </a:lnSpc>
              <a:buFont typeface="Arial" panose="020B0604020202020204" pitchFamily="34" charset="0"/>
              <a:buNone/>
            </a:pPr>
            <a:r>
              <a:rPr lang="en-US" altLang="zh-CN" sz="3200" b="1">
                <a:latin typeface="Times New Roman" panose="02020603050405020304" pitchFamily="18" charset="0"/>
              </a:rPr>
              <a:t>               (kind) of them to answer all our questions.</a:t>
            </a:r>
          </a:p>
        </p:txBody>
      </p:sp>
      <p:sp>
        <p:nvSpPr>
          <p:cNvPr id="94211" name="Rectangle 3"/>
          <p:cNvSpPr>
            <a:spLocks noChangeArrowheads="1"/>
          </p:cNvSpPr>
          <p:nvPr/>
        </p:nvSpPr>
        <p:spPr bwMode="auto">
          <a:xfrm>
            <a:off x="5435600" y="117475"/>
            <a:ext cx="2520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It's fun</a:t>
            </a:r>
            <a:endParaRPr lang="en-US" altLang="zh-CN"/>
          </a:p>
        </p:txBody>
      </p:sp>
      <p:sp>
        <p:nvSpPr>
          <p:cNvPr id="94212" name="Rectangle 4"/>
          <p:cNvSpPr>
            <a:spLocks noChangeArrowheads="1"/>
          </p:cNvSpPr>
          <p:nvPr/>
        </p:nvSpPr>
        <p:spPr bwMode="auto">
          <a:xfrm>
            <a:off x="2411413" y="3141663"/>
            <a:ext cx="3095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 </a:t>
            </a:r>
            <a:endParaRPr lang="en-US" altLang="zh-CN"/>
          </a:p>
        </p:txBody>
      </p:sp>
      <p:sp>
        <p:nvSpPr>
          <p:cNvPr id="94213" name="Rectangle 5"/>
          <p:cNvSpPr>
            <a:spLocks noChangeArrowheads="1"/>
          </p:cNvSpPr>
          <p:nvPr/>
        </p:nvSpPr>
        <p:spPr bwMode="auto">
          <a:xfrm>
            <a:off x="3852863" y="3787775"/>
            <a:ext cx="30956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it's comfortable</a:t>
            </a:r>
            <a:endParaRPr lang="en-US" altLang="zh-CN"/>
          </a:p>
        </p:txBody>
      </p:sp>
      <p:sp>
        <p:nvSpPr>
          <p:cNvPr id="94214" name="Rectangle 6"/>
          <p:cNvSpPr>
            <a:spLocks noChangeArrowheads="1"/>
          </p:cNvSpPr>
          <p:nvPr/>
        </p:nvSpPr>
        <p:spPr bwMode="auto">
          <a:xfrm>
            <a:off x="6948488" y="5518150"/>
            <a:ext cx="30956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3300"/>
                </a:solidFill>
                <a:latin typeface="Times New Roman" panose="02020603050405020304" pitchFamily="18" charset="0"/>
              </a:rPr>
              <a:t>It's kind</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randombar(horizontal)">
                                      <p:cBhvr>
                                        <p:cTn id="7" dur="500"/>
                                        <p:tgtEl>
                                          <p:spTgt spid="94210">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94210">
                                            <p:txEl>
                                              <p:pRg st="1" end="1"/>
                                            </p:txEl>
                                          </p:spTgt>
                                        </p:tgtEl>
                                        <p:attrNameLst>
                                          <p:attrName>style.visibility</p:attrName>
                                        </p:attrNameLst>
                                      </p:cBhvr>
                                      <p:to>
                                        <p:strVal val="visible"/>
                                      </p:to>
                                    </p:set>
                                    <p:animEffect transition="in" filter="randombar(horizontal)">
                                      <p:cBhvr>
                                        <p:cTn id="10" dur="500"/>
                                        <p:tgtEl>
                                          <p:spTgt spid="94210">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Effect transition="in" filter="randombar(horizontal)">
                                      <p:cBhvr>
                                        <p:cTn id="13" dur="500"/>
                                        <p:tgtEl>
                                          <p:spTgt spid="94210">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94210">
                                            <p:txEl>
                                              <p:pRg st="3" end="3"/>
                                            </p:txEl>
                                          </p:spTgt>
                                        </p:tgtEl>
                                        <p:attrNameLst>
                                          <p:attrName>style.visibility</p:attrName>
                                        </p:attrNameLst>
                                      </p:cBhvr>
                                      <p:to>
                                        <p:strVal val="visible"/>
                                      </p:to>
                                    </p:set>
                                    <p:animEffect transition="in" filter="randombar(horizontal)">
                                      <p:cBhvr>
                                        <p:cTn id="16" dur="500"/>
                                        <p:tgtEl>
                                          <p:spTgt spid="94210">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94210">
                                            <p:txEl>
                                              <p:pRg st="4" end="4"/>
                                            </p:txEl>
                                          </p:spTgt>
                                        </p:tgtEl>
                                        <p:attrNameLst>
                                          <p:attrName>style.visibility</p:attrName>
                                        </p:attrNameLst>
                                      </p:cBhvr>
                                      <p:to>
                                        <p:strVal val="visible"/>
                                      </p:to>
                                    </p:set>
                                    <p:animEffect transition="in" filter="randombar(horizontal)">
                                      <p:cBhvr>
                                        <p:cTn id="19" dur="500"/>
                                        <p:tgtEl>
                                          <p:spTgt spid="94210">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94210">
                                            <p:txEl>
                                              <p:pRg st="5" end="5"/>
                                            </p:txEl>
                                          </p:spTgt>
                                        </p:tgtEl>
                                        <p:attrNameLst>
                                          <p:attrName>style.visibility</p:attrName>
                                        </p:attrNameLst>
                                      </p:cBhvr>
                                      <p:to>
                                        <p:strVal val="visible"/>
                                      </p:to>
                                    </p:set>
                                    <p:animEffect transition="in" filter="randombar(horizontal)">
                                      <p:cBhvr>
                                        <p:cTn id="22" dur="500"/>
                                        <p:tgtEl>
                                          <p:spTgt spid="94210">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94210">
                                            <p:txEl>
                                              <p:pRg st="6" end="6"/>
                                            </p:txEl>
                                          </p:spTgt>
                                        </p:tgtEl>
                                        <p:attrNameLst>
                                          <p:attrName>style.visibility</p:attrName>
                                        </p:attrNameLst>
                                      </p:cBhvr>
                                      <p:to>
                                        <p:strVal val="visible"/>
                                      </p:to>
                                    </p:set>
                                    <p:animEffect transition="in" filter="randombar(horizontal)">
                                      <p:cBhvr>
                                        <p:cTn id="25" dur="500"/>
                                        <p:tgtEl>
                                          <p:spTgt spid="94210">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94210">
                                            <p:txEl>
                                              <p:pRg st="7" end="7"/>
                                            </p:txEl>
                                          </p:spTgt>
                                        </p:tgtEl>
                                        <p:attrNameLst>
                                          <p:attrName>style.visibility</p:attrName>
                                        </p:attrNameLst>
                                      </p:cBhvr>
                                      <p:to>
                                        <p:strVal val="visible"/>
                                      </p:to>
                                    </p:set>
                                    <p:animEffect transition="in" filter="randombar(horizontal)">
                                      <p:cBhvr>
                                        <p:cTn id="28" dur="500"/>
                                        <p:tgtEl>
                                          <p:spTgt spid="94210">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94210">
                                            <p:txEl>
                                              <p:pRg st="8" end="8"/>
                                            </p:txEl>
                                          </p:spTgt>
                                        </p:tgtEl>
                                        <p:attrNameLst>
                                          <p:attrName>style.visibility</p:attrName>
                                        </p:attrNameLst>
                                      </p:cBhvr>
                                      <p:to>
                                        <p:strVal val="visible"/>
                                      </p:to>
                                    </p:set>
                                    <p:animEffect transition="in" filter="randombar(horizontal)">
                                      <p:cBhvr>
                                        <p:cTn id="31" dur="500"/>
                                        <p:tgtEl>
                                          <p:spTgt spid="94210">
                                            <p:txEl>
                                              <p:pRg st="8" end="8"/>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94210">
                                            <p:txEl>
                                              <p:pRg st="9" end="9"/>
                                            </p:txEl>
                                          </p:spTgt>
                                        </p:tgtEl>
                                        <p:attrNameLst>
                                          <p:attrName>style.visibility</p:attrName>
                                        </p:attrNameLst>
                                      </p:cBhvr>
                                      <p:to>
                                        <p:strVal val="visible"/>
                                      </p:to>
                                    </p:set>
                                    <p:animEffect transition="in" filter="randombar(horizontal)">
                                      <p:cBhvr>
                                        <p:cTn id="34" dur="500"/>
                                        <p:tgtEl>
                                          <p:spTgt spid="94210">
                                            <p:txEl>
                                              <p:pRg st="9" end="9"/>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94210">
                                            <p:txEl>
                                              <p:pRg st="10" end="10"/>
                                            </p:txEl>
                                          </p:spTgt>
                                        </p:tgtEl>
                                        <p:attrNameLst>
                                          <p:attrName>style.visibility</p:attrName>
                                        </p:attrNameLst>
                                      </p:cBhvr>
                                      <p:to>
                                        <p:strVal val="visible"/>
                                      </p:to>
                                    </p:set>
                                    <p:animEffect transition="in" filter="randombar(horizontal)">
                                      <p:cBhvr>
                                        <p:cTn id="37" dur="500"/>
                                        <p:tgtEl>
                                          <p:spTgt spid="94210">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94211"/>
                                        </p:tgtEl>
                                        <p:attrNameLst>
                                          <p:attrName>style.visibility</p:attrName>
                                        </p:attrNameLst>
                                      </p:cBhvr>
                                      <p:to>
                                        <p:strVal val="visible"/>
                                      </p:to>
                                    </p:set>
                                    <p:animEffect transition="in" filter="randombar(horizontal)">
                                      <p:cBhvr>
                                        <p:cTn id="42" dur="500"/>
                                        <p:tgtEl>
                                          <p:spTgt spid="94211"/>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94212"/>
                                        </p:tgtEl>
                                        <p:attrNameLst>
                                          <p:attrName>style.visibility</p:attrName>
                                        </p:attrNameLst>
                                      </p:cBhvr>
                                      <p:to>
                                        <p:strVal val="visible"/>
                                      </p:to>
                                    </p:set>
                                    <p:animEffect transition="in" filter="randombar(horizontal)">
                                      <p:cBhvr>
                                        <p:cTn id="47" dur="500"/>
                                        <p:tgtEl>
                                          <p:spTgt spid="94212"/>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94213"/>
                                        </p:tgtEl>
                                        <p:attrNameLst>
                                          <p:attrName>style.visibility</p:attrName>
                                        </p:attrNameLst>
                                      </p:cBhvr>
                                      <p:to>
                                        <p:strVal val="visible"/>
                                      </p:to>
                                    </p:set>
                                    <p:animEffect transition="in" filter="randombar(horizontal)">
                                      <p:cBhvr>
                                        <p:cTn id="52" dur="500"/>
                                        <p:tgtEl>
                                          <p:spTgt spid="94213"/>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94214"/>
                                        </p:tgtEl>
                                        <p:attrNameLst>
                                          <p:attrName>style.visibility</p:attrName>
                                        </p:attrNameLst>
                                      </p:cBhvr>
                                      <p:to>
                                        <p:strVal val="visible"/>
                                      </p:to>
                                    </p:set>
                                    <p:animEffect transition="in" filter="randombar(horizontal)">
                                      <p:cBhvr>
                                        <p:cTn id="57" dur="500"/>
                                        <p:tgtEl>
                                          <p:spTgt spid="94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2" grpId="0" autoUpdateAnimBg="0"/>
      <p:bldP spid="94213" grpId="0" autoUpdateAnimBg="0"/>
      <p:bldP spid="9421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WordArt 2"/>
          <p:cNvSpPr>
            <a:spLocks noChangeArrowheads="1" noChangeShapeType="1"/>
          </p:cNvSpPr>
          <p:nvPr/>
        </p:nvSpPr>
        <p:spPr bwMode="auto">
          <a:xfrm>
            <a:off x="2484438" y="404813"/>
            <a:ext cx="3960812" cy="790575"/>
          </a:xfrm>
          <a:prstGeom prst="rect">
            <a:avLst/>
          </a:prstGeom>
        </p:spPr>
        <p:txBody>
          <a:bodyPr wrap="none" fromWordArt="1">
            <a:prstTxWarp prst="textPlain">
              <a:avLst>
                <a:gd name="adj" fmla="val 50000"/>
              </a:avLst>
            </a:prstTxWarp>
          </a:bodyPr>
          <a:lstStyle/>
          <a:p>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6999"/>
                    </a:srgbClr>
                  </a:outerShdw>
                </a:effectLst>
                <a:latin typeface="Arial" panose="020B0604020202020204"/>
                <a:cs typeface="Arial" panose="020B0604020202020204"/>
              </a:rPr>
              <a:t>Homework</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6999"/>
                  </a:srgbClr>
                </a:outerShdw>
              </a:effectLst>
              <a:latin typeface="Arial" panose="020B0604020202020204"/>
              <a:cs typeface="Arial" panose="020B0604020202020204"/>
            </a:endParaRPr>
          </a:p>
        </p:txBody>
      </p:sp>
      <p:sp>
        <p:nvSpPr>
          <p:cNvPr id="95235" name="Text Box 3"/>
          <p:cNvSpPr txBox="1">
            <a:spLocks noChangeArrowheads="1"/>
          </p:cNvSpPr>
          <p:nvPr/>
        </p:nvSpPr>
        <p:spPr bwMode="auto">
          <a:xfrm>
            <a:off x="1476375" y="2276475"/>
            <a:ext cx="5832475"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sz="3600" b="1" dirty="0">
                <a:latin typeface="Times New Roman" panose="02020603050405020304" pitchFamily="18" charset="0"/>
              </a:rPr>
              <a:t>1. Remember the use of the six tenses in this lesson. </a:t>
            </a:r>
          </a:p>
          <a:p>
            <a:pPr>
              <a:lnSpc>
                <a:spcPct val="130000"/>
              </a:lnSpc>
              <a:buFont typeface="Arial" panose="020B0604020202020204" pitchFamily="34" charset="0"/>
              <a:buNone/>
            </a:pPr>
            <a:r>
              <a:rPr lang="en-US" sz="3600" b="1" dirty="0">
                <a:latin typeface="Times New Roman" panose="02020603050405020304" pitchFamily="18" charset="0"/>
              </a:rPr>
              <a:t>2. Preview the next lesson</a:t>
            </a:r>
            <a:r>
              <a:rPr lang="en-US" sz="3600" b="1" dirty="0" smtClean="0">
                <a:latin typeface="Times New Roman" panose="02020603050405020304" pitchFamily="18" charset="0"/>
              </a:rPr>
              <a:t>. </a:t>
            </a:r>
            <a:endParaRPr lang="en-US" sz="3600" b="1" dirty="0">
              <a:latin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500" fill="hold"/>
                                        <p:tgtEl>
                                          <p:spTgt spid="95234"/>
                                        </p:tgtEl>
                                        <p:attrNameLst>
                                          <p:attrName>ppt_w</p:attrName>
                                        </p:attrNameLst>
                                      </p:cBhvr>
                                      <p:tavLst>
                                        <p:tav tm="0">
                                          <p:val>
                                            <p:fltVal val="0"/>
                                          </p:val>
                                        </p:tav>
                                        <p:tav tm="100000">
                                          <p:val>
                                            <p:strVal val="#ppt_w"/>
                                          </p:val>
                                        </p:tav>
                                      </p:tavLst>
                                    </p:anim>
                                    <p:anim calcmode="lin" valueType="num">
                                      <p:cBhvr>
                                        <p:cTn id="8" dur="500" fill="hold"/>
                                        <p:tgtEl>
                                          <p:spTgt spid="9523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dissolve">
                                      <p:cBhvr>
                                        <p:cTn id="12" dur="500"/>
                                        <p:tgtEl>
                                          <p:spTgt spid="95235">
                                            <p:txEl>
                                              <p:pRg st="0" end="0"/>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95235">
                                            <p:txEl>
                                              <p:pRg st="1" end="1"/>
                                            </p:txEl>
                                          </p:spTgt>
                                        </p:tgtEl>
                                        <p:attrNameLst>
                                          <p:attrName>style.visibility</p:attrName>
                                        </p:attrNameLst>
                                      </p:cBhvr>
                                      <p:to>
                                        <p:strVal val="visible"/>
                                      </p:to>
                                    </p:set>
                                    <p:animEffect transition="in" filter="dissolve">
                                      <p:cBhvr>
                                        <p:cTn id="16" dur="500"/>
                                        <p:tgtEl>
                                          <p:spTgt spid="95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79388" y="765175"/>
            <a:ext cx="8964612"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dirty="0">
                <a:solidFill>
                  <a:srgbClr val="0000FF"/>
                </a:solidFill>
                <a:latin typeface="Times New Roman" panose="02020603050405020304" pitchFamily="18" charset="0"/>
                <a:ea typeface="SimSun-ExtB" panose="02010609060101010101" pitchFamily="49" charset="-122"/>
              </a:rPr>
              <a:t>Translate the following sentences into English and tell what tense is used in each sentences:</a:t>
            </a:r>
            <a:r>
              <a:rPr lang="en-US" sz="3600" b="1" dirty="0">
                <a:solidFill>
                  <a:srgbClr val="0000FF"/>
                </a:solidFill>
                <a:latin typeface="Arial Black" panose="020B0A04020102020204" pitchFamily="34" charset="0"/>
                <a:ea typeface="SimSun-ExtB" panose="02010609060101010101" pitchFamily="49" charset="-122"/>
              </a:rPr>
              <a:t> </a:t>
            </a:r>
          </a:p>
          <a:p>
            <a:pPr>
              <a:spcBef>
                <a:spcPct val="25000"/>
              </a:spcBef>
              <a:buFont typeface="Arial" panose="020B0604020202020204" pitchFamily="34" charset="0"/>
              <a:buNone/>
            </a:pPr>
            <a:r>
              <a:rPr lang="en-US" sz="3600" b="1" dirty="0">
                <a:latin typeface="Times New Roman" panose="02020603050405020304" pitchFamily="18" charset="0"/>
              </a:rPr>
              <a:t>2. </a:t>
            </a:r>
            <a:r>
              <a:rPr lang="zh-CN" altLang="en-US" sz="3600" b="1" dirty="0">
                <a:latin typeface="Times New Roman" panose="02020603050405020304" pitchFamily="18" charset="0"/>
              </a:rPr>
              <a:t>有这么多形状不寻常的岩石真是神奇。</a:t>
            </a:r>
          </a:p>
          <a:p>
            <a:pPr>
              <a:spcBef>
                <a:spcPct val="25000"/>
              </a:spcBef>
              <a:buFont typeface="Arial" panose="020B0604020202020204" pitchFamily="34" charset="0"/>
              <a:buNone/>
            </a:pPr>
            <a:r>
              <a:rPr lang="zh-CN" altLang="en-US" sz="3600" b="1" dirty="0">
                <a:latin typeface="Times New Roman" panose="02020603050405020304" pitchFamily="18" charset="0"/>
              </a:rPr>
              <a:t>    </a:t>
            </a:r>
            <a:r>
              <a:rPr lang="en-US" sz="3600" b="1" dirty="0">
                <a:latin typeface="Times New Roman" panose="02020603050405020304" pitchFamily="18" charset="0"/>
              </a:rPr>
              <a:t> ______________ that there are so many rocks in unusual shapes.</a:t>
            </a:r>
          </a:p>
          <a:p>
            <a:pPr>
              <a:spcBef>
                <a:spcPct val="25000"/>
              </a:spcBef>
              <a:buFont typeface="Arial" panose="020B0604020202020204" pitchFamily="34" charset="0"/>
              <a:buNone/>
            </a:pPr>
            <a:r>
              <a:rPr lang="en-US" sz="3600" b="1" dirty="0">
                <a:latin typeface="Times New Roman" panose="02020603050405020304" pitchFamily="18" charset="0"/>
              </a:rPr>
              <a:t>   (it</a:t>
            </a:r>
            <a:r>
              <a:rPr lang="zh-CN" altLang="en-US" sz="3600" b="1" dirty="0">
                <a:latin typeface="Times New Roman" panose="02020603050405020304" pitchFamily="18" charset="0"/>
              </a:rPr>
              <a:t>表示：</a:t>
            </a:r>
            <a:r>
              <a:rPr lang="en-US" sz="3600" b="1" dirty="0">
                <a:latin typeface="Times New Roman" panose="02020603050405020304" pitchFamily="18" charset="0"/>
              </a:rPr>
              <a:t>_________________)</a:t>
            </a:r>
          </a:p>
        </p:txBody>
      </p:sp>
      <p:sp>
        <p:nvSpPr>
          <p:cNvPr id="75779" name="WordArt 3"/>
          <p:cNvSpPr>
            <a:spLocks noChangeArrowheads="1" noChangeShapeType="1"/>
          </p:cNvSpPr>
          <p:nvPr/>
        </p:nvSpPr>
        <p:spPr bwMode="auto">
          <a:xfrm>
            <a:off x="3419475" y="188913"/>
            <a:ext cx="2314575" cy="503237"/>
          </a:xfrm>
          <a:prstGeom prst="rect">
            <a:avLst/>
          </a:prstGeom>
        </p:spPr>
        <p:txBody>
          <a:bodyPr wrap="none" fromWordArt="1">
            <a:prstTxWarp prst="textFadeUp">
              <a:avLst>
                <a:gd name="adj" fmla="val 9991"/>
              </a:avLst>
            </a:prstTxWarp>
          </a:bodyPr>
          <a:lstStyle/>
          <a:p>
            <a:r>
              <a:rPr lang="en-US" altLang="zh-CN" sz="6000" kern="10">
                <a:ln w="12700">
                  <a:solidFill>
                    <a:schemeClr val="hlink"/>
                  </a:solidFill>
                  <a:round/>
                </a:ln>
                <a:solidFill>
                  <a:srgbClr val="0000FF"/>
                </a:solidFill>
                <a:effectLst>
                  <a:outerShdw dist="35921" dir="2700000" sy="50000" rotWithShape="0">
                    <a:srgbClr val="875B0D">
                      <a:alpha val="65999"/>
                    </a:srgbClr>
                  </a:outerShdw>
                </a:effectLst>
                <a:latin typeface="宋体" panose="02010600030101010101" pitchFamily="2" charset="-122"/>
                <a:ea typeface="宋体" panose="02010600030101010101" pitchFamily="2" charset="-122"/>
              </a:rPr>
              <a:t>Revision</a:t>
            </a:r>
            <a:endParaRPr lang="zh-CN" altLang="en-US" sz="6000" kern="10">
              <a:ln w="12700">
                <a:solidFill>
                  <a:schemeClr val="hlink"/>
                </a:solidFill>
                <a:round/>
              </a:ln>
              <a:solidFill>
                <a:srgbClr val="0000FF"/>
              </a:solidFill>
              <a:effectLst>
                <a:outerShdw dist="35921" dir="2700000" sy="50000" rotWithShape="0">
                  <a:srgbClr val="875B0D">
                    <a:alpha val="65999"/>
                  </a:srgbClr>
                </a:outerShdw>
              </a:effectLst>
              <a:latin typeface="宋体" panose="02010600030101010101" pitchFamily="2" charset="-122"/>
              <a:ea typeface="宋体" panose="02010600030101010101" pitchFamily="2" charset="-122"/>
            </a:endParaRPr>
          </a:p>
        </p:txBody>
      </p:sp>
      <p:sp>
        <p:nvSpPr>
          <p:cNvPr id="75780" name="Text Box 4"/>
          <p:cNvSpPr txBox="1">
            <a:spLocks noChangeArrowheads="1"/>
          </p:cNvSpPr>
          <p:nvPr/>
        </p:nvSpPr>
        <p:spPr bwMode="auto">
          <a:xfrm>
            <a:off x="914400" y="327660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CC0000"/>
                </a:solidFill>
                <a:latin typeface="Times New Roman" panose="02020603050405020304" pitchFamily="18" charset="0"/>
                <a:ea typeface="隶书" panose="02010509060101010101" pitchFamily="49" charset="-122"/>
              </a:rPr>
              <a:t>It is amazing</a:t>
            </a:r>
          </a:p>
        </p:txBody>
      </p:sp>
      <p:sp>
        <p:nvSpPr>
          <p:cNvPr id="75781" name="Text Box 5"/>
          <p:cNvSpPr txBox="1">
            <a:spLocks noChangeArrowheads="1"/>
          </p:cNvSpPr>
          <p:nvPr/>
        </p:nvSpPr>
        <p:spPr bwMode="auto">
          <a:xfrm>
            <a:off x="2484438" y="4235450"/>
            <a:ext cx="4537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FF00FF"/>
                </a:solidFill>
                <a:latin typeface="Times New Roman" panose="02020603050405020304" pitchFamily="18" charset="0"/>
                <a:ea typeface="隶书" panose="02010509060101010101" pitchFamily="49" charset="-122"/>
              </a:rPr>
              <a:t>that </a:t>
            </a:r>
            <a:r>
              <a:rPr lang="zh-CN" altLang="en-US" sz="3600" b="1">
                <a:solidFill>
                  <a:srgbClr val="FF00FF"/>
                </a:solidFill>
                <a:latin typeface="Times New Roman" panose="02020603050405020304" pitchFamily="18" charset="0"/>
                <a:ea typeface="隶书" panose="02010509060101010101" pitchFamily="49" charset="-122"/>
              </a:rPr>
              <a:t>从句的内容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wipe(left)">
                                      <p:cBhvr>
                                        <p:cTn id="7" dur="500"/>
                                        <p:tgtEl>
                                          <p:spTgt spid="757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81"/>
                                        </p:tgtEl>
                                        <p:attrNameLst>
                                          <p:attrName>style.visibility</p:attrName>
                                        </p:attrNameLst>
                                      </p:cBhvr>
                                      <p:to>
                                        <p:strVal val="visible"/>
                                      </p:to>
                                    </p:set>
                                    <p:animEffect transition="in" filter="wipe(left)">
                                      <p:cBhvr>
                                        <p:cTn id="12"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utoUpdateAnimBg="0"/>
      <p:bldP spid="7578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79388" y="188913"/>
            <a:ext cx="8964612" cy="657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dirty="0">
                <a:latin typeface="Times New Roman" panose="02020603050405020304" pitchFamily="18" charset="0"/>
              </a:rPr>
              <a:t>3. </a:t>
            </a:r>
            <a:r>
              <a:rPr lang="zh-CN" altLang="en-US" sz="3600" b="1" dirty="0">
                <a:latin typeface="Times New Roman" panose="02020603050405020304" pitchFamily="18" charset="0"/>
              </a:rPr>
              <a:t>租一辆自行车，骑着它环游乡村也很受欢迎。</a:t>
            </a:r>
          </a:p>
          <a:p>
            <a:pPr>
              <a:spcBef>
                <a:spcPct val="30000"/>
              </a:spcBef>
              <a:buFont typeface="Arial" panose="020B0604020202020204" pitchFamily="34" charset="0"/>
              <a:buNone/>
            </a:pPr>
            <a:r>
              <a:rPr lang="en-US" sz="3600" b="1" dirty="0">
                <a:latin typeface="Times New Roman" panose="02020603050405020304" pitchFamily="18" charset="0"/>
              </a:rPr>
              <a:t>_____________________ a bike and ride around the countryside.</a:t>
            </a:r>
          </a:p>
          <a:p>
            <a:pPr>
              <a:spcBef>
                <a:spcPct val="30000"/>
              </a:spcBef>
              <a:buFont typeface="Arial" panose="020B0604020202020204" pitchFamily="34" charset="0"/>
              <a:buNone/>
            </a:pPr>
            <a:r>
              <a:rPr lang="en-US" sz="3600" b="1" dirty="0">
                <a:latin typeface="Times New Roman" panose="02020603050405020304" pitchFamily="18" charset="0"/>
              </a:rPr>
              <a:t> (it</a:t>
            </a:r>
            <a:r>
              <a:rPr lang="zh-CN" altLang="en-US" sz="3600" b="1" dirty="0">
                <a:latin typeface="Times New Roman" panose="02020603050405020304" pitchFamily="18" charset="0"/>
              </a:rPr>
              <a:t>表示：</a:t>
            </a:r>
            <a:r>
              <a:rPr lang="en-US" sz="3600" b="1" dirty="0">
                <a:latin typeface="Times New Roman" panose="02020603050405020304" pitchFamily="18" charset="0"/>
              </a:rPr>
              <a:t>_____________________________________)</a:t>
            </a:r>
          </a:p>
          <a:p>
            <a:pPr>
              <a:spcBef>
                <a:spcPct val="50000"/>
              </a:spcBef>
              <a:buFont typeface="Arial" panose="020B0604020202020204" pitchFamily="34" charset="0"/>
              <a:buNone/>
            </a:pPr>
            <a:r>
              <a:rPr lang="en-US" sz="3600" b="1" dirty="0">
                <a:latin typeface="Times New Roman" panose="02020603050405020304" pitchFamily="18" charset="0"/>
              </a:rPr>
              <a:t>4. </a:t>
            </a:r>
            <a:r>
              <a:rPr lang="zh-CN" altLang="en-US" sz="3600" b="1" dirty="0">
                <a:latin typeface="Times New Roman" panose="02020603050405020304" pitchFamily="18" charset="0"/>
              </a:rPr>
              <a:t>从我家到学校大约</a:t>
            </a:r>
            <a:r>
              <a:rPr lang="en-US" sz="3600" b="1" dirty="0">
                <a:latin typeface="Times New Roman" panose="02020603050405020304" pitchFamily="18" charset="0"/>
              </a:rPr>
              <a:t>3</a:t>
            </a:r>
            <a:r>
              <a:rPr lang="zh-CN" altLang="en-US" sz="3600" b="1" dirty="0">
                <a:latin typeface="Times New Roman" panose="02020603050405020304" pitchFamily="18" charset="0"/>
              </a:rPr>
              <a:t>公里。</a:t>
            </a:r>
          </a:p>
          <a:p>
            <a:pPr>
              <a:spcBef>
                <a:spcPct val="30000"/>
              </a:spcBef>
              <a:buFont typeface="Arial" panose="020B0604020202020204" pitchFamily="34" charset="0"/>
              <a:buNone/>
            </a:pPr>
            <a:r>
              <a:rPr lang="en-US" sz="3600" b="1" dirty="0">
                <a:latin typeface="Times New Roman" panose="02020603050405020304" pitchFamily="18" charset="0"/>
              </a:rPr>
              <a:t>_____________________ from my home to my school,</a:t>
            </a:r>
          </a:p>
          <a:p>
            <a:pPr>
              <a:spcBef>
                <a:spcPct val="30000"/>
              </a:spcBef>
              <a:buFont typeface="Arial" panose="020B0604020202020204" pitchFamily="34" charset="0"/>
              <a:buNone/>
            </a:pPr>
            <a:r>
              <a:rPr lang="en-US" sz="3600" b="1" dirty="0">
                <a:latin typeface="Times New Roman" panose="02020603050405020304" pitchFamily="18" charset="0"/>
              </a:rPr>
              <a:t> (it</a:t>
            </a:r>
            <a:r>
              <a:rPr lang="zh-CN" altLang="en-US" sz="3600" b="1" dirty="0">
                <a:latin typeface="Times New Roman" panose="02020603050405020304" pitchFamily="18" charset="0"/>
              </a:rPr>
              <a:t>表示：</a:t>
            </a:r>
            <a:r>
              <a:rPr lang="en-US" sz="3600" b="1" dirty="0">
                <a:latin typeface="Times New Roman" panose="02020603050405020304" pitchFamily="18" charset="0"/>
              </a:rPr>
              <a:t>_____)</a:t>
            </a:r>
          </a:p>
        </p:txBody>
      </p:sp>
      <p:sp>
        <p:nvSpPr>
          <p:cNvPr id="76803" name="Text Box 3"/>
          <p:cNvSpPr txBox="1">
            <a:spLocks noChangeArrowheads="1"/>
          </p:cNvSpPr>
          <p:nvPr/>
        </p:nvSpPr>
        <p:spPr bwMode="auto">
          <a:xfrm>
            <a:off x="323850" y="1341438"/>
            <a:ext cx="6985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ct val="40000"/>
              </a:spcBef>
              <a:buFont typeface="Arial" panose="020B0604020202020204" pitchFamily="34" charset="0"/>
              <a:buNone/>
            </a:pPr>
            <a:r>
              <a:rPr lang="en-US" sz="3600" b="1">
                <a:solidFill>
                  <a:srgbClr val="CC0000"/>
                </a:solidFill>
                <a:latin typeface="Times New Roman" panose="02020603050405020304" pitchFamily="18" charset="0"/>
                <a:ea typeface="隶书" panose="02010509060101010101" pitchFamily="49" charset="-122"/>
              </a:rPr>
              <a:t>It’s also popular to hire</a:t>
            </a:r>
          </a:p>
        </p:txBody>
      </p:sp>
      <p:sp>
        <p:nvSpPr>
          <p:cNvPr id="76804" name="Text Box 4"/>
          <p:cNvSpPr txBox="1">
            <a:spLocks noChangeArrowheads="1"/>
          </p:cNvSpPr>
          <p:nvPr/>
        </p:nvSpPr>
        <p:spPr bwMode="auto">
          <a:xfrm>
            <a:off x="179388" y="3213100"/>
            <a:ext cx="88566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FF00FF"/>
                </a:solidFill>
                <a:latin typeface="Times New Roman" panose="02020603050405020304" pitchFamily="18" charset="0"/>
                <a:ea typeface="隶书" panose="02010509060101010101" pitchFamily="49" charset="-122"/>
              </a:rPr>
              <a:t>hire a bike and ride around the countryside</a:t>
            </a:r>
            <a:endParaRPr lang="en-US" altLang="zh-CN" sz="3600" b="1">
              <a:solidFill>
                <a:srgbClr val="FF00FF"/>
              </a:solidFill>
              <a:latin typeface="Times New Roman" panose="02020603050405020304" pitchFamily="18" charset="0"/>
              <a:ea typeface="隶书" panose="02010509060101010101" pitchFamily="49" charset="-122"/>
            </a:endParaRPr>
          </a:p>
        </p:txBody>
      </p:sp>
      <p:sp>
        <p:nvSpPr>
          <p:cNvPr id="76805" name="Text Box 3"/>
          <p:cNvSpPr txBox="1">
            <a:spLocks noChangeArrowheads="1"/>
          </p:cNvSpPr>
          <p:nvPr/>
        </p:nvSpPr>
        <p:spPr bwMode="auto">
          <a:xfrm>
            <a:off x="395288" y="4705350"/>
            <a:ext cx="6985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ct val="40000"/>
              </a:spcBef>
              <a:buFont typeface="Arial" panose="020B0604020202020204" pitchFamily="34" charset="0"/>
              <a:buNone/>
            </a:pPr>
            <a:r>
              <a:rPr lang="en-US" sz="3600" b="1">
                <a:solidFill>
                  <a:srgbClr val="CC0000"/>
                </a:solidFill>
                <a:latin typeface="Times New Roman" panose="02020603050405020304" pitchFamily="18" charset="0"/>
                <a:ea typeface="隶书" panose="02010509060101010101" pitchFamily="49" charset="-122"/>
              </a:rPr>
              <a:t>It is about 3 kilometres</a:t>
            </a:r>
          </a:p>
        </p:txBody>
      </p:sp>
      <p:sp>
        <p:nvSpPr>
          <p:cNvPr id="76806" name="Text Box 4"/>
          <p:cNvSpPr txBox="1">
            <a:spLocks noChangeArrowheads="1"/>
          </p:cNvSpPr>
          <p:nvPr/>
        </p:nvSpPr>
        <p:spPr bwMode="auto">
          <a:xfrm>
            <a:off x="2268538" y="6022975"/>
            <a:ext cx="6875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3600" b="1">
                <a:solidFill>
                  <a:srgbClr val="FF00FF"/>
                </a:solidFill>
                <a:latin typeface="Times New Roman" panose="02020603050405020304" pitchFamily="18" charset="0"/>
                <a:ea typeface="隶书" panose="02010509060101010101" pitchFamily="49" charset="-122"/>
              </a:rPr>
              <a:t>距离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wipe(left)">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wipe(left)">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wipe(left)">
                                      <p:cBhvr>
                                        <p:cTn id="17" dur="500"/>
                                        <p:tgtEl>
                                          <p:spTgt spid="7680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6806"/>
                                        </p:tgtEl>
                                        <p:attrNameLst>
                                          <p:attrName>style.visibility</p:attrName>
                                        </p:attrNameLst>
                                      </p:cBhvr>
                                      <p:to>
                                        <p:strVal val="visible"/>
                                      </p:to>
                                    </p:set>
                                    <p:animEffect transition="in" filter="wipe(left)">
                                      <p:cBhvr>
                                        <p:cTn id="22"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P spid="76804" grpId="0" autoUpdateAnimBg="0"/>
      <p:bldP spid="76805" grpId="0" autoUpdateAnimBg="0"/>
      <p:bldP spid="7680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3059113" y="188913"/>
            <a:ext cx="2736850" cy="608012"/>
          </a:xfrm>
          <a:prstGeom prst="rect">
            <a:avLst/>
          </a:prstGeom>
          <a:noFill/>
          <a:ln>
            <a:noFill/>
          </a:ln>
          <a:extLst>
            <a:ext uri="{909E8E84-426E-40DD-AFC4-6F175D3DCCD1}">
              <a14:hiddenFill xmlns:a14="http://schemas.microsoft.com/office/drawing/2010/main">
                <a:solidFill>
                  <a:srgbClr val="9933FF"/>
                </a:solidFill>
              </a14:hiddenFill>
            </a:ext>
            <a:ext uri="{91240B29-F687-4F45-9708-019B960494DF}">
              <a14:hiddenLine xmlns:a14="http://schemas.microsoft.com/office/drawing/2010/main" w="2857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a:solidFill>
                  <a:schemeClr val="bg1"/>
                </a:solidFill>
                <a:latin typeface="Times New Roman" panose="02020603050405020304" pitchFamily="18" charset="0"/>
              </a:rPr>
              <a:t>     Uses of </a:t>
            </a:r>
            <a:r>
              <a:rPr lang="en-US" sz="3200" b="1">
                <a:solidFill>
                  <a:srgbClr val="FF0000"/>
                </a:solidFill>
                <a:latin typeface="Times New Roman" panose="02020603050405020304" pitchFamily="18" charset="0"/>
              </a:rPr>
              <a:t>it</a:t>
            </a:r>
            <a:endParaRPr lang="en-US" altLang="zh-CN" sz="3200" b="1">
              <a:solidFill>
                <a:srgbClr val="FF0000"/>
              </a:solidFill>
              <a:latin typeface="Times New Roman" panose="02020603050405020304" pitchFamily="18" charset="0"/>
            </a:endParaRPr>
          </a:p>
        </p:txBody>
      </p:sp>
      <p:graphicFrame>
        <p:nvGraphicFramePr>
          <p:cNvPr id="77827" name="Group 3"/>
          <p:cNvGraphicFramePr>
            <a:graphicFrameLocks noGrp="1"/>
          </p:cNvGraphicFramePr>
          <p:nvPr/>
        </p:nvGraphicFramePr>
        <p:xfrm>
          <a:off x="395288" y="1125538"/>
          <a:ext cx="8569325" cy="4967288"/>
        </p:xfrm>
        <a:graphic>
          <a:graphicData uri="http://schemas.openxmlformats.org/drawingml/2006/table">
            <a:tbl>
              <a:tblPr/>
              <a:tblGrid>
                <a:gridCol w="8569325">
                  <a:extLst>
                    <a:ext uri="{9D8B030D-6E8A-4147-A177-3AD203B41FA5}">
                      <a16:colId xmlns:a16="http://schemas.microsoft.com/office/drawing/2014/main" val="20000"/>
                    </a:ext>
                  </a:extLst>
                </a:gridCol>
              </a:tblGrid>
              <a:tr h="165576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用法一</a:t>
                      </a:r>
                      <a:endPar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Using it as a pronoun</a:t>
                      </a:r>
                      <a:endParaRPr kumimoji="0" lang="en-US"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272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用法二</a:t>
                      </a:r>
                      <a:endPar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Using it as an impersonal pronoun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843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用法三</a:t>
                      </a:r>
                      <a:endPar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Using it as to replace the real subject or object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from="(-#ppt_w/2)" to="(#ppt_x)" calcmode="lin" valueType="num">
                                      <p:cBhvr>
                                        <p:cTn id="7" dur="600" fill="hold">
                                          <p:stCondLst>
                                            <p:cond delay="0"/>
                                          </p:stCondLst>
                                        </p:cTn>
                                        <p:tgtEl>
                                          <p:spTgt spid="77826"/>
                                        </p:tgtEl>
                                        <p:attrNameLst>
                                          <p:attrName>ppt_x</p:attrName>
                                        </p:attrNameLst>
                                      </p:cBhvr>
                                    </p:anim>
                                    <p:anim from="0" to="-1.0" calcmode="lin" valueType="num">
                                      <p:cBhvr>
                                        <p:cTn id="8" dur="200" decel="50000" autoRev="1" fill="hold">
                                          <p:stCondLst>
                                            <p:cond delay="600"/>
                                          </p:stCondLst>
                                        </p:cTn>
                                        <p:tgtEl>
                                          <p:spTgt spid="77826"/>
                                        </p:tgtEl>
                                        <p:attrNameLst>
                                          <p:attrName>xshear</p:attrName>
                                        </p:attrNameLst>
                                      </p:cBhvr>
                                    </p:anim>
                                    <p:animScale>
                                      <p:cBhvr>
                                        <p:cTn id="9" dur="200" decel="100000" autoRev="1" fill="hold">
                                          <p:stCondLst>
                                            <p:cond delay="600"/>
                                          </p:stCondLst>
                                        </p:cTn>
                                        <p:tgtEl>
                                          <p:spTgt spid="77826"/>
                                        </p:tgtEl>
                                      </p:cBhvr>
                                      <p:from x="100000" y="100000"/>
                                      <p:to x="80000" y="100000"/>
                                    </p:animScale>
                                    <p:anim by="(#ppt_h/3+#ppt_w*0.1)" calcmode="lin" valueType="num">
                                      <p:cBhvr additive="sum">
                                        <p:cTn id="10" dur="200" decel="100000" autoRev="1" fill="hold">
                                          <p:stCondLst>
                                            <p:cond delay="600"/>
                                          </p:stCondLst>
                                        </p:cTn>
                                        <p:tgtEl>
                                          <p:spTgt spid="7782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7827"/>
                                        </p:tgtEl>
                                        <p:attrNameLst>
                                          <p:attrName>style.visibility</p:attrName>
                                        </p:attrNameLst>
                                      </p:cBhvr>
                                      <p:to>
                                        <p:strVal val="visible"/>
                                      </p:to>
                                    </p:set>
                                    <p:animEffect transition="in" filter="wipe(left)">
                                      <p:cBhvr>
                                        <p:cTn id="15"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411413" y="188913"/>
            <a:ext cx="5040312" cy="646112"/>
          </a:xfrm>
          <a:prstGeom prst="rect">
            <a:avLst/>
          </a:prstGeom>
          <a:noFill/>
          <a:ln>
            <a:noFill/>
          </a:ln>
          <a:extLst>
            <a:ext uri="{909E8E84-426E-40DD-AFC4-6F175D3DCCD1}">
              <a14:hiddenFill xmlns:a14="http://schemas.microsoft.com/office/drawing/2010/main">
                <a:solidFill>
                  <a:srgbClr val="9933FF"/>
                </a:solidFill>
              </a14:hiddenFill>
            </a:ext>
            <a:ext uri="{91240B29-F687-4F45-9708-019B960494DF}">
              <a14:hiddenLine xmlns:a14="http://schemas.microsoft.com/office/drawing/2010/main" w="2857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200" b="1" dirty="0">
                <a:solidFill>
                  <a:schemeClr val="bg1"/>
                </a:solidFill>
                <a:latin typeface="Times New Roman" panose="02020603050405020304" pitchFamily="18" charset="0"/>
              </a:rPr>
              <a:t>     </a:t>
            </a:r>
            <a:r>
              <a:rPr lang="en-US" sz="3600" b="1" dirty="0">
                <a:solidFill>
                  <a:schemeClr val="bg1"/>
                </a:solidFill>
                <a:latin typeface="Times New Roman" panose="02020603050405020304" pitchFamily="18" charset="0"/>
              </a:rPr>
              <a:t>Using </a:t>
            </a:r>
            <a:r>
              <a:rPr lang="en-US" sz="3600" b="1" i="1" u="sng" dirty="0">
                <a:solidFill>
                  <a:schemeClr val="bg1"/>
                </a:solidFill>
                <a:latin typeface="Times New Roman" panose="02020603050405020304" pitchFamily="18" charset="0"/>
              </a:rPr>
              <a:t>it</a:t>
            </a:r>
            <a:r>
              <a:rPr lang="en-US" sz="3600" b="1" dirty="0">
                <a:solidFill>
                  <a:schemeClr val="bg1"/>
                </a:solidFill>
                <a:latin typeface="Times New Roman" panose="02020603050405020304" pitchFamily="18" charset="0"/>
              </a:rPr>
              <a:t> as a pronoun</a:t>
            </a:r>
            <a:endParaRPr lang="en-US" altLang="zh-CN" sz="3600" b="1" dirty="0">
              <a:solidFill>
                <a:srgbClr val="FF0000"/>
              </a:solidFill>
              <a:latin typeface="Times New Roman" panose="02020603050405020304" pitchFamily="18" charset="0"/>
            </a:endParaRPr>
          </a:p>
        </p:txBody>
      </p:sp>
      <p:sp>
        <p:nvSpPr>
          <p:cNvPr id="78851" name="矩形 3"/>
          <p:cNvSpPr>
            <a:spLocks noChangeArrowheads="1"/>
          </p:cNvSpPr>
          <p:nvPr/>
        </p:nvSpPr>
        <p:spPr bwMode="auto">
          <a:xfrm>
            <a:off x="179388" y="1196975"/>
            <a:ext cx="945197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spcBef>
                <a:spcPct val="20000"/>
              </a:spcBef>
              <a:buFont typeface="Arial" panose="020B0604020202020204" pitchFamily="34" charset="0"/>
              <a:buNone/>
            </a:pPr>
            <a:r>
              <a:rPr lang="en-US" sz="4000" b="1" i="1" dirty="0">
                <a:latin typeface="Times New Roman" panose="02020603050405020304" pitchFamily="18" charset="0"/>
                <a:cs typeface="Times New Roman" panose="02020603050405020304" pitchFamily="18" charset="0"/>
              </a:rPr>
              <a:t>(1) We use </a:t>
            </a:r>
            <a:r>
              <a:rPr lang="en-US" sz="4000" b="1" i="1" dirty="0">
                <a:solidFill>
                  <a:srgbClr val="FF0000"/>
                </a:solidFill>
                <a:latin typeface="Times New Roman" panose="02020603050405020304" pitchFamily="18" charset="0"/>
                <a:cs typeface="Times New Roman" panose="02020603050405020304" pitchFamily="18" charset="0"/>
              </a:rPr>
              <a:t>it</a:t>
            </a:r>
            <a:r>
              <a:rPr lang="en-US" sz="4000" b="1" i="1" dirty="0">
                <a:latin typeface="Times New Roman" panose="02020603050405020304" pitchFamily="18" charset="0"/>
                <a:cs typeface="Times New Roman" panose="02020603050405020304" pitchFamily="18" charset="0"/>
              </a:rPr>
              <a:t> for animals and lifeless things.</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e.g. Look at the panda. </a:t>
            </a:r>
            <a:r>
              <a:rPr lang="en-US" sz="36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is so small.</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       Another famous attraction is the Great </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 Wall. </a:t>
            </a:r>
            <a:r>
              <a:rPr lang="en-US" sz="36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runs for over 6,000 </a:t>
            </a:r>
            <a:r>
              <a:rPr lang="en-US" sz="3600" b="1" dirty="0" err="1">
                <a:latin typeface="Times New Roman" panose="02020603050405020304" pitchFamily="18" charset="0"/>
                <a:cs typeface="Times New Roman" panose="02020603050405020304" pitchFamily="18" charset="0"/>
              </a:rPr>
              <a:t>kilometres</a:t>
            </a:r>
            <a:r>
              <a:rPr lang="en-US" sz="3600" b="1" dirty="0">
                <a:latin typeface="Times New Roman" panose="02020603050405020304" pitchFamily="18" charset="0"/>
                <a:cs typeface="Times New Roman" panose="02020603050405020304" pitchFamily="18" charset="0"/>
              </a:rPr>
              <a:t> </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across the northern China.</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 from="(-#ppt_w/2)" to="(#ppt_x)" calcmode="lin" valueType="num">
                                      <p:cBhvr>
                                        <p:cTn id="7" dur="600" fill="hold">
                                          <p:stCondLst>
                                            <p:cond delay="0"/>
                                          </p:stCondLst>
                                        </p:cTn>
                                        <p:tgtEl>
                                          <p:spTgt spid="78850"/>
                                        </p:tgtEl>
                                        <p:attrNameLst>
                                          <p:attrName>ppt_x</p:attrName>
                                        </p:attrNameLst>
                                      </p:cBhvr>
                                    </p:anim>
                                    <p:anim from="0" to="-1.0" calcmode="lin" valueType="num">
                                      <p:cBhvr>
                                        <p:cTn id="8" dur="200" decel="50000" autoRev="1" fill="hold">
                                          <p:stCondLst>
                                            <p:cond delay="600"/>
                                          </p:stCondLst>
                                        </p:cTn>
                                        <p:tgtEl>
                                          <p:spTgt spid="78850"/>
                                        </p:tgtEl>
                                        <p:attrNameLst>
                                          <p:attrName>xshear</p:attrName>
                                        </p:attrNameLst>
                                      </p:cBhvr>
                                    </p:anim>
                                    <p:animScale>
                                      <p:cBhvr>
                                        <p:cTn id="9" dur="200" decel="100000" autoRev="1" fill="hold">
                                          <p:stCondLst>
                                            <p:cond delay="600"/>
                                          </p:stCondLst>
                                        </p:cTn>
                                        <p:tgtEl>
                                          <p:spTgt spid="78850"/>
                                        </p:tgtEl>
                                      </p:cBhvr>
                                      <p:from x="100000" y="100000"/>
                                      <p:to x="80000" y="100000"/>
                                    </p:animScale>
                                    <p:anim by="(#ppt_h/3+#ppt_w*0.1)" calcmode="lin" valueType="num">
                                      <p:cBhvr additive="sum">
                                        <p:cTn id="10" dur="200" decel="100000" autoRev="1" fill="hold">
                                          <p:stCondLst>
                                            <p:cond delay="600"/>
                                          </p:stCondLst>
                                        </p:cTn>
                                        <p:tgtEl>
                                          <p:spTgt spid="7885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矩形 3"/>
          <p:cNvSpPr>
            <a:spLocks noChangeArrowheads="1"/>
          </p:cNvSpPr>
          <p:nvPr/>
        </p:nvSpPr>
        <p:spPr bwMode="auto">
          <a:xfrm>
            <a:off x="179388" y="1196975"/>
            <a:ext cx="8640762" cy="376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20000"/>
              </a:spcBef>
              <a:buFont typeface="Arial" panose="020B0604020202020204" pitchFamily="34" charset="0"/>
              <a:buNone/>
            </a:pPr>
            <a:r>
              <a:rPr lang="en-US" sz="4000" b="1" i="1" dirty="0">
                <a:latin typeface="Times New Roman" panose="02020603050405020304" pitchFamily="18" charset="0"/>
                <a:cs typeface="Times New Roman" panose="02020603050405020304" pitchFamily="18" charset="0"/>
              </a:rPr>
              <a:t>(2)We use </a:t>
            </a:r>
            <a:r>
              <a:rPr lang="en-US" sz="4000" b="1" i="1" dirty="0">
                <a:solidFill>
                  <a:srgbClr val="FF0000"/>
                </a:solidFill>
                <a:latin typeface="Times New Roman" panose="02020603050405020304" pitchFamily="18" charset="0"/>
                <a:cs typeface="Times New Roman" panose="02020603050405020304" pitchFamily="18" charset="0"/>
              </a:rPr>
              <a:t>it</a:t>
            </a:r>
            <a:r>
              <a:rPr lang="en-US" sz="4000" b="1" i="1" dirty="0">
                <a:latin typeface="Times New Roman" panose="02020603050405020304" pitchFamily="18" charset="0"/>
                <a:cs typeface="Times New Roman" panose="02020603050405020304" pitchFamily="18" charset="0"/>
              </a:rPr>
              <a:t> for a young child when we do not know whether it is a girl or a boy.</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e.g. My aunt will have a baby soon. She hopes </a:t>
            </a:r>
            <a:r>
              <a:rPr lang="en-US" sz="36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will be a girl.</a:t>
            </a:r>
          </a:p>
          <a:p>
            <a:pPr algn="l">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       Look at that cute baby over there! </a:t>
            </a:r>
            <a:r>
              <a:rPr lang="en-US" sz="36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is a boy, isn’t</a:t>
            </a:r>
            <a:r>
              <a:rPr lang="en-US" sz="3600" b="1" dirty="0">
                <a:solidFill>
                  <a:srgbClr val="FF0000"/>
                </a:solidFill>
                <a:latin typeface="Times New Roman" panose="02020603050405020304" pitchFamily="18" charset="0"/>
                <a:cs typeface="Times New Roman" panose="02020603050405020304" pitchFamily="18" charset="0"/>
              </a:rPr>
              <a:t> it</a:t>
            </a:r>
            <a:r>
              <a:rPr lang="en-US" sz="3600" b="1" dirty="0">
                <a:latin typeface="Times New Roman" panose="02020603050405020304" pitchFamily="18" charset="0"/>
                <a:cs typeface="Times New Roman" panose="02020603050405020304" pitchFamily="18" charset="0"/>
              </a:rPr>
              <a:t>?</a:t>
            </a: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矩形 3"/>
          <p:cNvSpPr>
            <a:spLocks noChangeArrowheads="1"/>
          </p:cNvSpPr>
          <p:nvPr/>
        </p:nvSpPr>
        <p:spPr bwMode="auto">
          <a:xfrm>
            <a:off x="304800" y="609600"/>
            <a:ext cx="8640763" cy="5788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ts val="4000"/>
              </a:lnSpc>
              <a:spcBef>
                <a:spcPct val="20000"/>
              </a:spcBef>
              <a:buFont typeface="Arial" panose="020B0604020202020204" pitchFamily="34" charset="0"/>
              <a:buNone/>
            </a:pPr>
            <a:r>
              <a:rPr lang="en-US" sz="4000" b="1" i="1" dirty="0">
                <a:latin typeface="Times New Roman" panose="02020603050405020304" pitchFamily="18" charset="0"/>
                <a:cs typeface="Times New Roman" panose="02020603050405020304" pitchFamily="18" charset="0"/>
              </a:rPr>
              <a:t>(3)We use </a:t>
            </a:r>
            <a:r>
              <a:rPr lang="en-US" sz="4000" b="1" i="1" dirty="0">
                <a:solidFill>
                  <a:srgbClr val="FF0000"/>
                </a:solidFill>
                <a:latin typeface="Times New Roman" panose="02020603050405020304" pitchFamily="18" charset="0"/>
                <a:cs typeface="Times New Roman" panose="02020603050405020304" pitchFamily="18" charset="0"/>
              </a:rPr>
              <a:t>it</a:t>
            </a:r>
            <a:r>
              <a:rPr lang="en-US" sz="4000" b="1" i="1" dirty="0">
                <a:latin typeface="Times New Roman" panose="02020603050405020304" pitchFamily="18" charset="0"/>
                <a:cs typeface="Times New Roman" panose="02020603050405020304" pitchFamily="18" charset="0"/>
              </a:rPr>
              <a:t> for an unknown person.</a:t>
            </a:r>
          </a:p>
          <a:p>
            <a:pPr algn="l">
              <a:lnSpc>
                <a:spcPts val="4000"/>
              </a:lnSpc>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e.g. — Who was calling you on the phone just now?   </a:t>
            </a:r>
          </a:p>
          <a:p>
            <a:pPr algn="l">
              <a:lnSpc>
                <a:spcPts val="4000"/>
              </a:lnSpc>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was my cousin.</a:t>
            </a:r>
          </a:p>
          <a:p>
            <a:pPr algn="l">
              <a:lnSpc>
                <a:spcPts val="4000"/>
              </a:lnSpc>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(4)</a:t>
            </a:r>
            <a:r>
              <a:rPr lang="en-US" sz="3600" b="1" i="1" dirty="0">
                <a:latin typeface="Times New Roman" panose="02020603050405020304" pitchFamily="18" charset="0"/>
                <a:cs typeface="Times New Roman" panose="02020603050405020304" pitchFamily="18" charset="0"/>
              </a:rPr>
              <a:t> We use </a:t>
            </a:r>
            <a:r>
              <a:rPr lang="en-US" sz="4000" b="1" i="1" dirty="0">
                <a:solidFill>
                  <a:srgbClr val="FF0000"/>
                </a:solidFill>
                <a:latin typeface="Times New Roman" panose="02020603050405020304" pitchFamily="18" charset="0"/>
                <a:cs typeface="Times New Roman" panose="02020603050405020304" pitchFamily="18" charset="0"/>
              </a:rPr>
              <a:t>it</a:t>
            </a:r>
            <a:r>
              <a:rPr lang="en-US" sz="3600" b="1" i="1" dirty="0">
                <a:latin typeface="Times New Roman" panose="02020603050405020304" pitchFamily="18" charset="0"/>
                <a:cs typeface="Times New Roman" panose="02020603050405020304" pitchFamily="18" charset="0"/>
              </a:rPr>
              <a:t> for an action, a situation or an idea mentioned in a previous statement.</a:t>
            </a:r>
          </a:p>
          <a:p>
            <a:pPr algn="l">
              <a:lnSpc>
                <a:spcPts val="4000"/>
              </a:lnSpc>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e.g. Reading around the countryside is popular in Guilin, isn’t </a:t>
            </a:r>
            <a:r>
              <a:rPr lang="en-US" sz="40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a:t>
            </a:r>
          </a:p>
          <a:p>
            <a:pPr algn="l">
              <a:lnSpc>
                <a:spcPts val="4000"/>
              </a:lnSpc>
              <a:spcBef>
                <a:spcPct val="20000"/>
              </a:spcBef>
              <a:buFont typeface="Arial" panose="020B0604020202020204" pitchFamily="34" charset="0"/>
              <a:buNone/>
            </a:pPr>
            <a:r>
              <a:rPr lang="en-US" sz="3600" b="1" dirty="0">
                <a:latin typeface="Times New Roman" panose="02020603050405020304" pitchFamily="18" charset="0"/>
                <a:cs typeface="Times New Roman" panose="02020603050405020304" pitchFamily="18" charset="0"/>
              </a:rPr>
              <a:t>      Tourists like to take a boat trip along the </a:t>
            </a:r>
            <a:r>
              <a:rPr lang="en-US" sz="3600" b="1" dirty="0" err="1">
                <a:latin typeface="Times New Roman" panose="02020603050405020304" pitchFamily="18" charset="0"/>
                <a:cs typeface="Times New Roman" panose="02020603050405020304" pitchFamily="18" charset="0"/>
              </a:rPr>
              <a:t>Lijiang</a:t>
            </a:r>
            <a:r>
              <a:rPr lang="en-US" sz="3600" b="1" dirty="0">
                <a:latin typeface="Times New Roman" panose="02020603050405020304" pitchFamily="18" charset="0"/>
                <a:cs typeface="Times New Roman" panose="02020603050405020304" pitchFamily="18" charset="0"/>
              </a:rPr>
              <a:t> River. </a:t>
            </a:r>
            <a:r>
              <a:rPr lang="en-US" sz="4000" b="1" dirty="0">
                <a:solidFill>
                  <a:srgbClr val="FF0000"/>
                </a:solidFill>
                <a:latin typeface="Times New Roman" panose="02020603050405020304" pitchFamily="18" charset="0"/>
                <a:cs typeface="Times New Roman" panose="02020603050405020304" pitchFamily="18" charset="0"/>
              </a:rPr>
              <a:t>It</a:t>
            </a:r>
            <a:r>
              <a:rPr lang="en-US" sz="3600" b="1" dirty="0">
                <a:latin typeface="Times New Roman" panose="02020603050405020304" pitchFamily="18" charset="0"/>
                <a:cs typeface="Times New Roman" panose="02020603050405020304" pitchFamily="18" charset="0"/>
              </a:rPr>
              <a:t> is great fun</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0898">
                                            <p:txEl>
                                              <p:pRg st="3" end="3"/>
                                            </p:txEl>
                                          </p:spTgt>
                                        </p:tgtEl>
                                        <p:attrNameLst>
                                          <p:attrName>style.visibility</p:attrName>
                                        </p:attrNameLst>
                                      </p:cBhvr>
                                      <p:to>
                                        <p:strVal val="visible"/>
                                      </p:to>
                                    </p:set>
                                    <p:animEffect transition="in" filter="blinds(horizontal)">
                                      <p:cBhvr>
                                        <p:cTn id="7" dur="500"/>
                                        <p:tgtEl>
                                          <p:spTgt spid="80898">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0898">
                                            <p:txEl>
                                              <p:pRg st="4" end="4"/>
                                            </p:txEl>
                                          </p:spTgt>
                                        </p:tgtEl>
                                        <p:attrNameLst>
                                          <p:attrName>style.visibility</p:attrName>
                                        </p:attrNameLst>
                                      </p:cBhvr>
                                      <p:to>
                                        <p:strVal val="visible"/>
                                      </p:to>
                                    </p:set>
                                    <p:animEffect transition="in" filter="blinds(horizontal)">
                                      <p:cBhvr>
                                        <p:cTn id="10" dur="500"/>
                                        <p:tgtEl>
                                          <p:spTgt spid="80898">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0898">
                                            <p:txEl>
                                              <p:pRg st="5" end="5"/>
                                            </p:txEl>
                                          </p:spTgt>
                                        </p:tgtEl>
                                        <p:attrNameLst>
                                          <p:attrName>style.visibility</p:attrName>
                                        </p:attrNameLst>
                                      </p:cBhvr>
                                      <p:to>
                                        <p:strVal val="visible"/>
                                      </p:to>
                                    </p:set>
                                    <p:animEffect transition="in" filter="blinds(horizontal)">
                                      <p:cBhvr>
                                        <p:cTn id="13" dur="500"/>
                                        <p:tgtEl>
                                          <p:spTgt spid="808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23850" y="692150"/>
            <a:ext cx="8351838" cy="355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0380" indent="-500380" algn="l">
              <a:tabLst>
                <a:tab pos="807720" algn="l"/>
              </a:tabLst>
              <a:defRPr>
                <a:solidFill>
                  <a:schemeClr val="tx1"/>
                </a:solidFill>
                <a:latin typeface="Arial" panose="020B0604020202020204" pitchFamily="34" charset="0"/>
                <a:ea typeface="宋体" panose="02010600030101010101" pitchFamily="2" charset="-122"/>
              </a:defRPr>
            </a:lvl1pPr>
            <a:lvl2pPr marL="742950" indent="-285750" algn="l">
              <a:tabLst>
                <a:tab pos="807720" algn="l"/>
              </a:tabLst>
              <a:defRPr>
                <a:solidFill>
                  <a:schemeClr val="tx1"/>
                </a:solidFill>
                <a:latin typeface="Arial" panose="020B0604020202020204" pitchFamily="34" charset="0"/>
                <a:ea typeface="宋体" panose="02010600030101010101" pitchFamily="2" charset="-122"/>
              </a:defRPr>
            </a:lvl2pPr>
            <a:lvl3pPr marL="1143000" indent="-228600" algn="l">
              <a:tabLst>
                <a:tab pos="807720" algn="l"/>
              </a:tabLst>
              <a:defRPr>
                <a:solidFill>
                  <a:schemeClr val="tx1"/>
                </a:solidFill>
                <a:latin typeface="Arial" panose="020B0604020202020204" pitchFamily="34" charset="0"/>
                <a:ea typeface="宋体" panose="02010600030101010101" pitchFamily="2" charset="-122"/>
              </a:defRPr>
            </a:lvl3pPr>
            <a:lvl4pPr marL="1600200" indent="-228600" algn="l">
              <a:tabLst>
                <a:tab pos="807720" algn="l"/>
              </a:tabLst>
              <a:defRPr>
                <a:solidFill>
                  <a:schemeClr val="tx1"/>
                </a:solidFill>
                <a:latin typeface="Arial" panose="020B0604020202020204" pitchFamily="34" charset="0"/>
                <a:ea typeface="宋体" panose="02010600030101010101" pitchFamily="2" charset="-122"/>
              </a:defRPr>
            </a:lvl4pPr>
            <a:lvl5pPr marL="2057400" indent="-228600" algn="l">
              <a:tabLst>
                <a:tab pos="807720"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807720" algn="l"/>
              </a:tabLst>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None/>
            </a:pPr>
            <a:r>
              <a:rPr lang="en-US" sz="3600" b="1">
                <a:solidFill>
                  <a:srgbClr val="0000FF"/>
                </a:solidFill>
                <a:latin typeface="Times New Roman" panose="02020603050405020304" pitchFamily="18" charset="0"/>
              </a:rPr>
              <a:t>    The exchange students visited the Summer Palace yesterday. Kevin is writing about it. Read the passage below and find out what each it refers to. Write your answers in the blanks.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randombar(horizontal)">
                                      <p:cBhvr>
                                        <p:cTn id="7" dur="500"/>
                                        <p:tgtEl>
                                          <p:spTgt spid="819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1296</Words>
  <Application>Microsoft Office PowerPoint</Application>
  <PresentationFormat>全屏显示(4:3)</PresentationFormat>
  <Paragraphs>148</Paragraphs>
  <Slides>22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SimSun-ExtB</vt:lpstr>
      <vt:lpstr>隶书</vt:lpstr>
      <vt:lpstr>宋体</vt:lpstr>
      <vt:lpstr>微软雅黑</vt:lpstr>
      <vt:lpstr>Arial</vt:lpstr>
      <vt:lpstr>Arial Black</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2023-01-16T19:14:51Z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D9661FA748934037B4D3F5180CEA8FE8</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