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7792F-58FB-4CD7-B409-2EA651DB058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C0DF2-BCF4-458A-913D-7D3C80432B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C0DF2-BCF4-458A-913D-7D3C80432B3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2D56066-4C3F-40FD-AE32-F50E2F0F7EBC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6D5E-7538-4C12-B120-59CBB99BBC7F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C6E5-39F2-4422-8660-E45B75EC12A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7113-924C-476C-A9C5-27E2BB32FE5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A842-4665-4857-9DEC-354B564A97B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A842-4665-4857-9DEC-354B564A97B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DD6A-4AE7-4617-A891-CCF55EA473D4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99B9-515E-47DF-A201-EBDA81801DB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F740-0EBE-47FD-928F-27F7EDAD413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8D85-652E-44BA-8EF8-1C8AD12E514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CF61-FCC7-4A66-8AD3-49B2120303D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FED3-81D6-4BB9-9988-D291E578E609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36B9E79-8618-47C3-88C0-8A52E88AA706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矩形 10"/>
          <p:cNvSpPr>
            <a:spLocks noChangeArrowheads="1"/>
          </p:cNvSpPr>
          <p:nvPr/>
        </p:nvSpPr>
        <p:spPr bwMode="auto">
          <a:xfrm>
            <a:off x="2935974" y="3848100"/>
            <a:ext cx="32720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单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元能力测试</a:t>
            </a:r>
          </a:p>
        </p:txBody>
      </p:sp>
      <p:sp>
        <p:nvSpPr>
          <p:cNvPr id="72707" name="矩形 8"/>
          <p:cNvSpPr>
            <a:spLocks noChangeArrowheads="1"/>
          </p:cNvSpPr>
          <p:nvPr/>
        </p:nvSpPr>
        <p:spPr bwMode="auto">
          <a:xfrm>
            <a:off x="-1" y="587375"/>
            <a:ext cx="914400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6600" b="1" dirty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altLang="zh-CN" sz="6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800" b="1" dirty="0" smtClean="0"/>
              <a:t>How </a:t>
            </a:r>
            <a:r>
              <a:rPr lang="en-US" altLang="zh-CN" sz="4800" b="1" dirty="0"/>
              <a:t>do you get to school?</a:t>
            </a:r>
          </a:p>
        </p:txBody>
      </p:sp>
      <p:sp>
        <p:nvSpPr>
          <p:cNvPr id="4" name="矩形 3"/>
          <p:cNvSpPr/>
          <p:nvPr/>
        </p:nvSpPr>
        <p:spPr>
          <a:xfrm>
            <a:off x="2779267" y="55626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文本框 99"/>
          <p:cNvSpPr txBox="1">
            <a:spLocks noChangeArrowheads="1"/>
          </p:cNvSpPr>
          <p:nvPr/>
        </p:nvSpPr>
        <p:spPr bwMode="auto">
          <a:xfrm>
            <a:off x="323850" y="76200"/>
            <a:ext cx="841375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二、完形填空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小题，共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分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     My name is Bob. I'm a middle school student. My home is about two miles </a:t>
            </a:r>
            <a:r>
              <a:rPr lang="en-US" altLang="zh-CN" sz="3200" dirty="0" smtClean="0">
                <a:solidFill>
                  <a:srgbClr val="000000"/>
                </a:solidFill>
              </a:rPr>
              <a:t>__</a:t>
            </a:r>
            <a:r>
              <a:rPr lang="en-US" altLang="zh-CN" sz="3200" dirty="0">
                <a:solidFill>
                  <a:srgbClr val="000000"/>
                </a:solidFill>
              </a:rPr>
              <a:t>21</a:t>
            </a:r>
            <a:r>
              <a:rPr lang="en-US" altLang="zh-CN" sz="3200" dirty="0" smtClean="0">
                <a:solidFill>
                  <a:srgbClr val="000000"/>
                </a:solidFill>
              </a:rPr>
              <a:t>__ </a:t>
            </a:r>
            <a:r>
              <a:rPr lang="en-US" altLang="zh-CN" sz="3200" dirty="0">
                <a:solidFill>
                  <a:srgbClr val="000000"/>
                </a:solidFill>
              </a:rPr>
              <a:t>school. I usually leave for school at about 6: 30. I usually get to school __22__. It takes me about twenty </a:t>
            </a:r>
            <a:r>
              <a:rPr lang="en-US" altLang="zh-CN" sz="3200" dirty="0" smtClean="0">
                <a:solidFill>
                  <a:srgbClr val="000000"/>
                </a:solidFill>
              </a:rPr>
              <a:t>__</a:t>
            </a:r>
            <a:r>
              <a:rPr lang="en-US" altLang="zh-CN" sz="3200" dirty="0">
                <a:solidFill>
                  <a:srgbClr val="000000"/>
                </a:solidFill>
              </a:rPr>
              <a:t>23</a:t>
            </a:r>
            <a:r>
              <a:rPr lang="en-US" altLang="zh-CN" sz="3200" dirty="0" smtClean="0">
                <a:solidFill>
                  <a:srgbClr val="000000"/>
                </a:solidFill>
              </a:rPr>
              <a:t>__. </a:t>
            </a:r>
            <a:r>
              <a:rPr lang="en-US" altLang="zh-CN" sz="3200" dirty="0">
                <a:solidFill>
                  <a:srgbClr val="000000"/>
                </a:solidFill>
              </a:rPr>
              <a:t>But sometimes I got there </a:t>
            </a:r>
            <a:r>
              <a:rPr lang="en-US" altLang="zh-CN" sz="3200" dirty="0" smtClean="0">
                <a:solidFill>
                  <a:srgbClr val="000000"/>
                </a:solidFill>
              </a:rPr>
              <a:t>__</a:t>
            </a:r>
            <a:r>
              <a:rPr lang="en-US" altLang="zh-CN" sz="3200" dirty="0">
                <a:solidFill>
                  <a:srgbClr val="000000"/>
                </a:solidFill>
              </a:rPr>
              <a:t>24</a:t>
            </a:r>
            <a:r>
              <a:rPr lang="en-US" altLang="zh-CN" sz="3200" dirty="0" smtClean="0">
                <a:solidFill>
                  <a:srgbClr val="000000"/>
                </a:solidFill>
              </a:rPr>
              <a:t>__. </a:t>
            </a:r>
            <a:r>
              <a:rPr lang="en-US" altLang="zh-CN" sz="3200" dirty="0">
                <a:solidFill>
                  <a:srgbClr val="000000"/>
                </a:solidFill>
              </a:rPr>
              <a:t>It takes </a:t>
            </a:r>
            <a:r>
              <a:rPr lang="en-US" altLang="zh-CN" sz="3200" dirty="0" smtClean="0">
                <a:solidFill>
                  <a:srgbClr val="000000"/>
                </a:solidFill>
              </a:rPr>
              <a:t>__</a:t>
            </a:r>
            <a:r>
              <a:rPr lang="en-US" altLang="zh-CN" sz="3200" dirty="0">
                <a:solidFill>
                  <a:srgbClr val="000000"/>
                </a:solidFill>
              </a:rPr>
              <a:t>25</a:t>
            </a:r>
            <a:r>
              <a:rPr lang="en-US" altLang="zh-CN" sz="3200" dirty="0" smtClean="0">
                <a:solidFill>
                  <a:srgbClr val="000000"/>
                </a:solidFill>
              </a:rPr>
              <a:t>__ </a:t>
            </a:r>
            <a:r>
              <a:rPr lang="en-US" altLang="zh-CN" sz="3200" dirty="0">
                <a:solidFill>
                  <a:srgbClr val="000000"/>
                </a:solidFill>
              </a:rPr>
              <a:t>only ten minutes.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       My friend Nick, usually goes to school by bus. He usually </a:t>
            </a:r>
            <a:r>
              <a:rPr lang="en-US" altLang="zh-CN" sz="3200" dirty="0" smtClean="0">
                <a:solidFill>
                  <a:srgbClr val="000000"/>
                </a:solidFill>
              </a:rPr>
              <a:t>__</a:t>
            </a:r>
            <a:r>
              <a:rPr lang="en-US" altLang="zh-CN" sz="3200" dirty="0">
                <a:solidFill>
                  <a:srgbClr val="000000"/>
                </a:solidFill>
              </a:rPr>
              <a:t>26</a:t>
            </a:r>
            <a:r>
              <a:rPr lang="en-US" altLang="zh-CN" sz="3200" dirty="0" smtClean="0">
                <a:solidFill>
                  <a:srgbClr val="000000"/>
                </a:solidFill>
              </a:rPr>
              <a:t>__ </a:t>
            </a:r>
            <a:r>
              <a:rPr lang="en-US" altLang="zh-CN" sz="3200" dirty="0">
                <a:solidFill>
                  <a:srgbClr val="000000"/>
                </a:solidFill>
              </a:rPr>
              <a:t>at 5:30 every day. Then he has </a:t>
            </a:r>
            <a:r>
              <a:rPr lang="en-US" altLang="zh-CN" sz="3200" dirty="0" smtClean="0">
                <a:solidFill>
                  <a:srgbClr val="000000"/>
                </a:solidFill>
              </a:rPr>
              <a:t>__</a:t>
            </a:r>
            <a:r>
              <a:rPr lang="en-US" altLang="zh-CN" sz="3200" dirty="0">
                <a:solidFill>
                  <a:srgbClr val="000000"/>
                </a:solidFill>
              </a:rPr>
              <a:t>27__ quick breakfast and goes to school at six. First he </a:t>
            </a:r>
            <a:r>
              <a:rPr lang="en-US" altLang="zh-CN" sz="3200" dirty="0" smtClean="0">
                <a:solidFill>
                  <a:srgbClr val="000000"/>
                </a:solidFill>
              </a:rPr>
              <a:t>__</a:t>
            </a:r>
            <a:r>
              <a:rPr lang="en-US" altLang="zh-CN" sz="3200" dirty="0">
                <a:solidFill>
                  <a:srgbClr val="000000"/>
                </a:solidFill>
              </a:rPr>
              <a:t>28</a:t>
            </a:r>
            <a:r>
              <a:rPr lang="en-US" altLang="zh-CN" sz="3200" dirty="0" smtClean="0">
                <a:solidFill>
                  <a:srgbClr val="000000"/>
                </a:solidFill>
              </a:rPr>
              <a:t>__ </a:t>
            </a:r>
            <a:r>
              <a:rPr lang="en-US" altLang="zh-CN" sz="3200" dirty="0">
                <a:solidFill>
                  <a:srgbClr val="000000"/>
                </a:solidFill>
              </a:rPr>
              <a:t>to the bus </a:t>
            </a:r>
            <a:r>
              <a:rPr lang="en-US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stop. Then the bus takes </a:t>
            </a:r>
            <a:r>
              <a:rPr lang="en-US" altLang="zh-CN" sz="3200" dirty="0" smtClean="0">
                <a:solidFill>
                  <a:srgbClr val="000000"/>
                </a:solidFill>
                <a:sym typeface="Arial" panose="020B0604020202020204" pitchFamily="34" charset="0"/>
              </a:rPr>
              <a:t>__</a:t>
            </a:r>
            <a:r>
              <a:rPr lang="en-US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29</a:t>
            </a:r>
            <a:r>
              <a:rPr lang="en-US" altLang="zh-CN" sz="3200" dirty="0" smtClean="0">
                <a:solidFill>
                  <a:srgbClr val="000000"/>
                </a:solidFill>
                <a:sym typeface="Arial" panose="020B0604020202020204" pitchFamily="34" charset="0"/>
              </a:rPr>
              <a:t>__ </a:t>
            </a:r>
            <a:endParaRPr lang="en-US" altLang="zh-CN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文本框 99"/>
          <p:cNvSpPr txBox="1">
            <a:spLocks noChangeArrowheads="1"/>
          </p:cNvSpPr>
          <p:nvPr/>
        </p:nvSpPr>
        <p:spPr bwMode="auto">
          <a:xfrm>
            <a:off x="250825" y="701675"/>
            <a:ext cx="8805863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sym typeface="宋体" panose="02010600030101010101" pitchFamily="2" charset="-122"/>
              </a:rPr>
              <a:t>to school. It usually takes him forty minutes to get to school. </a:t>
            </a:r>
            <a:endParaRPr lang="en-US" altLang="zh-CN" sz="32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sym typeface="宋体" panose="02010600030101010101" pitchFamily="2" charset="-122"/>
              </a:rPr>
              <a:t>    There are different ___30___ to get to school. But I like walking best. </a:t>
            </a:r>
            <a:endParaRPr lang="en-US" altLang="zh-CN" sz="3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文本框 99"/>
          <p:cNvSpPr txBox="1">
            <a:spLocks noChangeArrowheads="1"/>
          </p:cNvSpPr>
          <p:nvPr/>
        </p:nvSpPr>
        <p:spPr bwMode="auto">
          <a:xfrm>
            <a:off x="-57150" y="-25400"/>
            <a:ext cx="9113838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)21. A. from 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    C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away   D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long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)22. A. on 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feet	B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ride a bike </a:t>
            </a:r>
            <a:endParaRPr lang="en-US" altLang="zh-CN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on foot 	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walk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)23. A. hour  B. minute  C. minutes   D. hours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)24. A. on bike B. by bike C. by the </a:t>
            </a:r>
            <a:r>
              <a:rPr lang="en-US" altLang="zh-CN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bikeD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ride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)25. A.I 	B. my 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   D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mine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)26. A. gets up 	B. get up 	C. got up 	D. gets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)27. A. the 	         B. a 		C. an 	D. /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)28. A. walk 	B. on foot 	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C. walks 	D. on feet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)29. A. he 	    B. his 	C. himself 		D. him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)30. A. ways   B. way   C. the way    D. the ways</a:t>
            </a:r>
          </a:p>
        </p:txBody>
      </p:sp>
      <p:sp>
        <p:nvSpPr>
          <p:cNvPr id="83971" name="TextBox 14"/>
          <p:cNvSpPr txBox="1">
            <a:spLocks noChangeArrowheads="1"/>
          </p:cNvSpPr>
          <p:nvPr/>
        </p:nvSpPr>
        <p:spPr bwMode="auto">
          <a:xfrm>
            <a:off x="393700" y="477838"/>
            <a:ext cx="7191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3972" name="TextBox 14"/>
          <p:cNvSpPr txBox="1">
            <a:spLocks noChangeArrowheads="1"/>
          </p:cNvSpPr>
          <p:nvPr/>
        </p:nvSpPr>
        <p:spPr bwMode="auto">
          <a:xfrm>
            <a:off x="393700" y="1054100"/>
            <a:ext cx="719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3973" name="TextBox 14"/>
          <p:cNvSpPr txBox="1">
            <a:spLocks noChangeArrowheads="1"/>
          </p:cNvSpPr>
          <p:nvPr/>
        </p:nvSpPr>
        <p:spPr bwMode="auto">
          <a:xfrm>
            <a:off x="395288" y="1989138"/>
            <a:ext cx="7191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3974" name="TextBox 14"/>
          <p:cNvSpPr txBox="1">
            <a:spLocks noChangeArrowheads="1"/>
          </p:cNvSpPr>
          <p:nvPr/>
        </p:nvSpPr>
        <p:spPr bwMode="auto">
          <a:xfrm>
            <a:off x="395288" y="2492375"/>
            <a:ext cx="719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3975" name="TextBox 14"/>
          <p:cNvSpPr txBox="1">
            <a:spLocks noChangeArrowheads="1"/>
          </p:cNvSpPr>
          <p:nvPr/>
        </p:nvSpPr>
        <p:spPr bwMode="auto">
          <a:xfrm>
            <a:off x="395288" y="2995613"/>
            <a:ext cx="7191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3976" name="TextBox 14"/>
          <p:cNvSpPr txBox="1">
            <a:spLocks noChangeArrowheads="1"/>
          </p:cNvSpPr>
          <p:nvPr/>
        </p:nvSpPr>
        <p:spPr bwMode="auto">
          <a:xfrm>
            <a:off x="322263" y="3429000"/>
            <a:ext cx="719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3977" name="TextBox 14"/>
          <p:cNvSpPr txBox="1">
            <a:spLocks noChangeArrowheads="1"/>
          </p:cNvSpPr>
          <p:nvPr/>
        </p:nvSpPr>
        <p:spPr bwMode="auto">
          <a:xfrm>
            <a:off x="322263" y="3860800"/>
            <a:ext cx="719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3978" name="TextBox 14"/>
          <p:cNvSpPr txBox="1">
            <a:spLocks noChangeArrowheads="1"/>
          </p:cNvSpPr>
          <p:nvPr/>
        </p:nvSpPr>
        <p:spPr bwMode="auto">
          <a:xfrm>
            <a:off x="322263" y="4437063"/>
            <a:ext cx="7191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3979" name="TextBox 14"/>
          <p:cNvSpPr txBox="1">
            <a:spLocks noChangeArrowheads="1"/>
          </p:cNvSpPr>
          <p:nvPr/>
        </p:nvSpPr>
        <p:spPr bwMode="auto">
          <a:xfrm>
            <a:off x="322263" y="5372100"/>
            <a:ext cx="719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83980" name="TextBox 14"/>
          <p:cNvSpPr txBox="1">
            <a:spLocks noChangeArrowheads="1"/>
          </p:cNvSpPr>
          <p:nvPr/>
        </p:nvSpPr>
        <p:spPr bwMode="auto">
          <a:xfrm>
            <a:off x="395288" y="5948363"/>
            <a:ext cx="7191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  <p:bldP spid="83974" grpId="0"/>
      <p:bldP spid="83975" grpId="0"/>
      <p:bldP spid="83976" grpId="0"/>
      <p:bldP spid="83977" grpId="0"/>
      <p:bldP spid="83978" grpId="0"/>
      <p:bldP spid="83979" grpId="0"/>
      <p:bldP spid="839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文本框 99"/>
          <p:cNvSpPr txBox="1">
            <a:spLocks noChangeArrowheads="1"/>
          </p:cNvSpPr>
          <p:nvPr/>
        </p:nvSpPr>
        <p:spPr bwMode="auto">
          <a:xfrm>
            <a:off x="323850" y="187325"/>
            <a:ext cx="8486775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</a:rPr>
              <a:t>三、短文填空（</a:t>
            </a:r>
            <a:r>
              <a:rPr lang="en-US" altLang="zh-CN" sz="3200" b="1" dirty="0">
                <a:solidFill>
                  <a:srgbClr val="000000"/>
                </a:solidFill>
              </a:rPr>
              <a:t>10</a:t>
            </a:r>
            <a:r>
              <a:rPr lang="zh-CN" altLang="en-US" sz="3200" b="1" dirty="0">
                <a:solidFill>
                  <a:srgbClr val="000000"/>
                </a:solidFill>
              </a:rPr>
              <a:t>小题</a:t>
            </a:r>
            <a:r>
              <a:rPr lang="en-US" altLang="zh-CN" sz="3200" b="1" dirty="0">
                <a:solidFill>
                  <a:srgbClr val="000000"/>
                </a:solidFill>
              </a:rPr>
              <a:t>15</a:t>
            </a:r>
            <a:r>
              <a:rPr lang="zh-CN" altLang="en-US" sz="3200" b="1" dirty="0">
                <a:solidFill>
                  <a:srgbClr val="000000"/>
                </a:solidFill>
              </a:rPr>
              <a:t>分）</a:t>
            </a: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</a:rPr>
              <a:t>      </a:t>
            </a:r>
            <a:r>
              <a:rPr lang="en-US" altLang="zh-CN" sz="3200" dirty="0">
                <a:solidFill>
                  <a:srgbClr val="000000"/>
                </a:solidFill>
              </a:rPr>
              <a:t>I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’</a:t>
            </a:r>
            <a:r>
              <a:rPr lang="en-US" altLang="zh-CN" sz="3200" dirty="0">
                <a:solidFill>
                  <a:srgbClr val="000000"/>
                </a:solidFill>
              </a:rPr>
              <a:t>m Bob. I live far 31. </a:t>
            </a:r>
            <a:r>
              <a:rPr lang="en-US" altLang="zh-CN" sz="3200" dirty="0" smtClean="0">
                <a:solidFill>
                  <a:srgbClr val="000000"/>
                </a:solidFill>
              </a:rPr>
              <a:t>_______ </a:t>
            </a:r>
            <a:r>
              <a:rPr lang="en-US" altLang="zh-CN" sz="3200" dirty="0">
                <a:solidFill>
                  <a:srgbClr val="000000"/>
                </a:solidFill>
              </a:rPr>
              <a:t>school. I often go to school 32. </a:t>
            </a:r>
            <a:r>
              <a:rPr lang="en-US" altLang="zh-CN" sz="3200" dirty="0" smtClean="0">
                <a:solidFill>
                  <a:srgbClr val="000000"/>
                </a:solidFill>
              </a:rPr>
              <a:t>______bike</a:t>
            </a:r>
            <a:r>
              <a:rPr lang="en-US" altLang="zh-CN" sz="3200" dirty="0">
                <a:solidFill>
                  <a:srgbClr val="000000"/>
                </a:solidFill>
              </a:rPr>
              <a:t>. I don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’</a:t>
            </a:r>
            <a:r>
              <a:rPr lang="en-US" altLang="zh-CN" sz="3200" dirty="0">
                <a:solidFill>
                  <a:srgbClr val="000000"/>
                </a:solidFill>
              </a:rPr>
              <a:t>t like to be 33. </a:t>
            </a:r>
            <a:r>
              <a:rPr lang="en-US" altLang="zh-CN" sz="3200" dirty="0" smtClean="0">
                <a:solidFill>
                  <a:srgbClr val="000000"/>
                </a:solidFill>
              </a:rPr>
              <a:t>_____. </a:t>
            </a:r>
            <a:r>
              <a:rPr lang="en-US" altLang="zh-CN" sz="3200" dirty="0">
                <a:solidFill>
                  <a:srgbClr val="000000"/>
                </a:solidFill>
              </a:rPr>
              <a:t>I always get to school on time (</a:t>
            </a:r>
            <a:r>
              <a:rPr lang="zh-CN" altLang="en-US" sz="3200" dirty="0">
                <a:solidFill>
                  <a:srgbClr val="000000"/>
                </a:solidFill>
              </a:rPr>
              <a:t>按时</a:t>
            </a:r>
            <a:r>
              <a:rPr lang="en-US" altLang="zh-CN" sz="3200" dirty="0">
                <a:solidFill>
                  <a:srgbClr val="000000"/>
                </a:solidFill>
              </a:rPr>
              <a:t>). This morning I ride my bike to school. Suddenly my bike doesn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’</a:t>
            </a:r>
            <a:r>
              <a:rPr lang="en-US" altLang="zh-CN" sz="3200" dirty="0">
                <a:solidFill>
                  <a:srgbClr val="000000"/>
                </a:solidFill>
              </a:rPr>
              <a:t>t work. I 34. </a:t>
            </a:r>
            <a:r>
              <a:rPr lang="en-US" altLang="zh-CN" sz="3200" dirty="0" smtClean="0">
                <a:solidFill>
                  <a:srgbClr val="000000"/>
                </a:solidFill>
              </a:rPr>
              <a:t>_______ </a:t>
            </a:r>
            <a:r>
              <a:rPr lang="en-US" altLang="zh-CN" sz="3200" dirty="0">
                <a:solidFill>
                  <a:srgbClr val="000000"/>
                </a:solidFill>
              </a:rPr>
              <a:t>ride it. I 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’</a:t>
            </a:r>
            <a:r>
              <a:rPr lang="en-US" altLang="zh-CN" sz="3200" dirty="0">
                <a:solidFill>
                  <a:srgbClr val="000000"/>
                </a:solidFill>
              </a:rPr>
              <a:t>m very worried and 35. </a:t>
            </a:r>
            <a:r>
              <a:rPr lang="en-US" altLang="zh-CN" sz="3200" dirty="0" smtClean="0">
                <a:solidFill>
                  <a:srgbClr val="000000"/>
                </a:solidFill>
              </a:rPr>
              <a:t>_______ </a:t>
            </a:r>
            <a:r>
              <a:rPr lang="en-US" altLang="zh-CN" sz="3200" dirty="0">
                <a:solidFill>
                  <a:srgbClr val="000000"/>
                </a:solidFill>
              </a:rPr>
              <a:t>know what to do. An old man comes over. He 36. </a:t>
            </a:r>
            <a:r>
              <a:rPr lang="en-US" altLang="zh-CN" sz="3200" dirty="0" smtClean="0">
                <a:solidFill>
                  <a:srgbClr val="000000"/>
                </a:solidFill>
              </a:rPr>
              <a:t>______ </a:t>
            </a:r>
            <a:r>
              <a:rPr lang="en-US" altLang="zh-CN" sz="3200" dirty="0">
                <a:solidFill>
                  <a:srgbClr val="000000"/>
                </a:solidFill>
              </a:rPr>
              <a:t>me what is wrong. He says he can 37. _____ </a:t>
            </a:r>
            <a:r>
              <a:rPr lang="en-US" altLang="zh-CN" sz="3200" dirty="0" smtClean="0">
                <a:solidFill>
                  <a:srgbClr val="000000"/>
                </a:solidFill>
              </a:rPr>
              <a:t>me</a:t>
            </a:r>
            <a:r>
              <a:rPr lang="zh-CN" altLang="en-US" sz="3200" dirty="0">
                <a:solidFill>
                  <a:srgbClr val="000000"/>
                </a:solidFill>
              </a:rPr>
              <a:t>．</a:t>
            </a:r>
            <a:r>
              <a:rPr lang="en-US" altLang="zh-CN" sz="3200" dirty="0">
                <a:solidFill>
                  <a:srgbClr val="000000"/>
                </a:solidFill>
              </a:rPr>
              <a:t>A few 38. ________ later, he mends the bike well. I am very 39. </a:t>
            </a:r>
            <a:r>
              <a:rPr lang="en-US" altLang="zh-CN" sz="3200" dirty="0" smtClean="0">
                <a:solidFill>
                  <a:srgbClr val="000000"/>
                </a:solidFill>
              </a:rPr>
              <a:t>______ </a:t>
            </a:r>
            <a:r>
              <a:rPr lang="en-US" altLang="zh-CN" sz="3200" dirty="0">
                <a:solidFill>
                  <a:srgbClr val="000000"/>
                </a:solidFill>
              </a:rPr>
              <a:t>and said, 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“</a:t>
            </a:r>
            <a:r>
              <a:rPr lang="en-US" altLang="zh-CN" sz="3200" dirty="0">
                <a:solidFill>
                  <a:srgbClr val="000000"/>
                </a:solidFill>
              </a:rPr>
              <a:t>Thank you very much!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”</a:t>
            </a:r>
            <a:r>
              <a:rPr lang="en-US" altLang="zh-CN" sz="32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4995" name="TextBox 14"/>
          <p:cNvSpPr txBox="1">
            <a:spLocks noChangeArrowheads="1"/>
          </p:cNvSpPr>
          <p:nvPr/>
        </p:nvSpPr>
        <p:spPr bwMode="auto">
          <a:xfrm>
            <a:off x="5105400" y="565150"/>
            <a:ext cx="15430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from</a:t>
            </a:r>
          </a:p>
        </p:txBody>
      </p:sp>
      <p:sp>
        <p:nvSpPr>
          <p:cNvPr id="84996" name="TextBox 14"/>
          <p:cNvSpPr txBox="1">
            <a:spLocks noChangeArrowheads="1"/>
          </p:cNvSpPr>
          <p:nvPr/>
        </p:nvSpPr>
        <p:spPr bwMode="auto">
          <a:xfrm>
            <a:off x="4567237" y="1123950"/>
            <a:ext cx="1544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by</a:t>
            </a:r>
          </a:p>
        </p:txBody>
      </p:sp>
      <p:sp>
        <p:nvSpPr>
          <p:cNvPr id="84997" name="TextBox 14"/>
          <p:cNvSpPr txBox="1">
            <a:spLocks noChangeArrowheads="1"/>
          </p:cNvSpPr>
          <p:nvPr/>
        </p:nvSpPr>
        <p:spPr bwMode="auto">
          <a:xfrm>
            <a:off x="2133600" y="1600200"/>
            <a:ext cx="1544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late</a:t>
            </a:r>
          </a:p>
        </p:txBody>
      </p:sp>
      <p:sp>
        <p:nvSpPr>
          <p:cNvPr id="84998" name="TextBox 14"/>
          <p:cNvSpPr txBox="1">
            <a:spLocks noChangeArrowheads="1"/>
          </p:cNvSpPr>
          <p:nvPr/>
        </p:nvSpPr>
        <p:spPr bwMode="auto">
          <a:xfrm>
            <a:off x="438150" y="3048000"/>
            <a:ext cx="1543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can</a:t>
            </a:r>
            <a:r>
              <a:rPr lang="en-US" altLang="en-US" sz="3200" b="1">
                <a:solidFill>
                  <a:srgbClr val="FF0000"/>
                </a:solidFill>
                <a:latin typeface="Calibri" panose="020F0502020204030204" pitchFamily="34" charset="0"/>
              </a:rPr>
              <a:t>’</a:t>
            </a:r>
            <a:r>
              <a:rPr lang="en-US" altLang="en-US" sz="32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84999" name="TextBox 14"/>
          <p:cNvSpPr txBox="1">
            <a:spLocks noChangeArrowheads="1"/>
          </p:cNvSpPr>
          <p:nvPr/>
        </p:nvSpPr>
        <p:spPr bwMode="auto">
          <a:xfrm>
            <a:off x="381000" y="3603625"/>
            <a:ext cx="1544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don</a:t>
            </a:r>
            <a:r>
              <a:rPr lang="en-US" altLang="en-US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’</a:t>
            </a:r>
            <a:r>
              <a:rPr lang="en-US" altLang="en-US" sz="3200" b="1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85000" name="TextBox 14"/>
          <p:cNvSpPr txBox="1">
            <a:spLocks noChangeArrowheads="1"/>
          </p:cNvSpPr>
          <p:nvPr/>
        </p:nvSpPr>
        <p:spPr bwMode="auto">
          <a:xfrm>
            <a:off x="2733675" y="4000501"/>
            <a:ext cx="15446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asks</a:t>
            </a:r>
          </a:p>
        </p:txBody>
      </p:sp>
      <p:sp>
        <p:nvSpPr>
          <p:cNvPr id="85001" name="TextBox 14"/>
          <p:cNvSpPr txBox="1">
            <a:spLocks noChangeArrowheads="1"/>
          </p:cNvSpPr>
          <p:nvPr/>
        </p:nvSpPr>
        <p:spPr bwMode="auto">
          <a:xfrm>
            <a:off x="3370263" y="4511675"/>
            <a:ext cx="1543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help</a:t>
            </a:r>
          </a:p>
        </p:txBody>
      </p:sp>
      <p:sp>
        <p:nvSpPr>
          <p:cNvPr id="85002" name="TextBox 14"/>
          <p:cNvSpPr txBox="1">
            <a:spLocks noChangeArrowheads="1"/>
          </p:cNvSpPr>
          <p:nvPr/>
        </p:nvSpPr>
        <p:spPr bwMode="auto">
          <a:xfrm>
            <a:off x="428625" y="4983162"/>
            <a:ext cx="204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minutes</a:t>
            </a:r>
          </a:p>
        </p:txBody>
      </p:sp>
      <p:sp>
        <p:nvSpPr>
          <p:cNvPr id="85003" name="TextBox 14"/>
          <p:cNvSpPr txBox="1">
            <a:spLocks noChangeArrowheads="1"/>
          </p:cNvSpPr>
          <p:nvPr/>
        </p:nvSpPr>
        <p:spPr bwMode="auto">
          <a:xfrm>
            <a:off x="1925638" y="5445125"/>
            <a:ext cx="204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happy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  <p:bldP spid="84998" grpId="0"/>
      <p:bldP spid="84999" grpId="0"/>
      <p:bldP spid="85000" grpId="0"/>
      <p:bldP spid="85001" grpId="0"/>
      <p:bldP spid="85002" grpId="0"/>
      <p:bldP spid="8500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文本框 1"/>
          <p:cNvSpPr txBox="1">
            <a:spLocks noChangeArrowheads="1"/>
          </p:cNvSpPr>
          <p:nvPr/>
        </p:nvSpPr>
        <p:spPr bwMode="auto">
          <a:xfrm>
            <a:off x="228600" y="503238"/>
            <a:ext cx="875030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      But the old man goes away and doesn</a:t>
            </a:r>
            <a:r>
              <a:rPr lang="en-US" altLang="zh-CN" sz="32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t say any words. Luckily, I 40. __________ to the classroom in time  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86019" name="TextBox 14"/>
          <p:cNvSpPr txBox="1">
            <a:spLocks noChangeArrowheads="1"/>
          </p:cNvSpPr>
          <p:nvPr/>
        </p:nvSpPr>
        <p:spPr bwMode="auto">
          <a:xfrm>
            <a:off x="4837113" y="936625"/>
            <a:ext cx="21463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-1"/>
          <p:cNvGraphicFramePr/>
          <p:nvPr/>
        </p:nvGraphicFramePr>
        <p:xfrm>
          <a:off x="9525" y="1122363"/>
          <a:ext cx="9123363" cy="56997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0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2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9125">
                <a:tc>
                  <a:txBody>
                    <a:bodyPr/>
                    <a:lstStyle/>
                    <a:p>
                      <a:pPr marL="0" algn="l">
                        <a:buNone/>
                      </a:pPr>
                      <a:r>
                        <a:rPr lang="en-US" altLang="zh-CN" sz="2200" b="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   )41. Mr. Zhang often goes to work at 9:00 am. He drives his car to work.</a:t>
                      </a:r>
                    </a:p>
                    <a:p>
                      <a:pPr marL="0" algn="l">
                        <a:buNone/>
                      </a:pPr>
                      <a:r>
                        <a:rPr lang="en-US" altLang="zh-CN" sz="2200" b="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   )42. Xiao Ying’s home is far from her school, so she gets up early every day to catch the early bus.</a:t>
                      </a:r>
                    </a:p>
                    <a:p>
                      <a:pPr marL="0" algn="l">
                        <a:buNone/>
                      </a:pPr>
                      <a:r>
                        <a:rPr lang="en-US" altLang="zh-CN" sz="2200" b="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   )43. Miss Wang only works at night. She stays at home in the daytime.</a:t>
                      </a:r>
                    </a:p>
                    <a:p>
                      <a:pPr marL="0" algn="l">
                        <a:buNone/>
                      </a:pPr>
                      <a:r>
                        <a:rPr lang="en-US" altLang="zh-CN" sz="2200" b="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   )44. In the afternoon, </a:t>
                      </a:r>
                      <a:r>
                        <a:rPr lang="en-US" altLang="zh-CN" sz="2200" b="0" u="non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</a:t>
                      </a:r>
                      <a:r>
                        <a:rPr lang="en-US" altLang="zh-CN" sz="2200" b="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Liu often goes to the club after work.</a:t>
                      </a:r>
                    </a:p>
                    <a:p>
                      <a:pPr marL="0" algn="l">
                        <a:buNone/>
                      </a:pPr>
                      <a:r>
                        <a:rPr lang="en-US" altLang="zh-CN" sz="2200" b="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   )45. Tom’s working time is 8 a.m.—4:00</a:t>
                      </a:r>
                    </a:p>
                    <a:p>
                      <a:pPr marL="0" algn="l">
                        <a:buNone/>
                      </a:pPr>
                      <a:r>
                        <a:rPr lang="en-US" altLang="zh-CN" sz="2200" b="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p.m. or 0:00 a.m.—8:00a.m.</a:t>
                      </a:r>
                    </a:p>
                  </a:txBody>
                  <a:tcPr marL="333387" marR="0" marT="0" marB="1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2200" u="non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A.The</a:t>
                      </a:r>
                      <a:r>
                        <a:rPr lang="en-US" altLang="zh-CN" sz="220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No. 2 bus stars early. It first starts at 6:00 a.m.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2200" u="non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B.The</a:t>
                      </a:r>
                      <a:r>
                        <a:rPr lang="en-US" altLang="zh-CN" sz="220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doctors work in the daytime or at night.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2200" u="non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C.Workers</a:t>
                      </a:r>
                      <a:r>
                        <a:rPr lang="en-US" altLang="zh-CN" sz="220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the factory work from 8:00 p.m. to 5:00 a.m. They don’t need to work in the daytime.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2200" u="non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D.The</a:t>
                      </a:r>
                      <a:r>
                        <a:rPr lang="en-US" altLang="zh-CN" sz="220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city traffic is busy before 9:00 a.m. After 9:00, there is less traffic in the street.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2200" u="non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E.The</a:t>
                      </a:r>
                      <a:r>
                        <a:rPr lang="en-US" altLang="zh-CN" sz="220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TV show is from 2:00 p.m. to 4:00 a.m.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2200" u="non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F.Students</a:t>
                      </a:r>
                      <a:r>
                        <a:rPr lang="en-US" altLang="zh-CN" sz="220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go to school from 7:00 a.m. to 5:00 p.m. And they can have two hours’ break at noon.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2200" u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Happy Hour Club. Opening Hours: 5:00 p.m. –11:00 p.m.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7050" name="TextBox 14"/>
          <p:cNvSpPr txBox="1">
            <a:spLocks noChangeArrowheads="1"/>
          </p:cNvSpPr>
          <p:nvPr/>
        </p:nvSpPr>
        <p:spPr bwMode="auto">
          <a:xfrm>
            <a:off x="250825" y="981075"/>
            <a:ext cx="77311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87051" name="TextBox 14"/>
          <p:cNvSpPr txBox="1">
            <a:spLocks noChangeArrowheads="1"/>
          </p:cNvSpPr>
          <p:nvPr/>
        </p:nvSpPr>
        <p:spPr bwMode="auto">
          <a:xfrm>
            <a:off x="250825" y="2060575"/>
            <a:ext cx="774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7052" name="TextBox 14"/>
          <p:cNvSpPr txBox="1">
            <a:spLocks noChangeArrowheads="1"/>
          </p:cNvSpPr>
          <p:nvPr/>
        </p:nvSpPr>
        <p:spPr bwMode="auto">
          <a:xfrm>
            <a:off x="395288" y="3355975"/>
            <a:ext cx="774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7053" name="TextBox 14"/>
          <p:cNvSpPr txBox="1">
            <a:spLocks noChangeArrowheads="1"/>
          </p:cNvSpPr>
          <p:nvPr/>
        </p:nvSpPr>
        <p:spPr bwMode="auto">
          <a:xfrm>
            <a:off x="323850" y="4437063"/>
            <a:ext cx="774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87054" name="TextBox 14"/>
          <p:cNvSpPr txBox="1">
            <a:spLocks noChangeArrowheads="1"/>
          </p:cNvSpPr>
          <p:nvPr/>
        </p:nvSpPr>
        <p:spPr bwMode="auto">
          <a:xfrm>
            <a:off x="323850" y="5373688"/>
            <a:ext cx="774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7055" name="文本框 5"/>
          <p:cNvSpPr txBox="1">
            <a:spLocks noChangeArrowheads="1"/>
          </p:cNvSpPr>
          <p:nvPr/>
        </p:nvSpPr>
        <p:spPr bwMode="auto">
          <a:xfrm>
            <a:off x="34925" y="-25400"/>
            <a:ext cx="9056688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500" b="1" dirty="0">
                <a:latin typeface="Times New Roman" panose="02020603050405020304" pitchFamily="18" charset="0"/>
                <a:sym typeface="Arial" panose="020B0604020202020204" pitchFamily="34" charset="0"/>
              </a:rPr>
              <a:t>四、阅读理解（</a:t>
            </a:r>
            <a:r>
              <a:rPr lang="en-US" altLang="zh-CN" sz="2500" b="1" dirty="0">
                <a:latin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500" b="1" dirty="0">
                <a:latin typeface="Times New Roman" panose="02020603050405020304" pitchFamily="18" charset="0"/>
                <a:sym typeface="Arial" panose="020B0604020202020204" pitchFamily="34" charset="0"/>
              </a:rPr>
              <a:t>小题，</a:t>
            </a:r>
            <a:r>
              <a:rPr lang="en-US" altLang="zh-CN" sz="2500" b="1" dirty="0">
                <a:latin typeface="Times New Roman" panose="02020603050405020304" pitchFamily="18" charset="0"/>
                <a:sym typeface="Arial" panose="020B0604020202020204" pitchFamily="34" charset="0"/>
              </a:rPr>
              <a:t>10</a:t>
            </a:r>
            <a:r>
              <a:rPr lang="zh-CN" altLang="en-US" sz="2500" b="1" dirty="0">
                <a:latin typeface="Times New Roman" panose="02020603050405020304" pitchFamily="18" charset="0"/>
                <a:sym typeface="Arial" panose="020B0604020202020204" pitchFamily="34" charset="0"/>
              </a:rPr>
              <a:t>分）</a:t>
            </a:r>
            <a:endParaRPr lang="zh-CN" altLang="en-US" sz="2500" b="1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500" b="1" dirty="0">
                <a:latin typeface="Times New Roman" panose="02020603050405020304" pitchFamily="18" charset="0"/>
                <a:sym typeface="Arial" panose="020B0604020202020204" pitchFamily="34" charset="0"/>
              </a:rPr>
              <a:t>信息匹配。请根据对以下任务的描述，为他们找到想要进入的房间。</a:t>
            </a:r>
            <a:endParaRPr lang="zh-CN" altLang="en-US" sz="2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0" grpId="0"/>
      <p:bldP spid="87051" grpId="0"/>
      <p:bldP spid="87052" grpId="0"/>
      <p:bldP spid="87053" grpId="0"/>
      <p:bldP spid="870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文本框 99"/>
          <p:cNvSpPr txBox="1">
            <a:spLocks noChangeArrowheads="1"/>
          </p:cNvSpPr>
          <p:nvPr/>
        </p:nvSpPr>
        <p:spPr bwMode="auto">
          <a:xfrm>
            <a:off x="179388" y="622042"/>
            <a:ext cx="86741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五、根据所给单词的中文意思或者根据所给单词的适当形式完成句子。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小题，共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分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</a:rPr>
              <a:t>46. Amy </a:t>
            </a:r>
            <a:r>
              <a:rPr lang="zh-CN" altLang="zh-CN" sz="3200" dirty="0" smtClean="0">
                <a:solidFill>
                  <a:srgbClr val="000000"/>
                </a:solidFill>
              </a:rPr>
              <a:t>______</a:t>
            </a:r>
            <a:r>
              <a:rPr lang="zh-CN" altLang="en-US" sz="3200" dirty="0" smtClean="0">
                <a:solidFill>
                  <a:srgbClr val="000000"/>
                </a:solidFill>
              </a:rPr>
              <a:t>（</a:t>
            </a:r>
            <a:r>
              <a:rPr lang="zh-CN" altLang="en-US" sz="3200" dirty="0">
                <a:solidFill>
                  <a:srgbClr val="000000"/>
                </a:solidFill>
              </a:rPr>
              <a:t>居住）</a:t>
            </a:r>
            <a:r>
              <a:rPr lang="zh-CN" altLang="zh-CN" sz="3200" dirty="0">
                <a:solidFill>
                  <a:srgbClr val="000000"/>
                </a:solidFill>
              </a:rPr>
              <a:t>in Shanghai with her parents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</a:rPr>
              <a:t>47. Our teacher is </a:t>
            </a:r>
            <a:r>
              <a:rPr lang="zh-CN" altLang="zh-CN" sz="3200" dirty="0" smtClean="0">
                <a:solidFill>
                  <a:srgbClr val="000000"/>
                </a:solidFill>
              </a:rPr>
              <a:t>____ </a:t>
            </a:r>
            <a:r>
              <a:rPr lang="zh-CN" altLang="zh-CN" sz="3200" dirty="0">
                <a:solidFill>
                  <a:srgbClr val="000000"/>
                </a:solidFill>
              </a:rPr>
              <a:t>(</a:t>
            </a:r>
            <a:r>
              <a:rPr lang="zh-CN" altLang="en-US" sz="3200" dirty="0">
                <a:solidFill>
                  <a:srgbClr val="000000"/>
                </a:solidFill>
              </a:rPr>
              <a:t>像</a:t>
            </a:r>
            <a:r>
              <a:rPr lang="zh-CN" altLang="zh-CN" sz="3200" dirty="0">
                <a:solidFill>
                  <a:srgbClr val="000000"/>
                </a:solidFill>
              </a:rPr>
              <a:t>) our parents.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</a:rPr>
              <a:t>48. You should be careful when you </a:t>
            </a:r>
            <a:r>
              <a:rPr lang="zh-CN" altLang="zh-CN" sz="3200" dirty="0" smtClean="0">
                <a:solidFill>
                  <a:srgbClr val="000000"/>
                </a:solidFill>
              </a:rPr>
              <a:t>_______ </a:t>
            </a:r>
            <a:r>
              <a:rPr lang="zh-CN" altLang="zh-CN" sz="3200" dirty="0">
                <a:solidFill>
                  <a:srgbClr val="000000"/>
                </a:solidFill>
              </a:rPr>
              <a:t>(</a:t>
            </a:r>
            <a:r>
              <a:rPr lang="zh-CN" altLang="en-US" sz="3200" dirty="0">
                <a:solidFill>
                  <a:srgbClr val="000000"/>
                </a:solidFill>
              </a:rPr>
              <a:t>穿过</a:t>
            </a:r>
            <a:r>
              <a:rPr lang="zh-CN" altLang="zh-CN" sz="3200" dirty="0">
                <a:solidFill>
                  <a:srgbClr val="000000"/>
                </a:solidFill>
              </a:rPr>
              <a:t>) the road.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</a:rPr>
              <a:t>49. His dream will come </a:t>
            </a:r>
            <a:r>
              <a:rPr lang="zh-CN" altLang="zh-CN" sz="3200" dirty="0" smtClean="0">
                <a:solidFill>
                  <a:srgbClr val="000000"/>
                </a:solidFill>
              </a:rPr>
              <a:t>_____ </a:t>
            </a:r>
            <a:r>
              <a:rPr lang="zh-CN" altLang="zh-CN" sz="3200" dirty="0">
                <a:solidFill>
                  <a:srgbClr val="000000"/>
                </a:solidFill>
              </a:rPr>
              <a:t>(</a:t>
            </a:r>
            <a:r>
              <a:rPr lang="zh-CN" altLang="en-US" sz="3200" dirty="0">
                <a:solidFill>
                  <a:srgbClr val="000000"/>
                </a:solidFill>
              </a:rPr>
              <a:t>实现</a:t>
            </a:r>
            <a:r>
              <a:rPr lang="zh-CN" altLang="zh-CN" sz="3200" dirty="0">
                <a:solidFill>
                  <a:srgbClr val="000000"/>
                </a:solidFill>
              </a:rPr>
              <a:t>).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</a:rPr>
              <a:t>50. There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</a:rPr>
              <a:t>is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</a:rPr>
              <a:t>a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</a:rPr>
              <a:t>dog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 smtClean="0">
                <a:solidFill>
                  <a:srgbClr val="000000"/>
                </a:solidFill>
              </a:rPr>
              <a:t>_________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</a:rPr>
              <a:t>(</a:t>
            </a:r>
            <a:r>
              <a:rPr lang="zh-CN" altLang="en-US" sz="3200" dirty="0">
                <a:solidFill>
                  <a:srgbClr val="000000"/>
                </a:solidFill>
              </a:rPr>
              <a:t>在</a:t>
            </a:r>
            <a:r>
              <a:rPr lang="zh-CN" altLang="zh-CN" sz="3200" dirty="0">
                <a:solidFill>
                  <a:srgbClr val="000000"/>
                </a:solidFill>
              </a:rPr>
              <a:t>.......</a:t>
            </a:r>
            <a:r>
              <a:rPr lang="zh-CN" altLang="en-US" sz="3200" dirty="0">
                <a:solidFill>
                  <a:srgbClr val="000000"/>
                </a:solidFill>
              </a:rPr>
              <a:t>之间</a:t>
            </a:r>
            <a:r>
              <a:rPr lang="zh-CN" altLang="zh-CN" sz="3200" dirty="0">
                <a:solidFill>
                  <a:srgbClr val="000000"/>
                </a:solidFill>
              </a:rPr>
              <a:t>) the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</a:rPr>
              <a:t>car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</a:rPr>
              <a:t>and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</a:rPr>
              <a:t>the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</a:rPr>
              <a:t>bike.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 </a:t>
            </a:r>
            <a:endParaRPr lang="zh-CN" altLang="zh-CN" sz="3200" dirty="0">
              <a:solidFill>
                <a:srgbClr val="000000"/>
              </a:solidFill>
            </a:endParaRPr>
          </a:p>
        </p:txBody>
      </p:sp>
      <p:sp>
        <p:nvSpPr>
          <p:cNvPr id="88067" name="TextBox 14"/>
          <p:cNvSpPr txBox="1">
            <a:spLocks noChangeArrowheads="1"/>
          </p:cNvSpPr>
          <p:nvPr/>
        </p:nvSpPr>
        <p:spPr bwMode="auto">
          <a:xfrm>
            <a:off x="1905000" y="1544380"/>
            <a:ext cx="118189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lives</a:t>
            </a:r>
          </a:p>
        </p:txBody>
      </p:sp>
      <p:sp>
        <p:nvSpPr>
          <p:cNvPr id="88068" name="TextBox 14"/>
          <p:cNvSpPr txBox="1">
            <a:spLocks noChangeArrowheads="1"/>
          </p:cNvSpPr>
          <p:nvPr/>
        </p:nvSpPr>
        <p:spPr bwMode="auto">
          <a:xfrm>
            <a:off x="3581400" y="2495292"/>
            <a:ext cx="1684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like</a:t>
            </a:r>
          </a:p>
        </p:txBody>
      </p:sp>
      <p:sp>
        <p:nvSpPr>
          <p:cNvPr id="88069" name="TextBox 14"/>
          <p:cNvSpPr txBox="1">
            <a:spLocks noChangeArrowheads="1"/>
          </p:cNvSpPr>
          <p:nvPr/>
        </p:nvSpPr>
        <p:spPr bwMode="auto">
          <a:xfrm>
            <a:off x="6780213" y="3038217"/>
            <a:ext cx="2073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cross</a:t>
            </a:r>
          </a:p>
        </p:txBody>
      </p:sp>
      <p:sp>
        <p:nvSpPr>
          <p:cNvPr id="88070" name="TextBox 14"/>
          <p:cNvSpPr txBox="1">
            <a:spLocks noChangeArrowheads="1"/>
          </p:cNvSpPr>
          <p:nvPr/>
        </p:nvSpPr>
        <p:spPr bwMode="auto">
          <a:xfrm>
            <a:off x="4659313" y="3906580"/>
            <a:ext cx="2692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88071" name="TextBox 14"/>
          <p:cNvSpPr txBox="1">
            <a:spLocks noChangeArrowheads="1"/>
          </p:cNvSpPr>
          <p:nvPr/>
        </p:nvSpPr>
        <p:spPr bwMode="auto">
          <a:xfrm>
            <a:off x="3556000" y="4486017"/>
            <a:ext cx="20383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between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/>
      <p:bldP spid="88068" grpId="0"/>
      <p:bldP spid="88069" grpId="0"/>
      <p:bldP spid="88070" grpId="0"/>
      <p:bldP spid="8807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文本框 99"/>
          <p:cNvSpPr txBox="1">
            <a:spLocks noChangeArrowheads="1"/>
          </p:cNvSpPr>
          <p:nvPr/>
        </p:nvSpPr>
        <p:spPr bwMode="auto">
          <a:xfrm>
            <a:off x="179388" y="563563"/>
            <a:ext cx="86741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51. Liu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Ming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s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home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is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about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12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_________(</a:t>
            </a:r>
            <a:r>
              <a:rPr lang="zh-CN" altLang="en-US" sz="3200" dirty="0">
                <a:solidFill>
                  <a:srgbClr val="000000"/>
                </a:solidFill>
                <a:sym typeface="Arial" panose="020B0604020202020204" pitchFamily="34" charset="0"/>
              </a:rPr>
              <a:t>公里</a:t>
            </a: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) from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school.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endParaRPr lang="zh-CN" altLang="zh-CN" sz="32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52. He wants </a:t>
            </a:r>
            <a:r>
              <a:rPr lang="zh-CN" altLang="zh-CN" sz="3200" dirty="0" smtClean="0">
                <a:solidFill>
                  <a:srgbClr val="000000"/>
                </a:solidFill>
                <a:sym typeface="Arial" panose="020B0604020202020204" pitchFamily="34" charset="0"/>
              </a:rPr>
              <a:t>________ </a:t>
            </a: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(leave) home at 8:00.</a:t>
            </a:r>
            <a:endParaRPr lang="zh-CN" altLang="zh-CN" sz="32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53. There are 2,000 </a:t>
            </a:r>
            <a:r>
              <a:rPr lang="zh-CN" altLang="zh-CN" sz="3200" dirty="0" smtClean="0">
                <a:solidFill>
                  <a:srgbClr val="000000"/>
                </a:solidFill>
                <a:sym typeface="Arial" panose="020B0604020202020204" pitchFamily="34" charset="0"/>
              </a:rPr>
              <a:t>________ </a:t>
            </a: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(villager) in the village.</a:t>
            </a:r>
            <a:endParaRPr lang="zh-CN" altLang="zh-CN" sz="32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54. He doesn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t have much time for breakfast, so he often eats </a:t>
            </a:r>
            <a:r>
              <a:rPr lang="zh-CN" altLang="zh-CN" sz="3200" dirty="0" smtClean="0">
                <a:solidFill>
                  <a:srgbClr val="000000"/>
                </a:solidFill>
                <a:sym typeface="Arial" panose="020B0604020202020204" pitchFamily="34" charset="0"/>
              </a:rPr>
              <a:t>_______ </a:t>
            </a: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(quick). </a:t>
            </a:r>
            <a:endParaRPr lang="zh-CN" altLang="zh-CN" sz="32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55. It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usually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takes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zh-CN" altLang="zh-CN" sz="3200" dirty="0" smtClean="0">
                <a:solidFill>
                  <a:srgbClr val="000000"/>
                </a:solidFill>
                <a:sym typeface="Arial" panose="020B0604020202020204" pitchFamily="34" charset="0"/>
              </a:rPr>
              <a:t>____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(she) 30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minutes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to walk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to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  <a:sym typeface="Arial" panose="020B0604020202020204" pitchFamily="34" charset="0"/>
              </a:rPr>
              <a:t>school</a:t>
            </a:r>
            <a:r>
              <a:rPr lang="zh-CN" altLang="zh-CN" sz="3200" dirty="0" smtClean="0">
                <a:solidFill>
                  <a:srgbClr val="000000"/>
                </a:solidFill>
                <a:sym typeface="Arial" panose="020B0604020202020204" pitchFamily="34" charset="0"/>
              </a:rPr>
              <a:t>.</a:t>
            </a:r>
            <a:endParaRPr lang="en-US" altLang="zh-CN" sz="3200" dirty="0">
              <a:solidFill>
                <a:srgbClr val="000000"/>
              </a:solidFill>
            </a:endParaRPr>
          </a:p>
        </p:txBody>
      </p:sp>
      <p:sp>
        <p:nvSpPr>
          <p:cNvPr id="89091" name="TextBox 14"/>
          <p:cNvSpPr txBox="1">
            <a:spLocks noChangeArrowheads="1"/>
          </p:cNvSpPr>
          <p:nvPr/>
        </p:nvSpPr>
        <p:spPr bwMode="auto">
          <a:xfrm>
            <a:off x="5486400" y="1020762"/>
            <a:ext cx="2255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kilometers </a:t>
            </a:r>
          </a:p>
        </p:txBody>
      </p:sp>
      <p:sp>
        <p:nvSpPr>
          <p:cNvPr id="89092" name="TextBox 14"/>
          <p:cNvSpPr txBox="1">
            <a:spLocks noChangeArrowheads="1"/>
          </p:cNvSpPr>
          <p:nvPr/>
        </p:nvSpPr>
        <p:spPr bwMode="auto">
          <a:xfrm>
            <a:off x="2743201" y="1946275"/>
            <a:ext cx="1773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to leave</a:t>
            </a:r>
          </a:p>
        </p:txBody>
      </p:sp>
      <p:sp>
        <p:nvSpPr>
          <p:cNvPr id="89093" name="TextBox 14"/>
          <p:cNvSpPr txBox="1">
            <a:spLocks noChangeArrowheads="1"/>
          </p:cNvSpPr>
          <p:nvPr/>
        </p:nvSpPr>
        <p:spPr bwMode="auto">
          <a:xfrm>
            <a:off x="3962400" y="2468562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villagers</a:t>
            </a:r>
          </a:p>
        </p:txBody>
      </p:sp>
      <p:sp>
        <p:nvSpPr>
          <p:cNvPr id="89094" name="TextBox 14"/>
          <p:cNvSpPr txBox="1">
            <a:spLocks noChangeArrowheads="1"/>
          </p:cNvSpPr>
          <p:nvPr/>
        </p:nvSpPr>
        <p:spPr bwMode="auto">
          <a:xfrm>
            <a:off x="3200400" y="3886200"/>
            <a:ext cx="1781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quickly</a:t>
            </a:r>
          </a:p>
        </p:txBody>
      </p:sp>
      <p:sp>
        <p:nvSpPr>
          <p:cNvPr id="89095" name="TextBox 14"/>
          <p:cNvSpPr txBox="1">
            <a:spLocks noChangeArrowheads="1"/>
          </p:cNvSpPr>
          <p:nvPr/>
        </p:nvSpPr>
        <p:spPr bwMode="auto">
          <a:xfrm>
            <a:off x="3657600" y="4419600"/>
            <a:ext cx="14890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  <p:bldP spid="89092" grpId="0"/>
      <p:bldP spid="89093" grpId="0"/>
      <p:bldP spid="89094" grpId="0"/>
      <p:bldP spid="890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文本框 99"/>
          <p:cNvSpPr txBox="1">
            <a:spLocks noChangeArrowheads="1"/>
          </p:cNvSpPr>
          <p:nvPr/>
        </p:nvSpPr>
        <p:spPr bwMode="auto">
          <a:xfrm>
            <a:off x="0" y="399157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六、完成句子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小题，共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分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</a:rPr>
              <a:t>56. </a:t>
            </a:r>
            <a:r>
              <a:rPr lang="zh-CN" altLang="en-US" sz="3200" dirty="0">
                <a:solidFill>
                  <a:srgbClr val="000000"/>
                </a:solidFill>
              </a:rPr>
              <a:t>通常我用一个小时做作业。</a:t>
            </a:r>
            <a:r>
              <a:rPr lang="zh-CN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zh-CN" altLang="en-US" sz="32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</a:rPr>
              <a:t>It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</a:rPr>
              <a:t>usually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</a:rPr>
              <a:t>_____</a:t>
            </a:r>
            <a:r>
              <a:rPr lang="en-US" altLang="en-US" sz="3200" dirty="0" smtClean="0">
                <a:solidFill>
                  <a:srgbClr val="000000"/>
                </a:solidFill>
              </a:rPr>
              <a:t>___</a:t>
            </a:r>
            <a:r>
              <a:rPr lang="zh-CN" altLang="zh-CN" sz="3200" dirty="0" smtClean="0">
                <a:solidFill>
                  <a:srgbClr val="000000"/>
                </a:solidFill>
              </a:rPr>
              <a:t>one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</a:rPr>
              <a:t>hour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 smtClean="0">
                <a:solidFill>
                  <a:srgbClr val="000000"/>
                </a:solidFill>
              </a:rPr>
              <a:t>____my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</a:rPr>
              <a:t>homework.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zh-CN" altLang="zh-CN" sz="32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</a:rPr>
              <a:t>57.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</a:rPr>
              <a:t>Tom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en-US" sz="3200" dirty="0">
                <a:solidFill>
                  <a:srgbClr val="000000"/>
                </a:solidFill>
              </a:rPr>
              <a:t>奶奶是位八十岁的老太太。</a:t>
            </a:r>
            <a:r>
              <a:rPr lang="zh-CN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zh-CN" altLang="en-US" sz="32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</a:rPr>
              <a:t>Tom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’</a:t>
            </a:r>
            <a:r>
              <a:rPr lang="zh-CN" altLang="zh-CN" sz="3200" dirty="0">
                <a:solidFill>
                  <a:srgbClr val="000000"/>
                </a:solidFill>
              </a:rPr>
              <a:t>s grandmother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</a:rPr>
              <a:t>is___________________.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zh-CN" altLang="zh-CN" sz="32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</a:rPr>
              <a:t>58.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en-US" sz="3200" dirty="0">
                <a:solidFill>
                  <a:srgbClr val="000000"/>
                </a:solidFill>
              </a:rPr>
              <a:t>我希望你的梦想能够实现。</a:t>
            </a:r>
            <a:r>
              <a:rPr lang="zh-CN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zh-CN" altLang="en-US" sz="32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</a:rPr>
              <a:t>I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</a:rPr>
              <a:t>hope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</a:rPr>
              <a:t>your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zh-CN" sz="3200" dirty="0">
                <a:solidFill>
                  <a:srgbClr val="000000"/>
                </a:solidFill>
              </a:rPr>
              <a:t>__________________________.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zh-CN" altLang="zh-CN" sz="32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</a:rPr>
              <a:t>59.</a:t>
            </a:r>
            <a:r>
              <a:rPr lang="zh-CN" altLang="zh-CN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zh-CN" altLang="en-US" sz="3200" dirty="0">
                <a:solidFill>
                  <a:srgbClr val="000000"/>
                </a:solidFill>
              </a:rPr>
              <a:t>你爸爸通常怎样去上班？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</a:rPr>
              <a:t> ____________your father usually__</a:t>
            </a:r>
            <a:r>
              <a:rPr lang="en-US" altLang="en-US" sz="3200" dirty="0">
                <a:solidFill>
                  <a:srgbClr val="000000"/>
                </a:solidFill>
              </a:rPr>
              <a:t>__</a:t>
            </a:r>
            <a:r>
              <a:rPr lang="zh-CN" altLang="zh-CN" sz="3200" dirty="0">
                <a:solidFill>
                  <a:srgbClr val="000000"/>
                </a:solidFill>
              </a:rPr>
              <a:t>______?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</a:rPr>
              <a:t>60. </a:t>
            </a:r>
            <a:r>
              <a:rPr lang="zh-CN" altLang="en-US" sz="3200" dirty="0">
                <a:solidFill>
                  <a:srgbClr val="000000"/>
                </a:solidFill>
              </a:rPr>
              <a:t>你每天早上什么时候离开家？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</a:rPr>
              <a:t> _____</a:t>
            </a:r>
            <a:r>
              <a:rPr lang="en-US" altLang="en-US" sz="3200" dirty="0">
                <a:solidFill>
                  <a:srgbClr val="000000"/>
                </a:solidFill>
              </a:rPr>
              <a:t>_______</a:t>
            </a:r>
            <a:r>
              <a:rPr lang="zh-CN" altLang="zh-CN" sz="3200" dirty="0">
                <a:solidFill>
                  <a:srgbClr val="000000"/>
                </a:solidFill>
              </a:rPr>
              <a:t>___ do you ___________every morning</a:t>
            </a:r>
            <a:r>
              <a:rPr lang="zh-CN" altLang="zh-CN" sz="3200" dirty="0" smtClean="0">
                <a:solidFill>
                  <a:srgbClr val="000000"/>
                </a:solidFill>
              </a:rPr>
              <a:t>?</a:t>
            </a:r>
            <a:endParaRPr lang="en-US" altLang="zh-CN" sz="3200" dirty="0">
              <a:solidFill>
                <a:srgbClr val="000000"/>
              </a:solidFill>
            </a:endParaRPr>
          </a:p>
        </p:txBody>
      </p:sp>
      <p:sp>
        <p:nvSpPr>
          <p:cNvPr id="90115" name="TextBox 14"/>
          <p:cNvSpPr txBox="1">
            <a:spLocks noChangeArrowheads="1"/>
          </p:cNvSpPr>
          <p:nvPr/>
        </p:nvSpPr>
        <p:spPr bwMode="auto">
          <a:xfrm>
            <a:off x="1828800" y="1269107"/>
            <a:ext cx="20573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takes me</a:t>
            </a:r>
          </a:p>
        </p:txBody>
      </p:sp>
      <p:sp>
        <p:nvSpPr>
          <p:cNvPr id="90116" name="TextBox 14"/>
          <p:cNvSpPr txBox="1">
            <a:spLocks noChangeArrowheads="1"/>
          </p:cNvSpPr>
          <p:nvPr/>
        </p:nvSpPr>
        <p:spPr bwMode="auto">
          <a:xfrm>
            <a:off x="5181600" y="1343719"/>
            <a:ext cx="12191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to do</a:t>
            </a:r>
          </a:p>
        </p:txBody>
      </p:sp>
      <p:sp>
        <p:nvSpPr>
          <p:cNvPr id="90117" name="TextBox 14"/>
          <p:cNvSpPr txBox="1">
            <a:spLocks noChangeArrowheads="1"/>
          </p:cNvSpPr>
          <p:nvPr/>
        </p:nvSpPr>
        <p:spPr bwMode="auto">
          <a:xfrm>
            <a:off x="4291012" y="2259707"/>
            <a:ext cx="48529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宋体" panose="02010600030101010101" pitchFamily="2" charset="-122"/>
              </a:rPr>
              <a:t>an 80-year-old woman</a:t>
            </a:r>
          </a:p>
        </p:txBody>
      </p:sp>
      <p:sp>
        <p:nvSpPr>
          <p:cNvPr id="90118" name="TextBox 14"/>
          <p:cNvSpPr txBox="1">
            <a:spLocks noChangeArrowheads="1"/>
          </p:cNvSpPr>
          <p:nvPr/>
        </p:nvSpPr>
        <p:spPr bwMode="auto">
          <a:xfrm>
            <a:off x="2362993" y="3248719"/>
            <a:ext cx="56372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宋体" panose="02010600030101010101" pitchFamily="2" charset="-122"/>
              </a:rPr>
              <a:t>dream can come true </a:t>
            </a:r>
          </a:p>
        </p:txBody>
      </p:sp>
      <p:sp>
        <p:nvSpPr>
          <p:cNvPr id="90119" name="TextBox 14"/>
          <p:cNvSpPr txBox="1">
            <a:spLocks noChangeArrowheads="1"/>
          </p:cNvSpPr>
          <p:nvPr/>
        </p:nvSpPr>
        <p:spPr bwMode="auto">
          <a:xfrm>
            <a:off x="260350" y="4209157"/>
            <a:ext cx="2879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宋体" panose="02010600030101010101" pitchFamily="2" charset="-122"/>
              </a:rPr>
              <a:t>How does</a:t>
            </a:r>
          </a:p>
        </p:txBody>
      </p:sp>
      <p:sp>
        <p:nvSpPr>
          <p:cNvPr id="90120" name="TextBox 14"/>
          <p:cNvSpPr txBox="1">
            <a:spLocks noChangeArrowheads="1"/>
          </p:cNvSpPr>
          <p:nvPr/>
        </p:nvSpPr>
        <p:spPr bwMode="auto">
          <a:xfrm>
            <a:off x="6264275" y="4209157"/>
            <a:ext cx="28797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宋体" panose="02010600030101010101" pitchFamily="2" charset="-122"/>
              </a:rPr>
              <a:t>go to work</a:t>
            </a:r>
          </a:p>
        </p:txBody>
      </p:sp>
      <p:sp>
        <p:nvSpPr>
          <p:cNvPr id="90121" name="TextBox 14"/>
          <p:cNvSpPr txBox="1">
            <a:spLocks noChangeArrowheads="1"/>
          </p:cNvSpPr>
          <p:nvPr/>
        </p:nvSpPr>
        <p:spPr bwMode="auto">
          <a:xfrm>
            <a:off x="85725" y="5229919"/>
            <a:ext cx="40290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宋体" panose="02010600030101010101" pitchFamily="2" charset="-122"/>
              </a:rPr>
              <a:t>When / What time</a:t>
            </a:r>
          </a:p>
        </p:txBody>
      </p:sp>
      <p:sp>
        <p:nvSpPr>
          <p:cNvPr id="90122" name="TextBox 14"/>
          <p:cNvSpPr txBox="1">
            <a:spLocks noChangeArrowheads="1"/>
          </p:cNvSpPr>
          <p:nvPr/>
        </p:nvSpPr>
        <p:spPr bwMode="auto">
          <a:xfrm>
            <a:off x="4953001" y="5229919"/>
            <a:ext cx="243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宋体" panose="02010600030101010101" pitchFamily="2" charset="-122"/>
              </a:rPr>
              <a:t>leave home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90116" grpId="0"/>
      <p:bldP spid="90117" grpId="0"/>
      <p:bldP spid="90118" grpId="0"/>
      <p:bldP spid="90119" grpId="0"/>
      <p:bldP spid="90120" grpId="0"/>
      <p:bldP spid="90121" grpId="0"/>
      <p:bldP spid="901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文本框 99"/>
          <p:cNvSpPr txBox="1">
            <a:spLocks noChangeArrowheads="1"/>
          </p:cNvSpPr>
          <p:nvPr/>
        </p:nvSpPr>
        <p:spPr bwMode="auto">
          <a:xfrm>
            <a:off x="187325" y="447556"/>
            <a:ext cx="8648700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七、读写综合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本大题分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两部分，共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分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信息归纳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小题，共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分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</a:rPr>
              <a:t>      </a:t>
            </a:r>
            <a:r>
              <a:rPr lang="en-US" altLang="zh-CN" sz="3000" dirty="0">
                <a:solidFill>
                  <a:srgbClr val="000000"/>
                </a:solidFill>
              </a:rPr>
              <a:t>Martin is in a new school now. He likes it very much. It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</a:rPr>
              <a:t>’</a:t>
            </a:r>
            <a:r>
              <a:rPr lang="en-US" altLang="zh-CN" sz="3000" dirty="0">
                <a:solidFill>
                  <a:srgbClr val="000000"/>
                </a:solidFill>
              </a:rPr>
              <a:t>s not far from his home. And it usually takes him 10 minutes to get to school by bike. School begins at 8:00 every morning. But these days Martin is often late for school. This morning, he was late again. The teacher was very angry.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000" dirty="0">
                <a:solidFill>
                  <a:srgbClr val="000000"/>
                </a:solidFill>
              </a:rPr>
              <a:t>    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</a:rPr>
              <a:t>“</a:t>
            </a:r>
            <a:r>
              <a:rPr lang="en-US" altLang="zh-CN" sz="3000" dirty="0">
                <a:solidFill>
                  <a:srgbClr val="000000"/>
                </a:solidFill>
              </a:rPr>
              <a:t>How do you usually come to school?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</a:rPr>
              <a:t>”</a:t>
            </a:r>
            <a:r>
              <a:rPr lang="en-US" altLang="zh-CN" sz="3000" dirty="0">
                <a:solidFill>
                  <a:srgbClr val="000000"/>
                </a:solidFill>
              </a:rPr>
              <a:t> asked the teacher.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000" dirty="0">
                <a:solidFill>
                  <a:srgbClr val="000000"/>
                </a:solidFill>
              </a:rPr>
              <a:t>     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</a:rPr>
              <a:t>“</a:t>
            </a:r>
            <a:r>
              <a:rPr lang="en-US" altLang="zh-CN" sz="3000" dirty="0">
                <a:solidFill>
                  <a:srgbClr val="000000"/>
                </a:solidFill>
              </a:rPr>
              <a:t>By bike,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</a:rPr>
              <a:t>”</a:t>
            </a:r>
            <a:r>
              <a:rPr lang="en-US" altLang="zh-CN" sz="3000" dirty="0">
                <a:solidFill>
                  <a:srgbClr val="000000"/>
                </a:solidFill>
              </a:rPr>
              <a:t> Martin answered.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000" dirty="0">
                <a:solidFill>
                  <a:srgbClr val="000000"/>
                </a:solidFill>
              </a:rPr>
              <a:t>     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</a:rPr>
              <a:t>“</a:t>
            </a:r>
            <a:r>
              <a:rPr lang="en-US" altLang="zh-CN" sz="3000" dirty="0">
                <a:solidFill>
                  <a:srgbClr val="000000"/>
                </a:solidFill>
              </a:rPr>
              <a:t>What time do you usually get up</a:t>
            </a:r>
            <a:r>
              <a:rPr lang="en-US" altLang="zh-CN" sz="3000" dirty="0" smtClean="0">
                <a:solidFill>
                  <a:srgbClr val="000000"/>
                </a:solidFill>
              </a:rPr>
              <a:t>?</a:t>
            </a:r>
            <a:r>
              <a:rPr lang="en-US" altLang="zh-CN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”</a:t>
            </a:r>
            <a:endParaRPr lang="en-US" altLang="zh-CN" sz="3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矩形 1"/>
          <p:cNvSpPr>
            <a:spLocks noChangeArrowheads="1"/>
          </p:cNvSpPr>
          <p:nvPr/>
        </p:nvSpPr>
        <p:spPr bwMode="auto">
          <a:xfrm>
            <a:off x="71437" y="545842"/>
            <a:ext cx="9072563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/>
              <a:t>一、单项选择 </a:t>
            </a:r>
            <a:r>
              <a:rPr lang="en-US" altLang="zh-CN" sz="3200" b="1" dirty="0"/>
              <a:t>(20</a:t>
            </a:r>
            <a:r>
              <a:rPr lang="zh-CN" altLang="en-US" sz="3200" b="1" dirty="0"/>
              <a:t>小题，共</a:t>
            </a:r>
            <a:r>
              <a:rPr lang="en-US" altLang="zh-CN" sz="3200" b="1" dirty="0"/>
              <a:t>20</a:t>
            </a:r>
            <a:r>
              <a:rPr lang="zh-CN" altLang="en-US" sz="3200" b="1" dirty="0"/>
              <a:t>分</a:t>
            </a:r>
            <a:r>
              <a:rPr lang="en-US" altLang="zh-CN" sz="3200" b="1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1. —_______________ is the red shirt?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 —It’s 50 dollars.(2013</a:t>
            </a:r>
            <a:r>
              <a:rPr lang="zh-CN" altLang="en-US" sz="3200" dirty="0"/>
              <a:t>湖南</a:t>
            </a:r>
            <a:r>
              <a:rPr lang="en-US" altLang="zh-CN" sz="3200" dirty="0"/>
              <a:t>·</a:t>
            </a:r>
            <a:r>
              <a:rPr lang="zh-CN" altLang="en-US" sz="3200" dirty="0"/>
              <a:t>湘西</a:t>
            </a:r>
            <a:r>
              <a:rPr lang="en-US" altLang="zh-CN" sz="3200" dirty="0"/>
              <a:t>)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How much		B. How many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How old 		D. How about 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2. How does your sister get to school?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 —_________.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On bike	B. With foot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By bike        D. In </a:t>
            </a:r>
            <a:r>
              <a:rPr lang="en-US" altLang="zh-CN" sz="3200" dirty="0" smtClean="0"/>
              <a:t>bus</a:t>
            </a:r>
            <a:endParaRPr lang="en-US" altLang="zh-CN" sz="3200" dirty="0"/>
          </a:p>
        </p:txBody>
      </p:sp>
      <p:sp>
        <p:nvSpPr>
          <p:cNvPr id="73731" name="TextBox 13"/>
          <p:cNvSpPr txBox="1">
            <a:spLocks noChangeArrowheads="1"/>
          </p:cNvSpPr>
          <p:nvPr/>
        </p:nvSpPr>
        <p:spPr bwMode="auto">
          <a:xfrm>
            <a:off x="250825" y="1096962"/>
            <a:ext cx="738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3732" name="TextBox 14"/>
          <p:cNvSpPr txBox="1">
            <a:spLocks noChangeArrowheads="1"/>
          </p:cNvSpPr>
          <p:nvPr/>
        </p:nvSpPr>
        <p:spPr bwMode="auto">
          <a:xfrm>
            <a:off x="304800" y="3535362"/>
            <a:ext cx="72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文本框 1"/>
          <p:cNvSpPr txBox="1">
            <a:spLocks noChangeArrowheads="1"/>
          </p:cNvSpPr>
          <p:nvPr/>
        </p:nvSpPr>
        <p:spPr bwMode="auto">
          <a:xfrm>
            <a:off x="228600" y="381000"/>
            <a:ext cx="86868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000" dirty="0">
                <a:solidFill>
                  <a:srgbClr val="000000"/>
                </a:solidFill>
                <a:sym typeface="Arial" panose="020B0604020202020204" pitchFamily="34" charset="0"/>
              </a:rPr>
              <a:t>   </a:t>
            </a:r>
            <a:r>
              <a:rPr lang="en-US" altLang="en-US" sz="3000" dirty="0" smtClean="0">
                <a:solidFill>
                  <a:srgbClr val="000000"/>
                </a:solidFill>
                <a:sym typeface="Arial" panose="020B0604020202020204" pitchFamily="34" charset="0"/>
              </a:rPr>
              <a:t> </a:t>
            </a:r>
            <a:r>
              <a:rPr lang="en-US" altLang="zh-CN" sz="3000" dirty="0" smtClean="0">
                <a:solidFill>
                  <a:srgbClr val="000000"/>
                </a:solidFill>
                <a:sym typeface="Arial" panose="020B0604020202020204" pitchFamily="34" charset="0"/>
              </a:rPr>
              <a:t> 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en-US" altLang="zh-CN" sz="3000" dirty="0">
                <a:solidFill>
                  <a:srgbClr val="000000"/>
                </a:solidFill>
                <a:sym typeface="Arial" panose="020B0604020202020204" pitchFamily="34" charset="0"/>
              </a:rPr>
              <a:t>At 6:30.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endParaRPr lang="en-US" altLang="zh-CN" sz="30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000" dirty="0">
                <a:solidFill>
                  <a:srgbClr val="000000"/>
                </a:solidFill>
                <a:sym typeface="Arial" panose="020B0604020202020204" pitchFamily="34" charset="0"/>
              </a:rPr>
              <a:t>     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en-US" altLang="zh-CN" sz="3000" dirty="0">
                <a:solidFill>
                  <a:srgbClr val="000000"/>
                </a:solidFill>
                <a:sym typeface="Arial" panose="020B0604020202020204" pitchFamily="34" charset="0"/>
              </a:rPr>
              <a:t>Well, it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000" dirty="0">
                <a:solidFill>
                  <a:srgbClr val="000000"/>
                </a:solidFill>
                <a:sym typeface="Arial" panose="020B0604020202020204" pitchFamily="34" charset="0"/>
              </a:rPr>
              <a:t>s not late. What time do you usually leave home?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endParaRPr lang="en-US" altLang="zh-CN" sz="30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000" dirty="0">
                <a:solidFill>
                  <a:srgbClr val="000000"/>
                </a:solidFill>
                <a:sym typeface="Arial" panose="020B0604020202020204" pitchFamily="34" charset="0"/>
              </a:rPr>
              <a:t>     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en-US" altLang="zh-CN" sz="3000" dirty="0">
                <a:solidFill>
                  <a:srgbClr val="000000"/>
                </a:solidFill>
                <a:sym typeface="Arial" panose="020B0604020202020204" pitchFamily="34" charset="0"/>
              </a:rPr>
              <a:t>I leave home at 7:55.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endParaRPr lang="en-US" altLang="zh-CN" sz="3000" dirty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rgbClr val="FF0000"/>
                </a:solidFill>
              </a:rPr>
              <a:t>     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</a:rPr>
              <a:t>“</a:t>
            </a:r>
            <a:r>
              <a:rPr lang="en-US" altLang="zh-CN" sz="3000" dirty="0">
                <a:solidFill>
                  <a:srgbClr val="000000"/>
                </a:solidFill>
              </a:rPr>
              <a:t>Why not leave home earlier?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</a:rPr>
              <a:t>”</a:t>
            </a:r>
            <a:endParaRPr lang="en-US" altLang="zh-CN" sz="30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000" dirty="0">
                <a:solidFill>
                  <a:srgbClr val="000000"/>
                </a:solidFill>
              </a:rPr>
              <a:t>     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</a:rPr>
              <a:t>“</a:t>
            </a:r>
            <a:r>
              <a:rPr lang="en-US" altLang="zh-CN" sz="3000" dirty="0">
                <a:solidFill>
                  <a:srgbClr val="000000"/>
                </a:solidFill>
              </a:rPr>
              <a:t>My mother is ill.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</a:rPr>
              <a:t>”</a:t>
            </a:r>
            <a:r>
              <a:rPr lang="en-US" altLang="zh-CN" sz="3000" dirty="0">
                <a:solidFill>
                  <a:srgbClr val="000000"/>
                </a:solidFill>
              </a:rPr>
              <a:t> said Martin with tears (</a:t>
            </a:r>
            <a:r>
              <a:rPr lang="zh-CN" altLang="en-US" sz="3000" dirty="0">
                <a:solidFill>
                  <a:srgbClr val="000000"/>
                </a:solidFill>
              </a:rPr>
              <a:t>泪水</a:t>
            </a:r>
            <a:r>
              <a:rPr lang="en-US" altLang="zh-CN" sz="3000" dirty="0">
                <a:solidFill>
                  <a:srgbClr val="000000"/>
                </a:solidFill>
              </a:rPr>
              <a:t>) in his eyes.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000" dirty="0">
                <a:solidFill>
                  <a:srgbClr val="000000"/>
                </a:solidFill>
              </a:rPr>
              <a:t>     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</a:rPr>
              <a:t>“</a:t>
            </a:r>
            <a:r>
              <a:rPr lang="en-US" altLang="zh-CN" sz="3000" dirty="0">
                <a:solidFill>
                  <a:srgbClr val="000000"/>
                </a:solidFill>
              </a:rPr>
              <a:t>She stays in bed all day. I must look after her and give her medicine at the right time, so I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</a:rPr>
              <a:t>’</a:t>
            </a:r>
            <a:r>
              <a:rPr lang="en-US" altLang="zh-CN" sz="3000" dirty="0">
                <a:solidFill>
                  <a:srgbClr val="000000"/>
                </a:solidFill>
              </a:rPr>
              <a:t>m often late for school,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</a:rPr>
              <a:t>”</a:t>
            </a:r>
            <a:r>
              <a:rPr lang="en-US" altLang="zh-CN" sz="3000" dirty="0">
                <a:solidFill>
                  <a:srgbClr val="000000"/>
                </a:solidFill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000" dirty="0">
                <a:solidFill>
                  <a:srgbClr val="000000"/>
                </a:solidFill>
              </a:rPr>
              <a:t>     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</a:rPr>
              <a:t>“</a:t>
            </a:r>
            <a:r>
              <a:rPr lang="en-US" altLang="zh-CN" sz="3000" dirty="0">
                <a:solidFill>
                  <a:srgbClr val="000000"/>
                </a:solidFill>
              </a:rPr>
              <a:t>I see. Martin, you are a good boy!</a:t>
            </a:r>
            <a:r>
              <a:rPr lang="en-US" altLang="zh-CN" sz="3000" dirty="0">
                <a:solidFill>
                  <a:srgbClr val="000000"/>
                </a:solidFill>
                <a:latin typeface="Calibri" panose="020F0502020204030204" pitchFamily="34" charset="0"/>
              </a:rPr>
              <a:t>”</a:t>
            </a:r>
            <a:r>
              <a:rPr lang="en-US" altLang="zh-CN" sz="3000" dirty="0">
                <a:solidFill>
                  <a:srgbClr val="000000"/>
                </a:solidFill>
              </a:rPr>
              <a:t> said the teacher.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-1"/>
          <p:cNvGraphicFramePr/>
          <p:nvPr/>
        </p:nvGraphicFramePr>
        <p:xfrm>
          <a:off x="228600" y="1066800"/>
          <a:ext cx="8556625" cy="57610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4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296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28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time it takes Martin to get from home to school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61.___________________. 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30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28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The time Martin leaves home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62. __________________.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23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28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The time Martin gets up every day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63. __________________.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5307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28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The reason Martin is often late for school 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64. _______________.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023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28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does he teacher thinks of Martin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65. __________________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32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____________________.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206" name="文本框 99"/>
          <p:cNvSpPr txBox="1">
            <a:spLocks noChangeArrowheads="1"/>
          </p:cNvSpPr>
          <p:nvPr/>
        </p:nvSpPr>
        <p:spPr bwMode="auto">
          <a:xfrm>
            <a:off x="2819400" y="304800"/>
            <a:ext cx="508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Card</a:t>
            </a:r>
          </a:p>
        </p:txBody>
      </p:sp>
      <p:sp>
        <p:nvSpPr>
          <p:cNvPr id="93207" name="TextBox 14"/>
          <p:cNvSpPr txBox="1">
            <a:spLocks noChangeArrowheads="1"/>
          </p:cNvSpPr>
          <p:nvPr/>
        </p:nvSpPr>
        <p:spPr bwMode="auto">
          <a:xfrm>
            <a:off x="5003800" y="1100138"/>
            <a:ext cx="42624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10 minutes</a:t>
            </a:r>
          </a:p>
        </p:txBody>
      </p:sp>
      <p:sp>
        <p:nvSpPr>
          <p:cNvPr id="93208" name="TextBox 14"/>
          <p:cNvSpPr txBox="1">
            <a:spLocks noChangeArrowheads="1"/>
          </p:cNvSpPr>
          <p:nvPr/>
        </p:nvSpPr>
        <p:spPr bwMode="auto">
          <a:xfrm>
            <a:off x="5075238" y="2541588"/>
            <a:ext cx="2868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7:55</a:t>
            </a:r>
          </a:p>
        </p:txBody>
      </p:sp>
      <p:sp>
        <p:nvSpPr>
          <p:cNvPr id="93209" name="TextBox 14"/>
          <p:cNvSpPr txBox="1">
            <a:spLocks noChangeArrowheads="1"/>
          </p:cNvSpPr>
          <p:nvPr/>
        </p:nvSpPr>
        <p:spPr bwMode="auto">
          <a:xfrm>
            <a:off x="5003800" y="3622675"/>
            <a:ext cx="3163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6:30</a:t>
            </a:r>
          </a:p>
        </p:txBody>
      </p:sp>
      <p:sp>
        <p:nvSpPr>
          <p:cNvPr id="93210" name="TextBox 14"/>
          <p:cNvSpPr txBox="1">
            <a:spLocks noChangeArrowheads="1"/>
          </p:cNvSpPr>
          <p:nvPr/>
        </p:nvSpPr>
        <p:spPr bwMode="auto">
          <a:xfrm>
            <a:off x="4787900" y="4702175"/>
            <a:ext cx="3654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His mother is ill</a:t>
            </a:r>
          </a:p>
        </p:txBody>
      </p:sp>
      <p:sp>
        <p:nvSpPr>
          <p:cNvPr id="93211" name="TextBox 14"/>
          <p:cNvSpPr txBox="1">
            <a:spLocks noChangeArrowheads="1"/>
          </p:cNvSpPr>
          <p:nvPr/>
        </p:nvSpPr>
        <p:spPr bwMode="auto">
          <a:xfrm>
            <a:off x="4716463" y="5710238"/>
            <a:ext cx="379253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 good boy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07" grpId="0"/>
      <p:bldP spid="93208" grpId="0"/>
      <p:bldP spid="93209" grpId="0"/>
      <p:bldP spid="93210" grpId="0"/>
      <p:bldP spid="932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文本框 99"/>
          <p:cNvSpPr txBox="1">
            <a:spLocks noChangeArrowheads="1"/>
          </p:cNvSpPr>
          <p:nvPr/>
        </p:nvSpPr>
        <p:spPr bwMode="auto">
          <a:xfrm>
            <a:off x="288925" y="774442"/>
            <a:ext cx="8570913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</a:rPr>
              <a:t>B. </a:t>
            </a:r>
            <a:r>
              <a:rPr lang="zh-CN" altLang="en-US" sz="3200" b="1" dirty="0">
                <a:solidFill>
                  <a:srgbClr val="000000"/>
                </a:solidFill>
              </a:rPr>
              <a:t>书面表达 </a:t>
            </a:r>
            <a:r>
              <a:rPr lang="en-US" altLang="zh-CN" sz="3200" b="1" dirty="0">
                <a:solidFill>
                  <a:srgbClr val="000000"/>
                </a:solidFill>
              </a:rPr>
              <a:t>( 1</a:t>
            </a:r>
            <a:r>
              <a:rPr lang="zh-CN" altLang="en-US" sz="3200" b="1" dirty="0">
                <a:solidFill>
                  <a:srgbClr val="000000"/>
                </a:solidFill>
              </a:rPr>
              <a:t>小题，</a:t>
            </a:r>
            <a:r>
              <a:rPr lang="en-US" altLang="zh-CN" sz="3200" b="1" dirty="0">
                <a:solidFill>
                  <a:srgbClr val="000000"/>
                </a:solidFill>
              </a:rPr>
              <a:t>15</a:t>
            </a:r>
            <a:r>
              <a:rPr lang="zh-CN" altLang="en-US" sz="3200" b="1" dirty="0">
                <a:solidFill>
                  <a:srgbClr val="000000"/>
                </a:solidFill>
              </a:rPr>
              <a:t>分</a:t>
            </a:r>
            <a:r>
              <a:rPr lang="en-US" altLang="zh-CN" sz="3200" b="1" dirty="0">
                <a:solidFill>
                  <a:srgbClr val="000000"/>
                </a:solidFill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</a:rPr>
              <a:t>      </a:t>
            </a:r>
            <a:r>
              <a:rPr lang="zh-CN" altLang="en-US" sz="3200" dirty="0">
                <a:solidFill>
                  <a:srgbClr val="000000"/>
                </a:solidFill>
              </a:rPr>
              <a:t>请根据提示，写一篇文章介绍你上学的情况。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</a:rPr>
              <a:t>      </a:t>
            </a:r>
            <a:r>
              <a:rPr lang="zh-CN" altLang="zh-CN" sz="3200" dirty="0">
                <a:solidFill>
                  <a:srgbClr val="000000"/>
                </a:solidFill>
              </a:rPr>
              <a:t>When do you leave home?                            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</a:rPr>
              <a:t>      How do you get to school?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</a:rPr>
              <a:t>      How far is it from your home to school?                  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</a:rPr>
              <a:t>      How long does it take you to get to school?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</a:rPr>
              <a:t>  </a:t>
            </a:r>
            <a:r>
              <a:rPr lang="zh-CN" altLang="en-US" sz="3200" dirty="0">
                <a:solidFill>
                  <a:srgbClr val="000000"/>
                </a:solidFill>
              </a:rPr>
              <a:t>要求：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</a:rPr>
              <a:t>1.</a:t>
            </a:r>
            <a:r>
              <a:rPr lang="zh-CN" altLang="en-US" sz="3200" dirty="0">
                <a:solidFill>
                  <a:srgbClr val="000000"/>
                </a:solidFill>
              </a:rPr>
              <a:t>语句通顺，可适当发挥；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</a:rPr>
              <a:t>2. 70</a:t>
            </a:r>
            <a:r>
              <a:rPr lang="zh-CN" altLang="en-US" sz="3200" dirty="0">
                <a:solidFill>
                  <a:srgbClr val="000000"/>
                </a:solidFill>
              </a:rPr>
              <a:t>词左</a:t>
            </a:r>
            <a:r>
              <a:rPr lang="zh-CN" altLang="en-US" sz="3200" dirty="0" smtClean="0">
                <a:solidFill>
                  <a:srgbClr val="000000"/>
                </a:solidFill>
              </a:rPr>
              <a:t>右 </a:t>
            </a:r>
            <a:endParaRPr lang="zh-CN" alt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文本框 99"/>
          <p:cNvSpPr txBox="1">
            <a:spLocks noChangeArrowheads="1"/>
          </p:cNvSpPr>
          <p:nvPr/>
        </p:nvSpPr>
        <p:spPr bwMode="auto">
          <a:xfrm>
            <a:off x="180975" y="-26988"/>
            <a:ext cx="8624888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altLang="zh-CN" sz="3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___</a:t>
            </a:r>
            <a:endParaRPr lang="en-US" altLang="zh-CN" sz="3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___</a:t>
            </a:r>
            <a:endParaRPr lang="en-US" altLang="zh-CN" sz="3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___</a:t>
            </a:r>
            <a:endParaRPr lang="en-US" altLang="zh-CN" sz="3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___</a:t>
            </a:r>
            <a:endParaRPr lang="en-US" altLang="zh-CN" sz="3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endParaRPr lang="en-US" altLang="zh-CN" sz="3200"/>
          </a:p>
        </p:txBody>
      </p:sp>
      <p:sp>
        <p:nvSpPr>
          <p:cNvPr id="95235" name="TextBox 14"/>
          <p:cNvSpPr txBox="1">
            <a:spLocks noChangeArrowheads="1"/>
          </p:cNvSpPr>
          <p:nvPr/>
        </p:nvSpPr>
        <p:spPr bwMode="auto">
          <a:xfrm>
            <a:off x="180975" y="549275"/>
            <a:ext cx="823912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100" b="1" dirty="0">
                <a:solidFill>
                  <a:srgbClr val="FF0000"/>
                </a:solidFill>
              </a:rPr>
              <a:t>      I</a:t>
            </a:r>
            <a:r>
              <a:rPr lang="en-US" altLang="en-US" sz="3100" b="1" dirty="0">
                <a:solidFill>
                  <a:srgbClr val="FF0000"/>
                </a:solidFill>
                <a:latin typeface="Calibri" panose="020F0502020204030204" pitchFamily="34" charset="0"/>
              </a:rPr>
              <a:t>’</a:t>
            </a:r>
            <a:r>
              <a:rPr lang="en-US" altLang="en-US" sz="3100" b="1" dirty="0">
                <a:solidFill>
                  <a:srgbClr val="FF0000"/>
                </a:solidFill>
              </a:rPr>
              <a:t>m a student in </a:t>
            </a:r>
            <a:r>
              <a:rPr lang="en-US" altLang="en-US" sz="3100" b="1" dirty="0" err="1">
                <a:solidFill>
                  <a:srgbClr val="FF0000"/>
                </a:solidFill>
              </a:rPr>
              <a:t>Peicai</a:t>
            </a:r>
            <a:r>
              <a:rPr lang="en-US" altLang="en-US" sz="3100" b="1" dirty="0">
                <a:solidFill>
                  <a:srgbClr val="FF0000"/>
                </a:solidFill>
              </a:rPr>
              <a:t> Middle School. I</a:t>
            </a:r>
            <a:r>
              <a:rPr lang="en-US" altLang="en-US" sz="3100" b="1" dirty="0">
                <a:solidFill>
                  <a:srgbClr val="FF0000"/>
                </a:solidFill>
                <a:latin typeface="Calibri" panose="020F0502020204030204" pitchFamily="34" charset="0"/>
              </a:rPr>
              <a:t>’</a:t>
            </a:r>
            <a:r>
              <a:rPr lang="en-US" altLang="en-US" sz="3100" b="1" dirty="0">
                <a:solidFill>
                  <a:srgbClr val="FF0000"/>
                </a:solidFill>
              </a:rPr>
              <a:t>m in Class One, Grade Nine. Because I leave home early in the morning, at about 6:45. My home is 10 kilometers away from the school, so I often take the bus to school. The bus ride takes me about 20minutes to school. I get to school at 7:00. The class begins at 7:20, I am never late for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矩形 1"/>
          <p:cNvSpPr>
            <a:spLocks noChangeArrowheads="1"/>
          </p:cNvSpPr>
          <p:nvPr/>
        </p:nvSpPr>
        <p:spPr bwMode="auto">
          <a:xfrm>
            <a:off x="0" y="-3175"/>
            <a:ext cx="9072563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3. It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s important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people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learn team spirit. (2013</a:t>
            </a:r>
            <a:r>
              <a:rPr lang="zh-CN" altLang="en-US" sz="3200" dirty="0"/>
              <a:t>四川</a:t>
            </a:r>
            <a:r>
              <a:rPr lang="en-US" altLang="zh-CN" sz="3200" dirty="0">
                <a:latin typeface="Calibri" panose="020F0502020204030204" pitchFamily="34" charset="0"/>
              </a:rPr>
              <a:t>·</a:t>
            </a:r>
            <a:r>
              <a:rPr lang="zh-CN" altLang="en-US" sz="3200" dirty="0"/>
              <a:t>雅安</a:t>
            </a:r>
            <a:r>
              <a:rPr lang="en-US" altLang="zh-CN" sz="32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of; of	  B. of; to	    C. for; to        D. to; to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4. </a:t>
            </a:r>
            <a:r>
              <a:rPr lang="en-US" altLang="zh-CN" sz="3200" dirty="0">
                <a:latin typeface="Calibri" panose="020F0502020204030204" pitchFamily="34" charset="0"/>
              </a:rPr>
              <a:t>—</a:t>
            </a:r>
            <a:r>
              <a:rPr lang="en-US" altLang="zh-CN" sz="3200" dirty="0"/>
              <a:t>What do you __________ the idea?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</a:t>
            </a:r>
            <a:r>
              <a:rPr lang="en-US" altLang="zh-CN" sz="3200" dirty="0">
                <a:latin typeface="Calibri" panose="020F0502020204030204" pitchFamily="34" charset="0"/>
              </a:rPr>
              <a:t>—</a:t>
            </a:r>
            <a:r>
              <a:rPr lang="en-US" altLang="zh-CN" sz="3200" dirty="0"/>
              <a:t>Very good.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think of		B. think up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think out 	D. think over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5. </a:t>
            </a:r>
            <a:r>
              <a:rPr lang="en-US" altLang="zh-CN" sz="3200" dirty="0">
                <a:latin typeface="Calibri" panose="020F0502020204030204" pitchFamily="34" charset="0"/>
              </a:rPr>
              <a:t>—</a:t>
            </a:r>
            <a:r>
              <a:rPr lang="en-US" altLang="zh-CN" sz="3200" dirty="0"/>
              <a:t>____is it from Xi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an to </a:t>
            </a:r>
            <a:r>
              <a:rPr lang="en-US" altLang="zh-CN" sz="3200" dirty="0" err="1"/>
              <a:t>Dunhuang</a:t>
            </a:r>
            <a:r>
              <a:rPr lang="en-US" altLang="zh-CN" sz="3200" dirty="0"/>
              <a:t>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</a:t>
            </a:r>
            <a:r>
              <a:rPr lang="en-US" altLang="zh-CN" sz="3200" dirty="0">
                <a:latin typeface="Calibri" panose="020F0502020204030204" pitchFamily="34" charset="0"/>
              </a:rPr>
              <a:t>—</a:t>
            </a:r>
            <a:r>
              <a:rPr lang="en-US" altLang="zh-CN" sz="3200" dirty="0"/>
              <a:t> It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s less than 3 _______ flight(</a:t>
            </a:r>
            <a:r>
              <a:rPr lang="zh-CN" altLang="en-US" sz="3200" dirty="0"/>
              <a:t>飞行行程</a:t>
            </a:r>
            <a:r>
              <a:rPr lang="en-US" altLang="zh-CN" sz="3200" dirty="0"/>
              <a:t>).  (2013</a:t>
            </a:r>
            <a:r>
              <a:rPr lang="zh-CN" altLang="en-US" sz="3200" dirty="0"/>
              <a:t>甘肃</a:t>
            </a:r>
            <a:r>
              <a:rPr lang="en-US" altLang="zh-CN" sz="3200" dirty="0">
                <a:latin typeface="Calibri" panose="020F0502020204030204" pitchFamily="34" charset="0"/>
              </a:rPr>
              <a:t>·</a:t>
            </a:r>
            <a:r>
              <a:rPr lang="zh-CN" altLang="en-US" sz="3200" dirty="0"/>
              <a:t>白银</a:t>
            </a:r>
            <a:r>
              <a:rPr lang="en-US" altLang="zh-CN" sz="32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How long; hour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s	      B. How far; hour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s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long; hours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		      D. far; hours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endParaRPr lang="en-US" altLang="zh-CN" sz="3200" dirty="0"/>
          </a:p>
        </p:txBody>
      </p:sp>
      <p:sp>
        <p:nvSpPr>
          <p:cNvPr id="74755" name="TextBox 13"/>
          <p:cNvSpPr txBox="1">
            <a:spLocks noChangeArrowheads="1"/>
          </p:cNvSpPr>
          <p:nvPr/>
        </p:nvSpPr>
        <p:spPr bwMode="auto">
          <a:xfrm>
            <a:off x="179388" y="0"/>
            <a:ext cx="7381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4756" name="TextBox 14"/>
          <p:cNvSpPr txBox="1">
            <a:spLocks noChangeArrowheads="1"/>
          </p:cNvSpPr>
          <p:nvPr/>
        </p:nvSpPr>
        <p:spPr bwMode="auto">
          <a:xfrm>
            <a:off x="179388" y="1989138"/>
            <a:ext cx="720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4757" name="TextBox 14"/>
          <p:cNvSpPr txBox="1">
            <a:spLocks noChangeArrowheads="1"/>
          </p:cNvSpPr>
          <p:nvPr/>
        </p:nvSpPr>
        <p:spPr bwMode="auto">
          <a:xfrm>
            <a:off x="250825" y="4508500"/>
            <a:ext cx="72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56" grpId="0"/>
      <p:bldP spid="747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矩形 1"/>
          <p:cNvSpPr>
            <a:spLocks noChangeArrowheads="1"/>
          </p:cNvSpPr>
          <p:nvPr/>
        </p:nvSpPr>
        <p:spPr bwMode="auto">
          <a:xfrm>
            <a:off x="71437" y="586800"/>
            <a:ext cx="9072563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6. </a:t>
            </a:r>
            <a:r>
              <a:rPr lang="en-US" altLang="zh-CN" sz="3200" dirty="0">
                <a:latin typeface="Calibri" panose="020F0502020204030204" pitchFamily="34" charset="0"/>
              </a:rPr>
              <a:t>—</a:t>
            </a:r>
            <a:r>
              <a:rPr lang="en-US" altLang="zh-CN" sz="3200" dirty="0"/>
              <a:t>Would you like to tell </a:t>
            </a:r>
            <a:r>
              <a:rPr lang="en-US" altLang="zh-CN" sz="3200" dirty="0" smtClean="0"/>
              <a:t>me____?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	  </a:t>
            </a:r>
            <a:r>
              <a:rPr lang="en-US" altLang="zh-CN" sz="3200" dirty="0" smtClean="0">
                <a:latin typeface="Calibri" panose="020F0502020204030204" pitchFamily="34" charset="0"/>
              </a:rPr>
              <a:t>—</a:t>
            </a:r>
            <a:r>
              <a:rPr lang="en-US" altLang="zh-CN" sz="3200" dirty="0"/>
              <a:t>Sure. Practice makes perfect.</a:t>
            </a:r>
            <a:r>
              <a:rPr lang="zh-CN" altLang="en-US" sz="3200" dirty="0"/>
              <a:t>（</a:t>
            </a:r>
            <a:r>
              <a:rPr lang="en-US" altLang="zh-CN" sz="3200" dirty="0"/>
              <a:t>2013</a:t>
            </a:r>
            <a:r>
              <a:rPr lang="zh-CN" altLang="en-US" sz="3200" dirty="0"/>
              <a:t>四川</a:t>
            </a:r>
            <a:r>
              <a:rPr lang="en-US" altLang="zh-CN" sz="3200" dirty="0">
                <a:latin typeface="Calibri" panose="020F0502020204030204" pitchFamily="34" charset="0"/>
              </a:rPr>
              <a:t>·</a:t>
            </a:r>
            <a:r>
              <a:rPr lang="zh-CN" altLang="en-US" sz="3200" dirty="0"/>
              <a:t>宜宾）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A</a:t>
            </a:r>
            <a:r>
              <a:rPr lang="en-US" altLang="zh-CN" sz="3200" dirty="0"/>
              <a:t>. how can I study English well  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B. why do I learn English well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how I can study English well 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D. why I learn English well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7. It usually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Mum about half an hour to cook supper. (2013 </a:t>
            </a:r>
            <a:r>
              <a:rPr lang="zh-CN" altLang="en-US" sz="3200" dirty="0"/>
              <a:t>湖北</a:t>
            </a:r>
            <a:r>
              <a:rPr lang="en-US" altLang="zh-CN" sz="3200" dirty="0">
                <a:latin typeface="Calibri" panose="020F0502020204030204" pitchFamily="34" charset="0"/>
              </a:rPr>
              <a:t>·</a:t>
            </a:r>
            <a:r>
              <a:rPr lang="zh-CN" altLang="en-US" sz="3200" dirty="0"/>
              <a:t>荆州</a:t>
            </a:r>
            <a:r>
              <a:rPr lang="en-US" altLang="zh-CN" sz="32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A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pays   B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takes   C</a:t>
            </a:r>
            <a:r>
              <a:rPr lang="en-US" altLang="zh-CN" sz="3200" dirty="0"/>
              <a:t>. spends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costs</a:t>
            </a:r>
            <a:endParaRPr lang="en-US" altLang="zh-CN" sz="3200" dirty="0"/>
          </a:p>
        </p:txBody>
      </p:sp>
      <p:sp>
        <p:nvSpPr>
          <p:cNvPr id="75779" name="TextBox 13"/>
          <p:cNvSpPr txBox="1">
            <a:spLocks noChangeArrowheads="1"/>
          </p:cNvSpPr>
          <p:nvPr/>
        </p:nvSpPr>
        <p:spPr bwMode="auto">
          <a:xfrm>
            <a:off x="179387" y="707450"/>
            <a:ext cx="73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5780" name="TextBox 14"/>
          <p:cNvSpPr txBox="1">
            <a:spLocks noChangeArrowheads="1"/>
          </p:cNvSpPr>
          <p:nvPr/>
        </p:nvSpPr>
        <p:spPr bwMode="auto">
          <a:xfrm>
            <a:off x="342899" y="4498400"/>
            <a:ext cx="7191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矩形 1"/>
          <p:cNvSpPr>
            <a:spLocks noChangeArrowheads="1"/>
          </p:cNvSpPr>
          <p:nvPr/>
        </p:nvSpPr>
        <p:spPr bwMode="auto">
          <a:xfrm>
            <a:off x="-71438" y="355600"/>
            <a:ext cx="950436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(    ) 8. It only __________ him 20 minutes _____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to his office every day. (2013</a:t>
            </a:r>
            <a:r>
              <a:rPr lang="zh-CN" altLang="en-US" sz="3200">
                <a:sym typeface="Arial" panose="020B0604020202020204" pitchFamily="34" charset="0"/>
              </a:rPr>
              <a:t>辽宁</a:t>
            </a:r>
            <a:r>
              <a:rPr lang="en-US" altLang="zh-CN" sz="3200">
                <a:latin typeface="Calibri" panose="020F0502020204030204" pitchFamily="34" charset="0"/>
                <a:sym typeface="Arial" panose="020B0604020202020204" pitchFamily="34" charset="0"/>
              </a:rPr>
              <a:t>·</a:t>
            </a:r>
            <a:r>
              <a:rPr lang="zh-CN" altLang="en-US" sz="3200">
                <a:sym typeface="Arial" panose="020B0604020202020204" pitchFamily="34" charset="0"/>
              </a:rPr>
              <a:t>鞍山</a:t>
            </a:r>
            <a:r>
              <a:rPr lang="en-US" altLang="zh-CN" sz="3200">
                <a:sym typeface="Arial" panose="020B0604020202020204" pitchFamily="34" charset="0"/>
              </a:rPr>
              <a:t>)</a:t>
            </a: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A. takes; to drive		B. took; drive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C. takes; drive			D. took; to drive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(    )</a:t>
            </a:r>
            <a:r>
              <a:rPr lang="en-US" altLang="zh-CN" sz="3200"/>
              <a:t>9.</a:t>
            </a:r>
            <a:r>
              <a:rPr lang="en-US" altLang="zh-CN" sz="3200">
                <a:latin typeface="Calibri" panose="020F0502020204030204" pitchFamily="34" charset="0"/>
              </a:rPr>
              <a:t>—</a:t>
            </a:r>
            <a:r>
              <a:rPr lang="en-US" altLang="zh-CN" sz="3200"/>
              <a:t>How</a:t>
            </a:r>
            <a:r>
              <a:rPr lang="en-US" altLang="zh-CN" sz="3200">
                <a:latin typeface="Calibri" panose="020F0502020204030204" pitchFamily="34" charset="0"/>
              </a:rPr>
              <a:t> </a:t>
            </a:r>
            <a:r>
              <a:rPr lang="en-US" altLang="zh-CN" sz="3200"/>
              <a:t>far</a:t>
            </a:r>
            <a:r>
              <a:rPr lang="en-US" altLang="zh-CN" sz="3200">
                <a:latin typeface="Calibri" panose="020F0502020204030204" pitchFamily="34" charset="0"/>
              </a:rPr>
              <a:t> </a:t>
            </a:r>
            <a:r>
              <a:rPr lang="en-US" altLang="zh-CN" sz="3200"/>
              <a:t>is</a:t>
            </a:r>
            <a:r>
              <a:rPr lang="en-US" altLang="zh-CN" sz="3200">
                <a:latin typeface="Calibri" panose="020F0502020204030204" pitchFamily="34" charset="0"/>
              </a:rPr>
              <a:t> </a:t>
            </a:r>
            <a:r>
              <a:rPr lang="en-US" altLang="zh-CN" sz="3200"/>
              <a:t>your</a:t>
            </a:r>
            <a:r>
              <a:rPr lang="en-US" altLang="zh-CN" sz="3200">
                <a:latin typeface="Calibri" panose="020F0502020204030204" pitchFamily="34" charset="0"/>
              </a:rPr>
              <a:t> </a:t>
            </a:r>
            <a:r>
              <a:rPr lang="en-US" altLang="zh-CN" sz="3200"/>
              <a:t>teacher</a:t>
            </a:r>
            <a:r>
              <a:rPr lang="en-US" altLang="zh-CN" sz="3200">
                <a:latin typeface="Calibri" panose="020F0502020204030204" pitchFamily="34" charset="0"/>
              </a:rPr>
              <a:t>’</a:t>
            </a:r>
            <a:r>
              <a:rPr lang="en-US" altLang="zh-CN" sz="3200"/>
              <a:t>s</a:t>
            </a:r>
            <a:r>
              <a:rPr lang="en-US" altLang="zh-CN" sz="3200">
                <a:latin typeface="Calibri" panose="020F0502020204030204" pitchFamily="34" charset="0"/>
              </a:rPr>
              <a:t> </a:t>
            </a:r>
            <a:r>
              <a:rPr lang="en-US" altLang="zh-CN" sz="3200"/>
              <a:t>home</a:t>
            </a:r>
            <a:r>
              <a:rPr lang="en-US" altLang="zh-CN" sz="3200">
                <a:latin typeface="Calibri" panose="020F0502020204030204" pitchFamily="34" charset="0"/>
              </a:rPr>
              <a:t> </a:t>
            </a:r>
            <a:r>
              <a:rPr lang="en-US" altLang="zh-CN" sz="3200"/>
              <a:t>from</a:t>
            </a:r>
            <a:r>
              <a:rPr lang="en-US" altLang="zh-CN" sz="3200">
                <a:latin typeface="Calibri" panose="020F0502020204030204" pitchFamily="34" charset="0"/>
              </a:rPr>
              <a:t> </a:t>
            </a:r>
            <a:r>
              <a:rPr lang="en-US" altLang="zh-CN" sz="3200"/>
              <a:t>here?</a:t>
            </a:r>
            <a:r>
              <a:rPr lang="en-US" altLang="zh-CN" sz="3200">
                <a:latin typeface="Calibri" panose="020F0502020204030204" pitchFamily="34" charset="0"/>
              </a:rPr>
              <a:t> </a:t>
            </a: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      </a:t>
            </a:r>
            <a:r>
              <a:rPr lang="en-US" altLang="zh-CN" sz="3200">
                <a:latin typeface="Calibri" panose="020F0502020204030204" pitchFamily="34" charset="0"/>
              </a:rPr>
              <a:t>—</a:t>
            </a:r>
            <a:r>
              <a:rPr lang="en-US" altLang="zh-CN" sz="3200"/>
              <a:t>It</a:t>
            </a:r>
            <a:r>
              <a:rPr lang="en-US" altLang="zh-CN" sz="3200">
                <a:latin typeface="Calibri" panose="020F0502020204030204" pitchFamily="34" charset="0"/>
              </a:rPr>
              <a:t>’</a:t>
            </a:r>
            <a:r>
              <a:rPr lang="en-US" altLang="zh-CN" sz="3200"/>
              <a:t>s</a:t>
            </a:r>
            <a:r>
              <a:rPr lang="en-US" altLang="zh-CN" sz="3200">
                <a:latin typeface="Calibri" panose="020F0502020204030204" pitchFamily="34" charset="0"/>
              </a:rPr>
              <a:t> </a:t>
            </a:r>
            <a:r>
              <a:rPr lang="en-US" altLang="zh-CN" sz="3200"/>
              <a:t>about</a:t>
            </a:r>
            <a:r>
              <a:rPr lang="en-US" altLang="zh-CN" sz="3200">
                <a:latin typeface="Calibri" panose="020F0502020204030204" pitchFamily="34" charset="0"/>
              </a:rPr>
              <a:t> </a:t>
            </a:r>
            <a:r>
              <a:rPr lang="en-US" altLang="zh-CN" sz="3200"/>
              <a:t>two__________ drive.</a:t>
            </a:r>
            <a:r>
              <a:rPr lang="en-US" altLang="zh-CN" sz="3200">
                <a:latin typeface="Calibri" panose="020F0502020204030204" pitchFamily="34" charset="0"/>
              </a:rPr>
              <a:t> </a:t>
            </a: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A. hour</a:t>
            </a:r>
            <a:r>
              <a:rPr lang="en-US" altLang="zh-CN" sz="3200">
                <a:latin typeface="Calibri" panose="020F0502020204030204" pitchFamily="34" charset="0"/>
              </a:rPr>
              <a:t>’</a:t>
            </a:r>
            <a:r>
              <a:rPr lang="en-US" altLang="zh-CN" sz="3200"/>
              <a:t>s</a:t>
            </a:r>
            <a:r>
              <a:rPr lang="en-US" altLang="zh-CN" sz="3200">
                <a:latin typeface="Calibri" panose="020F0502020204030204" pitchFamily="34" charset="0"/>
              </a:rPr>
              <a:t>  </a:t>
            </a:r>
            <a:r>
              <a:rPr lang="en-US" altLang="zh-CN" sz="3200"/>
              <a:t>      B. hours</a:t>
            </a:r>
            <a:r>
              <a:rPr lang="en-US" altLang="zh-CN" sz="3200">
                <a:latin typeface="Calibri" panose="020F0502020204030204" pitchFamily="34" charset="0"/>
              </a:rPr>
              <a:t>  </a:t>
            </a:r>
            <a:r>
              <a:rPr lang="en-US" altLang="zh-CN" sz="3200"/>
              <a:t>	C. hours</a:t>
            </a:r>
            <a:r>
              <a:rPr lang="en-US" altLang="zh-CN" sz="3200">
                <a:latin typeface="Calibri" panose="020F0502020204030204" pitchFamily="34" charset="0"/>
              </a:rPr>
              <a:t>’</a:t>
            </a:r>
            <a:r>
              <a:rPr lang="en-US" altLang="zh-CN" sz="3200"/>
              <a:t>	    D. hour</a:t>
            </a:r>
            <a:r>
              <a:rPr lang="en-US" altLang="zh-CN" sz="3200">
                <a:latin typeface="Calibri" panose="020F0502020204030204" pitchFamily="34" charset="0"/>
              </a:rPr>
              <a:t> </a:t>
            </a: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    ) 10. My English teacher is very good. She __________ my mother to me.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A. is like</a:t>
            </a:r>
            <a:r>
              <a:rPr lang="en-US" altLang="zh-CN" sz="3200">
                <a:latin typeface="Calibri" panose="020F0502020204030204" pitchFamily="34" charset="0"/>
              </a:rPr>
              <a:t>         </a:t>
            </a:r>
            <a:r>
              <a:rPr lang="en-US" altLang="zh-CN" sz="3200"/>
              <a:t>B. be like</a:t>
            </a:r>
            <a:r>
              <a:rPr lang="en-US" altLang="zh-CN" sz="3200">
                <a:latin typeface="Calibri" panose="020F0502020204030204" pitchFamily="34" charset="0"/>
              </a:rPr>
              <a:t>    </a:t>
            </a:r>
            <a:r>
              <a:rPr lang="en-US" altLang="zh-CN" sz="3200"/>
              <a:t>     C. likes</a:t>
            </a:r>
            <a:r>
              <a:rPr lang="en-US" altLang="zh-CN" sz="3200">
                <a:latin typeface="Calibri" panose="020F0502020204030204" pitchFamily="34" charset="0"/>
              </a:rPr>
              <a:t> </a:t>
            </a:r>
            <a:r>
              <a:rPr lang="en-US" altLang="zh-CN" sz="3200"/>
              <a:t> </a:t>
            </a:r>
            <a:r>
              <a:rPr lang="en-US" altLang="zh-CN" sz="3200">
                <a:latin typeface="Calibri" panose="020F0502020204030204" pitchFamily="34" charset="0"/>
              </a:rPr>
              <a:t>    </a:t>
            </a:r>
            <a:r>
              <a:rPr lang="en-US" altLang="zh-CN" sz="3200"/>
              <a:t>  </a:t>
            </a:r>
            <a:r>
              <a:rPr lang="en-US" altLang="zh-CN" sz="3200">
                <a:latin typeface="Calibri" panose="020F0502020204030204" pitchFamily="34" charset="0"/>
              </a:rPr>
              <a:t>  </a:t>
            </a:r>
            <a:r>
              <a:rPr lang="en-US" altLang="zh-CN" sz="3200"/>
              <a:t>  D. like</a:t>
            </a:r>
          </a:p>
        </p:txBody>
      </p:sp>
      <p:sp>
        <p:nvSpPr>
          <p:cNvPr id="76803" name="TextBox 13"/>
          <p:cNvSpPr txBox="1">
            <a:spLocks noChangeArrowheads="1"/>
          </p:cNvSpPr>
          <p:nvPr/>
        </p:nvSpPr>
        <p:spPr bwMode="auto">
          <a:xfrm>
            <a:off x="179388" y="404813"/>
            <a:ext cx="7381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6804" name="TextBox 14"/>
          <p:cNvSpPr txBox="1">
            <a:spLocks noChangeArrowheads="1"/>
          </p:cNvSpPr>
          <p:nvPr/>
        </p:nvSpPr>
        <p:spPr bwMode="auto">
          <a:xfrm>
            <a:off x="107950" y="2781300"/>
            <a:ext cx="7207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6805" name="TextBox 14"/>
          <p:cNvSpPr txBox="1">
            <a:spLocks noChangeArrowheads="1"/>
          </p:cNvSpPr>
          <p:nvPr/>
        </p:nvSpPr>
        <p:spPr bwMode="auto">
          <a:xfrm>
            <a:off x="34925" y="4724400"/>
            <a:ext cx="72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6804" grpId="0"/>
      <p:bldP spid="768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矩形 1"/>
          <p:cNvSpPr>
            <a:spLocks noChangeArrowheads="1"/>
          </p:cNvSpPr>
          <p:nvPr/>
        </p:nvSpPr>
        <p:spPr bwMode="auto">
          <a:xfrm>
            <a:off x="0" y="355600"/>
            <a:ext cx="907256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11. For some students, it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s difficult for them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school.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to get to</a:t>
            </a:r>
            <a:r>
              <a:rPr lang="en-US" altLang="zh-CN" sz="3200" dirty="0">
                <a:latin typeface="Calibri" panose="020F0502020204030204" pitchFamily="34" charset="0"/>
              </a:rPr>
              <a:t>  </a:t>
            </a:r>
            <a:r>
              <a:rPr lang="en-US" altLang="zh-CN" sz="3200" dirty="0"/>
              <a:t>  </a:t>
            </a:r>
            <a:r>
              <a:rPr lang="en-US" altLang="zh-CN" sz="3200" dirty="0">
                <a:latin typeface="Calibri" panose="020F0502020204030204" pitchFamily="34" charset="0"/>
              </a:rPr>
              <a:t>  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get to    </a:t>
            </a:r>
            <a:r>
              <a:rPr lang="en-US" altLang="zh-CN" sz="3200" dirty="0" smtClean="0"/>
              <a:t>C</a:t>
            </a:r>
            <a:r>
              <a:rPr lang="en-US" altLang="zh-CN" sz="3200" dirty="0"/>
              <a:t>. to get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 </a:t>
            </a:r>
            <a:r>
              <a:rPr lang="en-US" altLang="zh-CN" sz="3200" dirty="0">
                <a:latin typeface="Calibri" panose="020F0502020204030204" pitchFamily="34" charset="0"/>
              </a:rPr>
              <a:t>    </a:t>
            </a:r>
            <a:r>
              <a:rPr lang="en-US" altLang="zh-CN" sz="3200" dirty="0"/>
              <a:t>D. get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12. He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to clean the classroom.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needn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t         </a:t>
            </a:r>
            <a:r>
              <a:rPr lang="en-US" altLang="zh-CN" sz="3200" dirty="0" smtClean="0"/>
              <a:t>   B</a:t>
            </a:r>
            <a:r>
              <a:rPr lang="en-US" altLang="zh-CN" sz="3200" dirty="0"/>
              <a:t>. don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t need  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doesn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t need </a:t>
            </a:r>
            <a:r>
              <a:rPr lang="en-US" altLang="zh-CN" sz="3200" dirty="0" smtClean="0"/>
              <a:t>  D</a:t>
            </a:r>
            <a:r>
              <a:rPr lang="en-US" altLang="zh-CN" sz="3200" dirty="0"/>
              <a:t>. needs not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13. </a:t>
            </a:r>
            <a:r>
              <a:rPr lang="en-US" altLang="zh-CN" sz="3200" dirty="0" smtClean="0"/>
              <a:t>____</a:t>
            </a:r>
            <a:r>
              <a:rPr lang="en-US" altLang="zh-CN" sz="3200" dirty="0"/>
              <a:t>books are missing in the library. We must ask the police for help.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A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Much              B</a:t>
            </a:r>
            <a:r>
              <a:rPr lang="en-US" altLang="zh-CN" sz="3200" dirty="0"/>
              <a:t>. A lots of    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Hundred of    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Hundreds of</a:t>
            </a:r>
          </a:p>
        </p:txBody>
      </p:sp>
      <p:sp>
        <p:nvSpPr>
          <p:cNvPr id="77827" name="TextBox 13"/>
          <p:cNvSpPr txBox="1">
            <a:spLocks noChangeArrowheads="1"/>
          </p:cNvSpPr>
          <p:nvPr/>
        </p:nvSpPr>
        <p:spPr bwMode="auto">
          <a:xfrm>
            <a:off x="179388" y="404813"/>
            <a:ext cx="7381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7828" name="TextBox 14"/>
          <p:cNvSpPr txBox="1">
            <a:spLocks noChangeArrowheads="1"/>
          </p:cNvSpPr>
          <p:nvPr/>
        </p:nvSpPr>
        <p:spPr bwMode="auto">
          <a:xfrm>
            <a:off x="179388" y="2349500"/>
            <a:ext cx="719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7829" name="TextBox 14"/>
          <p:cNvSpPr txBox="1">
            <a:spLocks noChangeArrowheads="1"/>
          </p:cNvSpPr>
          <p:nvPr/>
        </p:nvSpPr>
        <p:spPr bwMode="auto">
          <a:xfrm>
            <a:off x="179388" y="4292600"/>
            <a:ext cx="72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  <p:bldP spid="77828" grpId="0"/>
      <p:bldP spid="778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矩形 1"/>
          <p:cNvSpPr>
            <a:spLocks noChangeArrowheads="1"/>
          </p:cNvSpPr>
          <p:nvPr/>
        </p:nvSpPr>
        <p:spPr bwMode="auto">
          <a:xfrm>
            <a:off x="0" y="355600"/>
            <a:ext cx="907256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14. </a:t>
            </a:r>
            <a:r>
              <a:rPr lang="en-US" altLang="zh-CN" sz="3200" dirty="0">
                <a:latin typeface="Calibri" panose="020F0502020204030204" pitchFamily="34" charset="0"/>
              </a:rPr>
              <a:t>— </a:t>
            </a:r>
            <a:r>
              <a:rPr lang="en-US" altLang="zh-CN" sz="3200" dirty="0"/>
              <a:t>How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do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you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 smtClean="0"/>
              <a:t>_____</a:t>
            </a:r>
            <a:r>
              <a:rPr lang="en-US" altLang="zh-CN" sz="3200" dirty="0"/>
              <a:t>there?</a:t>
            </a:r>
            <a:r>
              <a:rPr lang="en-US" altLang="zh-CN" sz="3200" dirty="0">
                <a:latin typeface="Calibri" panose="020F0502020204030204" pitchFamily="34" charset="0"/>
              </a:rPr>
              <a:t>   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  </a:t>
            </a:r>
            <a:r>
              <a:rPr lang="en-US" altLang="zh-CN" sz="3200" dirty="0">
                <a:latin typeface="Calibri" panose="020F0502020204030204" pitchFamily="34" charset="0"/>
              </a:rPr>
              <a:t>— </a:t>
            </a:r>
            <a:r>
              <a:rPr lang="en-US" altLang="zh-CN" sz="3200" dirty="0"/>
              <a:t>I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take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the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train.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get</a:t>
            </a:r>
            <a:r>
              <a:rPr lang="en-US" altLang="zh-CN" sz="3200" dirty="0">
                <a:latin typeface="Calibri" panose="020F0502020204030204" pitchFamily="34" charset="0"/>
              </a:rPr>
              <a:t>    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get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to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 smtClean="0">
                <a:latin typeface="Calibri" panose="020F0502020204030204" pitchFamily="34" charset="0"/>
              </a:rPr>
              <a:t>     </a:t>
            </a:r>
            <a:r>
              <a:rPr lang="en-US" altLang="zh-CN" sz="3200" dirty="0" smtClean="0"/>
              <a:t>C</a:t>
            </a:r>
            <a:r>
              <a:rPr lang="en-US" altLang="zh-CN" sz="3200" dirty="0"/>
              <a:t>.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gets</a:t>
            </a:r>
            <a:r>
              <a:rPr lang="en-US" altLang="zh-CN" sz="3200" dirty="0">
                <a:latin typeface="Calibri" panose="020F0502020204030204" pitchFamily="34" charset="0"/>
              </a:rPr>
              <a:t>   </a:t>
            </a:r>
            <a:r>
              <a:rPr lang="en-US" altLang="zh-CN" sz="3200" dirty="0"/>
              <a:t> 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gets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to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)15.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How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do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you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get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to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school,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 smtClean="0"/>
              <a:t>____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bike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or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___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foot?</a:t>
            </a:r>
            <a:r>
              <a:rPr lang="en-US" altLang="zh-CN" sz="3200" dirty="0">
                <a:latin typeface="Calibri" panose="020F0502020204030204" pitchFamily="34" charset="0"/>
              </a:rPr>
              <a:t>  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by,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by</a:t>
            </a:r>
            <a:r>
              <a:rPr lang="en-US" altLang="zh-CN" sz="3200" dirty="0">
                <a:latin typeface="Calibri" panose="020F0502020204030204" pitchFamily="34" charset="0"/>
              </a:rPr>
              <a:t>  </a:t>
            </a:r>
            <a:r>
              <a:rPr lang="en-US" altLang="zh-CN" sz="3200" dirty="0"/>
              <a:t>	 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on,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on</a:t>
            </a:r>
            <a:r>
              <a:rPr lang="en-US" altLang="zh-CN" sz="3200" dirty="0">
                <a:latin typeface="Calibri" panose="020F0502020204030204" pitchFamily="34" charset="0"/>
              </a:rPr>
              <a:t>  </a:t>
            </a:r>
            <a:r>
              <a:rPr lang="en-US" altLang="zh-CN" sz="3200" dirty="0"/>
              <a:t>  </a:t>
            </a:r>
            <a:r>
              <a:rPr lang="en-US" altLang="zh-CN" sz="3200" dirty="0" smtClean="0"/>
              <a:t>C</a:t>
            </a:r>
            <a:r>
              <a:rPr lang="en-US" altLang="zh-CN" sz="3200" dirty="0"/>
              <a:t>.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by,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on</a:t>
            </a:r>
            <a:r>
              <a:rPr lang="en-US" altLang="zh-CN" sz="3200" dirty="0">
                <a:latin typeface="Calibri" panose="020F0502020204030204" pitchFamily="34" charset="0"/>
              </a:rPr>
              <a:t>   </a:t>
            </a:r>
            <a:r>
              <a:rPr lang="en-US" altLang="zh-CN" sz="3200" dirty="0"/>
              <a:t>D.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on,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by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16. Look!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There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is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 smtClean="0"/>
              <a:t>____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over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there.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Do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you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know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him?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A.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a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8-year-old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boy</a:t>
            </a:r>
            <a:r>
              <a:rPr lang="en-US" altLang="zh-CN" sz="3200" dirty="0">
                <a:latin typeface="Calibri" panose="020F0502020204030204" pitchFamily="34" charset="0"/>
              </a:rPr>
              <a:t>  </a:t>
            </a:r>
            <a:r>
              <a:rPr lang="en-US" altLang="zh-CN" sz="3200" dirty="0"/>
              <a:t>	B.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an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8-year-old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boy</a:t>
            </a:r>
            <a:r>
              <a:rPr lang="en-US" altLang="zh-CN" sz="3200" dirty="0">
                <a:latin typeface="Calibri" panose="020F0502020204030204" pitchFamily="34" charset="0"/>
              </a:rPr>
              <a:t>  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a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8-years-old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boy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an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8-years-old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r>
              <a:rPr lang="en-US" altLang="zh-CN" sz="3200" dirty="0"/>
              <a:t>boy</a:t>
            </a:r>
            <a:r>
              <a:rPr lang="en-US" altLang="zh-CN" sz="3200" dirty="0">
                <a:latin typeface="Calibri" panose="020F0502020204030204" pitchFamily="34" charset="0"/>
              </a:rPr>
              <a:t> </a:t>
            </a:r>
            <a:endParaRPr lang="en-US" altLang="zh-CN" sz="3200" dirty="0"/>
          </a:p>
        </p:txBody>
      </p:sp>
      <p:sp>
        <p:nvSpPr>
          <p:cNvPr id="78851" name="TextBox 13"/>
          <p:cNvSpPr txBox="1">
            <a:spLocks noChangeArrowheads="1"/>
          </p:cNvSpPr>
          <p:nvPr/>
        </p:nvSpPr>
        <p:spPr bwMode="auto">
          <a:xfrm>
            <a:off x="250825" y="404813"/>
            <a:ext cx="7381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8852" name="TextBox 14"/>
          <p:cNvSpPr txBox="1">
            <a:spLocks noChangeArrowheads="1"/>
          </p:cNvSpPr>
          <p:nvPr/>
        </p:nvSpPr>
        <p:spPr bwMode="auto">
          <a:xfrm>
            <a:off x="179388" y="2349500"/>
            <a:ext cx="71913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8853" name="TextBox 14"/>
          <p:cNvSpPr txBox="1">
            <a:spLocks noChangeArrowheads="1"/>
          </p:cNvSpPr>
          <p:nvPr/>
        </p:nvSpPr>
        <p:spPr bwMode="auto">
          <a:xfrm>
            <a:off x="107950" y="4365625"/>
            <a:ext cx="7191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/>
      <p:bldP spid="78852" grpId="0"/>
      <p:bldP spid="788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矩形 1"/>
          <p:cNvSpPr>
            <a:spLocks noChangeArrowheads="1"/>
          </p:cNvSpPr>
          <p:nvPr/>
        </p:nvSpPr>
        <p:spPr bwMode="auto">
          <a:xfrm>
            <a:off x="0" y="-3175"/>
            <a:ext cx="9072563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17. 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—</a:t>
            </a:r>
            <a:r>
              <a:rPr lang="en-US" altLang="zh-CN" sz="3200" dirty="0">
                <a:sym typeface="Arial" panose="020B0604020202020204" pitchFamily="34" charset="0"/>
              </a:rPr>
              <a:t>________Tom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often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go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to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work by bus?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          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—</a:t>
            </a:r>
            <a:r>
              <a:rPr lang="en-US" altLang="zh-CN" sz="3200" dirty="0">
                <a:sym typeface="Arial" panose="020B0604020202020204" pitchFamily="34" charset="0"/>
              </a:rPr>
              <a:t>Yes, he _______.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     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Does, do   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	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Does, does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Do, does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	</a:t>
            </a:r>
            <a:r>
              <a:rPr lang="en-US" altLang="zh-CN" sz="3200" dirty="0" smtClean="0">
                <a:sym typeface="Arial" panose="020B0604020202020204" pitchFamily="34" charset="0"/>
              </a:rPr>
              <a:t>D</a:t>
            </a:r>
            <a:r>
              <a:rPr lang="en-US" altLang="zh-CN" sz="3200" dirty="0">
                <a:sym typeface="Arial" panose="020B0604020202020204" pitchFamily="34" charset="0"/>
              </a:rPr>
              <a:t>.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Do, do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18. If we Chinese work hard, China Dream will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___________. </a:t>
            </a:r>
            <a:r>
              <a:rPr lang="en-US" altLang="zh-CN" sz="3200" dirty="0">
                <a:sym typeface="Arial" panose="020B0604020202020204" pitchFamily="34" charset="0"/>
              </a:rPr>
              <a:t>(2013</a:t>
            </a:r>
            <a:r>
              <a:rPr lang="zh-CN" altLang="en-US" sz="3200" dirty="0">
                <a:sym typeface="Arial" panose="020B0604020202020204" pitchFamily="34" charset="0"/>
              </a:rPr>
              <a:t>四川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·</a:t>
            </a:r>
            <a:r>
              <a:rPr lang="zh-CN" altLang="en-US" sz="3200" dirty="0">
                <a:sym typeface="Arial" panose="020B0604020202020204" pitchFamily="34" charset="0"/>
              </a:rPr>
              <a:t>遂宁</a:t>
            </a:r>
            <a:r>
              <a:rPr lang="en-US" altLang="zh-CN" sz="3200" dirty="0">
                <a:sym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come out	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 come into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come </a:t>
            </a:r>
            <a:r>
              <a:rPr lang="en-US" altLang="zh-CN" sz="3200" dirty="0" smtClean="0">
                <a:sym typeface="Arial" panose="020B0604020202020204" pitchFamily="34" charset="0"/>
              </a:rPr>
              <a:t>true    D</a:t>
            </a:r>
            <a:r>
              <a:rPr lang="en-US" altLang="zh-CN" sz="3200" dirty="0">
                <a:sym typeface="Arial" panose="020B0604020202020204" pitchFamily="34" charset="0"/>
              </a:rPr>
              <a:t>. come on  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19. How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does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she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 smtClean="0">
                <a:sym typeface="Arial" panose="020B0604020202020204" pitchFamily="34" charset="0"/>
              </a:rPr>
              <a:t>_____</a:t>
            </a:r>
            <a:r>
              <a:rPr lang="en-US" altLang="zh-CN" sz="3200" dirty="0">
                <a:sym typeface="Arial" panose="020B0604020202020204" pitchFamily="34" charset="0"/>
              </a:rPr>
              <a:t>Shanghai?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reaches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 </a:t>
            </a:r>
            <a:r>
              <a:rPr lang="en-US" altLang="zh-CN" sz="3200" dirty="0">
                <a:sym typeface="Arial" panose="020B0604020202020204" pitchFamily="34" charset="0"/>
              </a:rPr>
              <a:t>     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 arrive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at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 </a:t>
            </a:r>
            <a:r>
              <a:rPr lang="en-US" altLang="zh-CN" sz="3200" dirty="0">
                <a:sym typeface="Arial" panose="020B0604020202020204" pitchFamily="34" charset="0"/>
              </a:rPr>
              <a:t>   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get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to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          </a:t>
            </a:r>
            <a:r>
              <a:rPr lang="en-US" altLang="zh-CN" sz="3200" dirty="0" smtClean="0">
                <a:sym typeface="Arial" panose="020B0604020202020204" pitchFamily="34" charset="0"/>
              </a:rPr>
              <a:t>D</a:t>
            </a:r>
            <a:r>
              <a:rPr lang="en-US" altLang="zh-CN" sz="3200" dirty="0">
                <a:sym typeface="Arial" panose="020B0604020202020204" pitchFamily="34" charset="0"/>
              </a:rPr>
              <a:t>. gets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endParaRPr lang="en-US" altLang="zh-CN" sz="3200" dirty="0">
              <a:sym typeface="Arial" panose="020B0604020202020204" pitchFamily="34" charset="0"/>
            </a:endParaRPr>
          </a:p>
        </p:txBody>
      </p:sp>
      <p:sp>
        <p:nvSpPr>
          <p:cNvPr id="79875" name="TextBox 13"/>
          <p:cNvSpPr txBox="1">
            <a:spLocks noChangeArrowheads="1"/>
          </p:cNvSpPr>
          <p:nvPr/>
        </p:nvSpPr>
        <p:spPr bwMode="auto">
          <a:xfrm>
            <a:off x="250825" y="117475"/>
            <a:ext cx="738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9876" name="TextBox 14"/>
          <p:cNvSpPr txBox="1">
            <a:spLocks noChangeArrowheads="1"/>
          </p:cNvSpPr>
          <p:nvPr/>
        </p:nvSpPr>
        <p:spPr bwMode="auto">
          <a:xfrm>
            <a:off x="179388" y="2422525"/>
            <a:ext cx="719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9877" name="TextBox 14"/>
          <p:cNvSpPr txBox="1">
            <a:spLocks noChangeArrowheads="1"/>
          </p:cNvSpPr>
          <p:nvPr/>
        </p:nvSpPr>
        <p:spPr bwMode="auto">
          <a:xfrm>
            <a:off x="107950" y="5013325"/>
            <a:ext cx="719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79876" grpId="0"/>
      <p:bldP spid="798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矩形 1"/>
          <p:cNvSpPr>
            <a:spLocks noChangeArrowheads="1"/>
          </p:cNvSpPr>
          <p:nvPr/>
        </p:nvSpPr>
        <p:spPr bwMode="auto">
          <a:xfrm>
            <a:off x="528637" y="757297"/>
            <a:ext cx="777716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20. Lucy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spends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an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hour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 smtClean="0">
                <a:sym typeface="Arial" panose="020B0604020202020204" pitchFamily="34" charset="0"/>
              </a:rPr>
              <a:t>___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her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homework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every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day.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do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  </a:t>
            </a:r>
            <a:r>
              <a:rPr lang="en-US" altLang="zh-CN" sz="3200" dirty="0">
                <a:sym typeface="Arial" panose="020B0604020202020204" pitchFamily="34" charset="0"/>
              </a:rPr>
              <a:t>			B.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doing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  </a:t>
            </a:r>
            <a:r>
              <a:rPr lang="en-US" altLang="zh-CN" sz="3200" dirty="0">
                <a:sym typeface="Arial" panose="020B0604020202020204" pitchFamily="34" charset="0"/>
              </a:rPr>
              <a:t>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to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do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 </a:t>
            </a:r>
            <a:r>
              <a:rPr lang="en-US" altLang="zh-CN" sz="3200" dirty="0">
                <a:sym typeface="Arial" panose="020B0604020202020204" pitchFamily="34" charset="0"/>
              </a:rPr>
              <a:t>			D.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does</a:t>
            </a:r>
          </a:p>
        </p:txBody>
      </p:sp>
      <p:sp>
        <p:nvSpPr>
          <p:cNvPr id="80899" name="TextBox 13"/>
          <p:cNvSpPr txBox="1">
            <a:spLocks noChangeArrowheads="1"/>
          </p:cNvSpPr>
          <p:nvPr/>
        </p:nvSpPr>
        <p:spPr bwMode="auto">
          <a:xfrm>
            <a:off x="708025" y="806510"/>
            <a:ext cx="7381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药剂师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药剂师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药剂师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1410</Words>
  <Application>Microsoft Office PowerPoint</Application>
  <PresentationFormat>全屏显示(4:3)</PresentationFormat>
  <Paragraphs>253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宋体</vt:lpstr>
      <vt:lpstr>微软雅黑</vt:lpstr>
      <vt:lpstr>幼圆</vt:lpstr>
      <vt:lpstr>Arial</vt:lpstr>
      <vt:lpstr>Book Antiqua</vt:lpstr>
      <vt:lpstr>Calibri</vt:lpstr>
      <vt:lpstr>Century Gothic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2023-01-16T19:15:03Z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727B297D58654985B5E2468DB8AE2C29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