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1021" r:id="rId5"/>
    <p:sldId id="1022" r:id="rId6"/>
    <p:sldId id="1023" r:id="rId7"/>
    <p:sldId id="1024" r:id="rId8"/>
    <p:sldId id="1025" r:id="rId9"/>
    <p:sldId id="1026" r:id="rId10"/>
    <p:sldId id="1027" r:id="rId11"/>
    <p:sldId id="1028" r:id="rId12"/>
    <p:sldId id="1029" r:id="rId13"/>
    <p:sldId id="1030" r:id="rId14"/>
    <p:sldId id="1031" r:id="rId15"/>
    <p:sldId id="1032" r:id="rId16"/>
    <p:sldId id="1033" r:id="rId17"/>
    <p:sldId id="1034" r:id="rId18"/>
    <p:sldId id="1035" r:id="rId19"/>
    <p:sldId id="1036" r:id="rId20"/>
    <p:sldId id="1037" r:id="rId21"/>
    <p:sldId id="101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24F52A-9861-4A82-A97E-8F624907F98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992AAFC-34DB-4250-8F14-1667A8CE0F0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134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3932" y="2513778"/>
            <a:ext cx="4752082" cy="2040937"/>
            <a:chOff x="655032" y="2826434"/>
            <a:chExt cx="4752082" cy="2040937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826434"/>
              <a:ext cx="4752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4800" dirty="0">
                  <a:solidFill>
                    <a:srgbClr val="00B050"/>
                  </a:solidFill>
                  <a:cs typeface="+mn-ea"/>
                  <a:sym typeface="+mn-lt"/>
                </a:rPr>
                <a:t>《</a:t>
              </a:r>
              <a:r>
                <a:rPr lang="zh-CN" altLang="en-US" sz="4800" dirty="0">
                  <a:solidFill>
                    <a:srgbClr val="00B050"/>
                  </a:solidFill>
                  <a:cs typeface="+mn-ea"/>
                  <a:sym typeface="+mn-lt"/>
                </a:rPr>
                <a:t>我的植物朋友</a:t>
              </a:r>
              <a:r>
                <a:rPr lang="en-US" altLang="zh-CN" sz="4800" dirty="0">
                  <a:solidFill>
                    <a:srgbClr val="00B050"/>
                  </a:solidFill>
                  <a:cs typeface="+mn-ea"/>
                  <a:sym typeface="+mn-lt"/>
                </a:rPr>
                <a:t>》</a:t>
              </a:r>
              <a:endParaRPr lang="zh-CN" altLang="en-US" sz="4800" dirty="0">
                <a:solidFill>
                  <a:srgbClr val="00B050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36073" y="4831862"/>
            <a:ext cx="1384360" cy="1228448"/>
            <a:chOff x="10185400" y="4966718"/>
            <a:chExt cx="1384360" cy="1228448"/>
          </a:xfrm>
        </p:grpSpPr>
        <p:grpSp>
          <p:nvGrpSpPr>
            <p:cNvPr id="12" name="组合 11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17" name="矩形 16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14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844815" y="0"/>
            <a:ext cx="1134310" cy="112179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LOGO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21175" y="1242695"/>
            <a:ext cx="5320665" cy="1274445"/>
            <a:chOff x="6505" y="2545"/>
            <a:chExt cx="8379" cy="2007"/>
          </a:xfrm>
        </p:grpSpPr>
        <p:pic>
          <p:nvPicPr>
            <p:cNvPr id="15" name="图片 14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39" y="3235"/>
              <a:ext cx="56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恰当地运用修辞方法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967740" y="3994011"/>
            <a:ext cx="10119360" cy="185069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例如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：《石榴》春天来了，石榴树到了夏天，郁郁葱葱的绿叶中，便开出一朵朵火红的石榴花。花越开越密，越开越盛，不久便挂满了枝头。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走近看，仿佛是一个个活泼的小喇叭，正鼓着劲儿在吹呢。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84300" y="2857341"/>
            <a:ext cx="1920895" cy="796469"/>
          </a:xfrm>
          <a:prstGeom prst="cloud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拟人法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4400" y="2686685"/>
            <a:ext cx="10287000" cy="3043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写植物可进行联想，抒发一些个人感受。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如写梅花不怕风雪的特点时，可联想到人的坚韧不拔的性格；写白杨的挺拔高大，可联想人的奋发向上的精神。但是联想不能超越客观实际，抒情不要无病呻吟。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另外，注重静态描写与动态描写相结合的办法，是描写植物的绝佳秘方。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561465" y="1048137"/>
            <a:ext cx="4870450" cy="1356360"/>
            <a:chOff x="7639" y="2081"/>
            <a:chExt cx="7670" cy="2136"/>
          </a:xfrm>
        </p:grpSpPr>
        <p:pic>
          <p:nvPicPr>
            <p:cNvPr id="12" name="图片 11" descr="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39" y="2081"/>
              <a:ext cx="7670" cy="2137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7639" y="2905"/>
              <a:ext cx="5494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要有联想地抒发感情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40790" y="2814320"/>
            <a:ext cx="6923405" cy="3095271"/>
          </a:xfrm>
          <a:prstGeom prst="bevel">
            <a:avLst>
              <a:gd name="adj" fmla="val 6747"/>
            </a:avLst>
          </a:prstGeom>
          <a:solidFill>
            <a:srgbClr val="FCCEAF"/>
          </a:solidFill>
          <a:ln w="9525">
            <a:solidFill>
              <a:srgbClr val="648C2F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重点放在主体部分，不要抠细节。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确定几个方面时，要全面、多角度。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要围绕写作中心，不要偏离中心。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提纲分级显示，层次清楚。</a:t>
            </a:r>
          </a:p>
        </p:txBody>
      </p:sp>
      <p:grpSp>
        <p:nvGrpSpPr>
          <p:cNvPr id="8" name="组合 7"/>
          <p:cNvGrpSpPr/>
          <p:nvPr/>
        </p:nvGrpSpPr>
        <p:grpSpPr>
          <a:xfrm rot="780000">
            <a:off x="6842124" y="1326316"/>
            <a:ext cx="3597910" cy="1090930"/>
            <a:chOff x="6860" y="2905"/>
            <a:chExt cx="5666" cy="1718"/>
          </a:xfrm>
        </p:grpSpPr>
        <p:pic>
          <p:nvPicPr>
            <p:cNvPr id="9" name="图片 8" descr="图片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60" y="2905"/>
              <a:ext cx="5666" cy="1718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6860" y="3503"/>
              <a:ext cx="364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列提纲的原则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74628" y="998855"/>
            <a:ext cx="5535657" cy="1296670"/>
            <a:chOff x="2145" y="5761"/>
            <a:chExt cx="6247" cy="2042"/>
          </a:xfrm>
        </p:grpSpPr>
        <p:pic>
          <p:nvPicPr>
            <p:cNvPr id="11" name="图片 10" descr="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5" y="5761"/>
              <a:ext cx="6247" cy="2042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275" y="6434"/>
              <a:ext cx="38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列提纲的方法：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074628" y="2630805"/>
            <a:ext cx="6888272" cy="3439462"/>
          </a:xfrm>
          <a:prstGeom prst="bevel">
            <a:avLst>
              <a:gd name="adj" fmla="val 556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5D1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确定写作对象（哪种植物？）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确定写作内容（写哪几个方面？）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确定写作顺序（从远到近、从低到高）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确定基础的的修辞手法（比喻、拟人）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5.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确定自己的感受（赞叹、想象、关联）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2643100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习作范例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98891" y="1924050"/>
            <a:ext cx="6988175" cy="41331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春姑娘来了，桃花露出了笑脸，我和妈妈来到果园里看桃花。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远远望去，桃树红绿相间，花和叶子交错而生，像是用彩线编织成的锦缎。这种美吸引着我前去看个究竟。渐渐走进才将花和叶子分开，再近些就能看到花瓣颜色有深有浅，就像是红墨经过雨水浸染一样，并不是一律的粉红，能让你想到成熟后深红里透着浅红和浅绿的桃子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91575" y="2141220"/>
            <a:ext cx="230314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开篇指出写作对象。</a:t>
            </a: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8134533" y="1821795"/>
            <a:ext cx="26035" cy="4232275"/>
          </a:xfrm>
          <a:prstGeom prst="straightConnector1">
            <a:avLst/>
          </a:prstGeom>
          <a:ln w="38100">
            <a:solidFill>
              <a:srgbClr val="99C868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402965" y="1235075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美丽的桃花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99805" y="3628390"/>
            <a:ext cx="25996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按照从远到近，先整体后部分的顺序描写桃花。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39470" y="2113280"/>
            <a:ext cx="7995920" cy="3690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每朵桃花都有五个小小的花瓣，就像一只只美丽的蝴蝶。一朵朵粉色的桃花好像一朵朵彩云，从地面升起。有的才展开两三片花瓣儿，好像一个个可爱的小姑娘。有的花瓣儿全长开了，好像一位美丽的少女在枝头翩翩起舞。有的还是花骨朵儿，好像一个胖娃娃坐在枝头哈哈笑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123045" y="2816225"/>
            <a:ext cx="27457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详细描写了桃花的各种形态，运用比喻，生动形象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835390" y="1522095"/>
            <a:ext cx="12700" cy="4387215"/>
          </a:xfrm>
          <a:prstGeom prst="line">
            <a:avLst/>
          </a:prstGeom>
          <a:ln w="38100">
            <a:solidFill>
              <a:srgbClr val="99C8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31875" y="1381304"/>
            <a:ext cx="7318246" cy="45063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发现桃花已经开了很多了，但是桃花的叶子没有我想象得那么茂密，爸爸告诉我:“等桃花快要凋谢的时候，叶子才会茂盛，你看!有的桃花快要凋谢了，它们的下边都长出了一个绿色的小圆球，等到夏天就会变成又大又甜的桃子。”我听得都要流口水了，等到夏天，我还要来这里摘桃子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看着，想着，我觉得我也变成了一朵美丽的桃花，穿着粉色的衣服，站在阳光里。小蜜蜂飞过来，告诉我采蜜的快乐，小鸟飞过来，告诉我飞行的快乐……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71000" y="2665730"/>
            <a:ext cx="26485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想象奇特，读者仿佛与作者一起置身其中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8852153" y="1499816"/>
            <a:ext cx="79375" cy="438785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45490" y="2562225"/>
            <a:ext cx="74656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虽然桃花不像梅花那样不怕寒冷，也不像牡丹一样富贵，但它有着不一样的美。美丽的桃花默默在春天开放，等到夏天，为人们献出丰收的果实。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我爱美丽的桃花，更爱这夺目的春天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！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531860" y="2045335"/>
            <a:ext cx="2745740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对比写出桃花不一样的美。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260080" y="1840547"/>
            <a:ext cx="6350" cy="3750310"/>
          </a:xfrm>
          <a:prstGeom prst="line">
            <a:avLst/>
          </a:prstGeom>
          <a:ln w="38100">
            <a:solidFill>
              <a:srgbClr val="99C86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630285" y="4356100"/>
            <a:ext cx="2954655" cy="588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结尾抒发喜爱之情。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例文赏析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660015" y="2252345"/>
            <a:ext cx="8587105" cy="2564759"/>
            <a:chOff x="4189" y="3547"/>
            <a:chExt cx="12901" cy="4978"/>
          </a:xfrm>
        </p:grpSpPr>
        <p:sp>
          <p:nvSpPr>
            <p:cNvPr id="8" name="双波形 7"/>
            <p:cNvSpPr/>
            <p:nvPr/>
          </p:nvSpPr>
          <p:spPr>
            <a:xfrm>
              <a:off x="4189" y="3547"/>
              <a:ext cx="12700" cy="4978"/>
            </a:xfrm>
            <a:prstGeom prst="doubleWave">
              <a:avLst>
                <a:gd name="adj1" fmla="val 6044"/>
                <a:gd name="adj2" fmla="val 0"/>
              </a:avLst>
            </a:prstGeom>
            <a:noFill/>
            <a:ln cap="rnd">
              <a:solidFill>
                <a:srgbClr val="00B0F0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189" y="3929"/>
              <a:ext cx="12901" cy="39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点评：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这篇习作写了作者去果园观赏桃花，运用比喻、想象的手法生动细致地描写了桃花开放的美丽景象，让人如闻其香，如临其境。桃花真美丽啊！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100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100"/>
            <a:ext cx="3028950" cy="4010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059555" y="2581100"/>
            <a:ext cx="7109460" cy="21632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课下，大家投票推荐最好的作品，并请爱好摄影的同学拍摄相关植物图片，形成图文作品集。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134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44814" y="0"/>
            <a:ext cx="912495" cy="112179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LOGO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511300" y="1562915"/>
            <a:ext cx="3168015" cy="912495"/>
            <a:chOff x="360" y="260"/>
            <a:chExt cx="4989" cy="1437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511300" y="2516505"/>
            <a:ext cx="3168015" cy="912495"/>
            <a:chOff x="360" y="260"/>
            <a:chExt cx="4989" cy="1437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11300" y="3470095"/>
            <a:ext cx="3168015" cy="912495"/>
            <a:chOff x="360" y="260"/>
            <a:chExt cx="4989" cy="1437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课文精讲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511300" y="4423685"/>
            <a:ext cx="3168015" cy="912495"/>
            <a:chOff x="360" y="260"/>
            <a:chExt cx="4989" cy="1437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511300" y="5377276"/>
            <a:ext cx="3168015" cy="912495"/>
            <a:chOff x="360" y="260"/>
            <a:chExt cx="4989" cy="1437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rgbClr val="00B050"/>
                  </a:solidFill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solidFill>
                    <a:srgbClr val="00B050"/>
                  </a:solidFill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板书设计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56965" y="2593340"/>
            <a:ext cx="613664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我的植物朋友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看一看  摸一摸  闻一闻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对比法  比喻法  拟人法</a:t>
            </a:r>
          </a:p>
        </p:txBody>
      </p:sp>
      <p:pic>
        <p:nvPicPr>
          <p:cNvPr id="7" name="图片 6" descr="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765" y="1998980"/>
            <a:ext cx="2859405" cy="2859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6" b="1341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43932" y="2513778"/>
            <a:ext cx="4752082" cy="2040937"/>
            <a:chOff x="655032" y="2826434"/>
            <a:chExt cx="4752082" cy="2040937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826434"/>
              <a:ext cx="4752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dirty="0">
                  <a:solidFill>
                    <a:srgbClr val="00B050"/>
                  </a:solidFill>
                  <a:cs typeface="+mn-ea"/>
                  <a:sym typeface="+mn-lt"/>
                </a:rPr>
                <a:t>感谢各位聆听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36073" y="4831862"/>
            <a:ext cx="1384360" cy="1228448"/>
            <a:chOff x="10185400" y="4966718"/>
            <a:chExt cx="1384360" cy="1228448"/>
          </a:xfrm>
        </p:grpSpPr>
        <p:grpSp>
          <p:nvGrpSpPr>
            <p:cNvPr id="12" name="组合 11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17" name="矩形 16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14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844815" y="0"/>
            <a:ext cx="1134310" cy="112179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YOUR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kern="0" dirty="0">
                <a:solidFill>
                  <a:srgbClr val="FFFFFF"/>
                </a:solidFill>
                <a:cs typeface="+mn-ea"/>
                <a:sym typeface="+mn-lt"/>
              </a:rPr>
              <a:t>LOGO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384" y="1816141"/>
            <a:ext cx="5676916" cy="3691791"/>
          </a:xfrm>
          <a:prstGeom prst="roundRect">
            <a:avLst/>
          </a:prstGeom>
          <a:noFill/>
          <a:ln w="38100">
            <a:solidFill>
              <a:srgbClr val="00B050"/>
            </a:solidFill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99C868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同学们，世界因为有了绿色的植物才变得生机勃勃，如果没有植物，我们的地球将变得一片荒凉，所以，我们要爱护植物，珍惜植物给我们带来的美好生活。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这节课，我们就来学习怎样来写植物的文章。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我的植物朋友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9" y="2520534"/>
            <a:ext cx="4314826" cy="2375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sp>
        <p:nvSpPr>
          <p:cNvPr id="2" name="矩形 1"/>
          <p:cNvSpPr/>
          <p:nvPr/>
        </p:nvSpPr>
        <p:spPr>
          <a:xfrm>
            <a:off x="660384" y="1188472"/>
            <a:ext cx="10495280" cy="173037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我的植物朋友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春天到了，到处都生机物勃。让我们选择一种植物，走近它了解它，和它交朋友。照样子，为自己的植物朋友做个记录卡吧。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2882" r="2491" b="20417"/>
          <a:stretch>
            <a:fillRect/>
          </a:stretch>
        </p:blipFill>
        <p:spPr>
          <a:xfrm>
            <a:off x="1136015" y="3322320"/>
            <a:ext cx="77279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12882" r="2491" b="20417"/>
          <a:stretch>
            <a:fillRect/>
          </a:stretch>
        </p:blipFill>
        <p:spPr>
          <a:xfrm>
            <a:off x="2363612" y="2327862"/>
            <a:ext cx="7464775" cy="281571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8467" y="1291318"/>
            <a:ext cx="6918158" cy="5302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仔细观察：记录卡的组成部分有哪些？</a:t>
            </a:r>
          </a:p>
        </p:txBody>
      </p:sp>
      <p:sp>
        <p:nvSpPr>
          <p:cNvPr id="5" name="箭头: 上 4"/>
          <p:cNvSpPr/>
          <p:nvPr/>
        </p:nvSpPr>
        <p:spPr>
          <a:xfrm>
            <a:off x="3345784" y="4794489"/>
            <a:ext cx="433896" cy="74070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15374" y="5535195"/>
            <a:ext cx="1600200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植物图片</a:t>
            </a:r>
          </a:p>
        </p:txBody>
      </p:sp>
      <p:sp>
        <p:nvSpPr>
          <p:cNvPr id="8" name="箭头: 上 9"/>
          <p:cNvSpPr/>
          <p:nvPr/>
        </p:nvSpPr>
        <p:spPr>
          <a:xfrm>
            <a:off x="5658955" y="4833377"/>
            <a:ext cx="433896" cy="74070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78198" y="5539932"/>
            <a:ext cx="3279425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可以观察到的项目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7" grpId="0"/>
      <p:bldP spid="8" grpId="0" bldLvl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66140" y="2749550"/>
            <a:ext cx="9515475" cy="34158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写好植物的形态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抓住不同植物的特点，有目的地描写。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如植物开花时的姿态、颜色、花期；植物叶子在不同时间、不同季节的变化。总之，要抓住所写的植物与其它植物不同之处。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" b="8395"/>
          <a:stretch>
            <a:fillRect/>
          </a:stretch>
        </p:blipFill>
        <p:spPr>
          <a:xfrm>
            <a:off x="6688455" y="1112520"/>
            <a:ext cx="3833495" cy="2156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87401" y="2224405"/>
            <a:ext cx="10579100" cy="30433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原文：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桃花的颜色是粉红的，花瓣比较多，和叶子一起生长。看上去，整棵树红绿相间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从远到进，先整体后部分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远远望去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，桃树红绿相间，花和叶子交错而生。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渐渐走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近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才将花和叶子分开，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再近些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就能看到花瓣颜色有深有浅，并不是一律的粉红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84300" y="1400175"/>
            <a:ext cx="3355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2.按照一定的顺序写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84300" y="4266754"/>
            <a:ext cx="9135745" cy="15044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例如：在这千姿百态的植物世界里，我喜爱的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既不是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花中之王牡丹，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也不是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娇艳欲滴的玫瑰，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而是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可治百病的芦荟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321175" y="1242695"/>
            <a:ext cx="5320665" cy="1274445"/>
            <a:chOff x="6505" y="2545"/>
            <a:chExt cx="8379" cy="2007"/>
          </a:xfrm>
        </p:grpSpPr>
        <p:pic>
          <p:nvPicPr>
            <p:cNvPr id="5" name="图片 4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8939" y="3235"/>
              <a:ext cx="56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恰当地运用修辞方法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602919" y="2167255"/>
            <a:ext cx="2256432" cy="1469469"/>
          </a:xfrm>
          <a:prstGeom prst="irregularSeal1">
            <a:avLst/>
          </a:prstGeom>
          <a:solidFill>
            <a:srgbClr val="F8B7C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对比法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/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习作指导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321175" y="1242695"/>
            <a:ext cx="5320665" cy="1274445"/>
            <a:chOff x="6505" y="2545"/>
            <a:chExt cx="8379" cy="2007"/>
          </a:xfrm>
        </p:grpSpPr>
        <p:pic>
          <p:nvPicPr>
            <p:cNvPr id="15" name="图片 14" descr="1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05" y="2545"/>
              <a:ext cx="8379" cy="20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39" y="3235"/>
              <a:ext cx="566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恰当地运用修辞方法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57885" y="3828469"/>
            <a:ext cx="10476230" cy="17868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例如：万寿菊有的是未开的青色的花骨朵，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远远地望去像一个个小小的话筒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，竖在枝头，花瓣一层又层，密密地重叠在一起，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像一个淡黄色的绣球。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73530" y="2576195"/>
            <a:ext cx="1920895" cy="796469"/>
          </a:xfrm>
          <a:prstGeom prst="cloud">
            <a:avLst/>
          </a:prstGeom>
          <a:solidFill>
            <a:srgbClr val="99C868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比喻法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rzxjt35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Office PowerPoint</Application>
  <PresentationFormat>宽屏</PresentationFormat>
  <Paragraphs>97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2021-05-10T00:53:46Z</dcterms:created>
  <dcterms:modified xsi:type="dcterms:W3CDTF">2023-01-10T05:59:20Z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9D45D286F37D4741810070FA7DE2D135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