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43" r:id="rId2"/>
    <p:sldId id="681" r:id="rId3"/>
    <p:sldId id="782" r:id="rId4"/>
    <p:sldId id="781" r:id="rId5"/>
    <p:sldId id="780" r:id="rId6"/>
    <p:sldId id="779" r:id="rId7"/>
    <p:sldId id="784" r:id="rId8"/>
    <p:sldId id="786" r:id="rId9"/>
    <p:sldId id="785" r:id="rId10"/>
    <p:sldId id="789" r:id="rId11"/>
    <p:sldId id="791" r:id="rId12"/>
    <p:sldId id="790" r:id="rId13"/>
    <p:sldId id="794" r:id="rId14"/>
    <p:sldId id="793" r:id="rId15"/>
    <p:sldId id="795" r:id="rId16"/>
    <p:sldId id="796" r:id="rId17"/>
    <p:sldId id="798" r:id="rId18"/>
    <p:sldId id="797" r:id="rId19"/>
    <p:sldId id="792" r:id="rId20"/>
    <p:sldId id="800" r:id="rId21"/>
    <p:sldId id="799" r:id="rId22"/>
    <p:sldId id="802" r:id="rId23"/>
    <p:sldId id="805" r:id="rId24"/>
    <p:sldId id="801" r:id="rId25"/>
    <p:sldId id="600" r:id="rId26"/>
    <p:sldId id="804" r:id="rId27"/>
    <p:sldId id="806" r:id="rId28"/>
    <p:sldId id="807" r:id="rId29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5BA"/>
    <a:srgbClr val="FF9800"/>
    <a:srgbClr val="AFBADD"/>
    <a:srgbClr val="7EDBAE"/>
    <a:srgbClr val="FFBA57"/>
    <a:srgbClr val="56CA95"/>
    <a:srgbClr val="F0775F"/>
    <a:srgbClr val="E88800"/>
    <a:srgbClr val="D0D1D5"/>
    <a:srgbClr val="8A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-354" y="-78"/>
      </p:cViewPr>
      <p:guideLst>
        <p:guide orient="horz" pos="1820"/>
        <p:guide pos="2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38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3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569481" y="1860556"/>
            <a:ext cx="5921693" cy="103203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-1" y="860396"/>
            <a:ext cx="914400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 fontAlgn="base">
              <a:defRPr/>
            </a:pPr>
            <a:r>
              <a:rPr lang="zh-CN" altLang="en-US" sz="2700" b="1" dirty="0">
                <a:solidFill>
                  <a:srgbClr val="5E75BA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3  Heroes</a:t>
            </a:r>
            <a:r>
              <a:rPr lang="zh-CN" altLang="en-US" sz="2700" b="1" dirty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700" b="1" noProof="1">
              <a:solidFill>
                <a:srgbClr val="FF6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1569481" y="1860556"/>
            <a:ext cx="6005036" cy="99257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1 She trained hard, so she              became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great player later.</a:t>
            </a:r>
            <a:endParaRPr lang="zh-CN" altLang="en-US" sz="3000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2036" y="432430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841494" y="752688"/>
            <a:ext cx="6318647" cy="7771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hero that is mentioned in the listening passage?</a:t>
            </a:r>
          </a:p>
        </p:txBody>
      </p:sp>
      <p:pic>
        <p:nvPicPr>
          <p:cNvPr id="156680" name="Picture 8" descr="T01935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3783" y="1366124"/>
            <a:ext cx="2917031" cy="20300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2029777" y="1963579"/>
            <a:ext cx="3186113" cy="423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Deng Yaping.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841534" y="3669025"/>
            <a:ext cx="6561535" cy="992579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greatest table tennis players</a:t>
            </a:r>
            <a:r>
              <a:rPr lang="en-US" altLang="zh-CN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world. She is also a successful woman in other areas.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/>
      <p:bldP spid="156684" grpId="0"/>
      <p:bldP spid="15668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308" name="Picture 20" descr="U_2150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1" y="770572"/>
            <a:ext cx="2526030" cy="19030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440913" y="1264543"/>
            <a:ext cx="3942160" cy="1454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won her first world championship title with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Hong in 1989.</a:t>
            </a:r>
          </a:p>
        </p:txBody>
      </p:sp>
      <p:pic>
        <p:nvPicPr>
          <p:cNvPr id="12298" name="Picture 10" descr="U_3699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199" y="2673667"/>
            <a:ext cx="1805940" cy="21878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041204" y="3229590"/>
            <a:ext cx="4049315" cy="1915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won a gold medal in both the singles and doubles competitions at the 1992 Olympics in Barcelona, Spain.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  <p:bldP spid="12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8787" name="Picture 3" descr="U_2844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74850">
            <a:off x="608171" y="873443"/>
            <a:ext cx="1537335" cy="19711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U_2087~1"/>
          <p:cNvPicPr>
            <a:picLocks noChangeAspect="1" noChangeArrowheads="1"/>
          </p:cNvPicPr>
          <p:nvPr/>
        </p:nvPicPr>
        <p:blipFill>
          <a:blip r:embed="rId3" cstate="email"/>
          <a:srcRect l="-667"/>
          <a:stretch>
            <a:fillRect/>
          </a:stretch>
        </p:blipFill>
        <p:spPr bwMode="auto">
          <a:xfrm>
            <a:off x="6271260" y="1072039"/>
            <a:ext cx="2514600" cy="16573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557939" y="1191102"/>
            <a:ext cx="3713321" cy="1454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received a doctor’s degree from Cambridge University in 2008.</a:t>
            </a:r>
          </a:p>
        </p:txBody>
      </p:sp>
      <p:pic>
        <p:nvPicPr>
          <p:cNvPr id="118789" name="Picture 5" descr="U_3106~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3502" y="3034104"/>
            <a:ext cx="2500313" cy="186451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040506" y="3709511"/>
            <a:ext cx="3783806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making a speech for the bid for the 2008 Olympic Games. 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79" name="Rectangle 2"/>
          <p:cNvSpPr/>
          <p:nvPr/>
        </p:nvSpPr>
        <p:spPr>
          <a:xfrm>
            <a:off x="2241948" y="642938"/>
            <a:ext cx="4792265" cy="496491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70000"/>
              </a:lnSpc>
            </a:pPr>
            <a:endParaRPr lang="en-US" altLang="zh-CN" sz="2700" b="1">
              <a:solidFill>
                <a:srgbClr val="A0C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3860006" y="498158"/>
            <a:ext cx="1760220" cy="6415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32" name="Picture 11" descr="14172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7" y="1342073"/>
            <a:ext cx="2199799" cy="21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2923222" y="1788319"/>
            <a:ext cx="4696698" cy="1837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1.Describe your hero and let your partner guess who he/she is.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923223" y="2880360"/>
            <a:ext cx="4620499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2.Two persons are talking about hero. Listen and read. Finish the following exercises.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/>
      <p:bldP spid="189449" grpId="0"/>
      <p:bldP spid="1720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393047" y="749529"/>
            <a:ext cx="5994797" cy="4376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read.</a:t>
            </a:r>
          </a:p>
        </p:txBody>
      </p:sp>
      <p:pic>
        <p:nvPicPr>
          <p:cNvPr id="121941" name="Picture 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93032" y="1187292"/>
            <a:ext cx="6456521" cy="36876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Unit 1 activity 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0928" y="736283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3314700" y="642938"/>
            <a:ext cx="2514600" cy="352425"/>
          </a:xfrm>
          <a:prstGeom prst="ribbon">
            <a:avLst>
              <a:gd name="adj1" fmla="val 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89466" y="995125"/>
            <a:ext cx="5886450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 the questions.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6612" y="1383745"/>
            <a:ext cx="5832872" cy="33009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Who is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Daming’s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hero?</a:t>
            </a:r>
          </a:p>
          <a:p>
            <a:pPr marL="257175" indent="-257175">
              <a:lnSpc>
                <a:spcPct val="150000"/>
              </a:lnSpc>
              <a:buFontTx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does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her to be his hero?</a:t>
            </a:r>
          </a:p>
          <a:p>
            <a:pPr marL="257175" indent="-257175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competitions has she won?</a:t>
            </a:r>
          </a:p>
          <a:p>
            <a:pPr marL="257175" indent="-257175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05696" y="1752652"/>
            <a:ext cx="6103144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 </a:t>
            </a:r>
            <a:r>
              <a:rPr lang="en-US" altLang="zh-CN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Yaping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205933" y="2695713"/>
            <a:ext cx="6261591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Deng </a:t>
            </a:r>
            <a:r>
              <a:rPr lang="en-US" altLang="zh-CN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Yaping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best table tennis players in the world, and </a:t>
            </a:r>
            <a:r>
              <a:rPr lang="en-US" altLang="zh-CN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loves playing table tennis.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205865" y="4021455"/>
            <a:ext cx="638365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won many world competitions, including four gold medals in the Olympics.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8" grpId="0"/>
      <p:bldP spid="185349" grpId="0"/>
      <p:bldP spid="185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3314700" y="690563"/>
            <a:ext cx="2514600" cy="352425"/>
          </a:xfrm>
          <a:prstGeom prst="ribbon">
            <a:avLst>
              <a:gd name="adj1" fmla="val 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847936" y="1108025"/>
            <a:ext cx="2757806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x-none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table.</a:t>
            </a:r>
          </a:p>
        </p:txBody>
      </p:sp>
      <p:graphicFrame>
        <p:nvGraphicFramePr>
          <p:cNvPr id="18436" name="表格 18435"/>
          <p:cNvGraphicFramePr/>
          <p:nvPr>
            <p:custDataLst>
              <p:tags r:id="rId1"/>
            </p:custDataLst>
          </p:nvPr>
        </p:nvGraphicFramePr>
        <p:xfrm>
          <a:off x="1251418" y="1543641"/>
          <a:ext cx="6937455" cy="3565166"/>
        </p:xfrm>
        <a:graphic>
          <a:graphicData uri="http://schemas.openxmlformats.org/drawingml/2006/table">
            <a:tbl>
              <a:tblPr/>
              <a:tblGrid>
                <a:gridCol w="214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Facts about Deng </a:t>
                      </a:r>
                      <a:r>
                        <a:rPr lang="en-US" altLang="x-none" sz="2000" b="1" dirty="0" err="1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Yaping</a:t>
                      </a:r>
                      <a:endParaRPr lang="en-US" altLang="x-none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she was five,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she__________________________.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2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she was twenty-four, 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she_________________________.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8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she stopped playing,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began to </a:t>
                      </a:r>
                      <a:r>
                        <a:rPr lang="en-US" altLang="x-none" sz="2000" b="1" dirty="0" smtClean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x-none" sz="2000" b="1" dirty="0" smtClean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altLang="x-none" sz="20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Beijing.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000" b="1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seven years’ study abroad, 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 dirty="0" smtClean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x-none" sz="2000" b="1" dirty="0" smtClean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he__________________________________________________________________.</a:t>
                      </a:r>
                      <a:endParaRPr lang="en-US" altLang="x-none" sz="20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5" name="文本框 18454"/>
          <p:cNvSpPr txBox="1"/>
          <p:nvPr/>
        </p:nvSpPr>
        <p:spPr>
          <a:xfrm>
            <a:off x="3817934" y="1885078"/>
            <a:ext cx="3714750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playing table tennis</a:t>
            </a:r>
          </a:p>
        </p:txBody>
      </p:sp>
      <p:sp>
        <p:nvSpPr>
          <p:cNvPr id="18456" name="文本框 18455"/>
          <p:cNvSpPr txBox="1"/>
          <p:nvPr/>
        </p:nvSpPr>
        <p:spPr>
          <a:xfrm>
            <a:off x="3818102" y="2254760"/>
            <a:ext cx="3600450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stopped playing</a:t>
            </a:r>
          </a:p>
        </p:txBody>
      </p:sp>
      <p:sp>
        <p:nvSpPr>
          <p:cNvPr id="18457" name="文本框 18456"/>
          <p:cNvSpPr txBox="1"/>
          <p:nvPr/>
        </p:nvSpPr>
        <p:spPr>
          <a:xfrm>
            <a:off x="4762906" y="2982764"/>
            <a:ext cx="3303270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at Tsinghua University </a:t>
            </a:r>
          </a:p>
        </p:txBody>
      </p:sp>
      <p:sp>
        <p:nvSpPr>
          <p:cNvPr id="18458" name="文本框 18457"/>
          <p:cNvSpPr txBox="1"/>
          <p:nvPr/>
        </p:nvSpPr>
        <p:spPr>
          <a:xfrm>
            <a:off x="3818096" y="3747611"/>
            <a:ext cx="3875723" cy="6848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ompleted her doctor’s degree at Cambridge University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  <p:bldP spid="18456" grpId="0"/>
      <p:bldP spid="18457" grpId="0"/>
      <p:bldP spid="18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3314700" y="690563"/>
            <a:ext cx="2514600" cy="352425"/>
          </a:xfrm>
          <a:prstGeom prst="ribbon">
            <a:avLst>
              <a:gd name="adj1" fmla="val 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</a:p>
        </p:txBody>
      </p:sp>
      <p:sp>
        <p:nvSpPr>
          <p:cNvPr id="8" name="椭圆 7"/>
          <p:cNvSpPr/>
          <p:nvPr/>
        </p:nvSpPr>
        <p:spPr>
          <a:xfrm>
            <a:off x="703660" y="1112282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352074" y="1112520"/>
            <a:ext cx="6741795" cy="807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650"/>
              </a:spcBef>
              <a:spcAft>
                <a:spcPts val="0"/>
              </a:spcAft>
            </a:pPr>
            <a:r>
              <a:rPr lang="en-US" altLang="ko-KR" sz="2400" b="1" dirty="0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Complete the sentences so that they are true for Deng Yaping.</a:t>
            </a:r>
          </a:p>
        </p:txBody>
      </p:sp>
      <p:sp>
        <p:nvSpPr>
          <p:cNvPr id="2" name="矩形 1"/>
          <p:cNvSpPr/>
          <p:nvPr/>
        </p:nvSpPr>
        <p:spPr>
          <a:xfrm>
            <a:off x="1352074" y="2207419"/>
            <a:ext cx="6186488" cy="216741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100" kern="0" dirty="0">
                <a:solidFill>
                  <a:srgbClr val="13899D"/>
                </a:solidFill>
                <a:latin typeface="Times New Roman" panose="02020603050405020304" pitchFamily="18" charset="0"/>
              </a:rPr>
              <a:t>1  </a:t>
            </a:r>
            <a:r>
              <a:rPr lang="en-US" altLang="zh-CN" sz="2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She says she is not _______________________.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100" kern="0" dirty="0">
                <a:solidFill>
                  <a:srgbClr val="13899D"/>
                </a:solidFill>
                <a:latin typeface="Times New Roman" panose="02020603050405020304" pitchFamily="18" charset="0"/>
              </a:rPr>
              <a:t>2  </a:t>
            </a:r>
            <a:r>
              <a:rPr lang="en-US" altLang="zh-CN" sz="2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She has a very __________________________.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100" kern="0" dirty="0">
                <a:solidFill>
                  <a:srgbClr val="13899D"/>
                </a:solidFill>
                <a:latin typeface="Times New Roman" panose="02020603050405020304" pitchFamily="18" charset="0"/>
              </a:rPr>
              <a:t>3  </a:t>
            </a:r>
            <a:r>
              <a:rPr lang="en-US" altLang="zh-CN" sz="2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She helped _____________________________</a:t>
            </a:r>
          </a:p>
          <a:p>
            <a:pPr marL="257175" indent="-257175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________________________.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100" kern="0" dirty="0">
                <a:solidFill>
                  <a:srgbClr val="13899D"/>
                </a:solidFill>
                <a:latin typeface="Times New Roman" panose="02020603050405020304" pitchFamily="18" charset="0"/>
              </a:rPr>
              <a:t>4  </a:t>
            </a:r>
            <a:r>
              <a:rPr lang="en-US" altLang="zh-CN" sz="21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Whatever she does, she ___________________.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752374" y="2299811"/>
            <a:ext cx="2874826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cleverer than anyone else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3314462" y="2691289"/>
            <a:ext cx="129907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strong will</a:t>
            </a:r>
          </a:p>
        </p:txBody>
      </p:sp>
      <p:sp>
        <p:nvSpPr>
          <p:cNvPr id="11" name="Text Box 6"/>
          <p:cNvSpPr txBox="1"/>
          <p:nvPr/>
        </p:nvSpPr>
        <p:spPr>
          <a:xfrm>
            <a:off x="2971800" y="3096340"/>
            <a:ext cx="3501629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make the Beijing Olympics a</a:t>
            </a:r>
          </a:p>
        </p:txBody>
      </p:sp>
      <p:sp>
        <p:nvSpPr>
          <p:cNvPr id="12" name="Rectangle 8"/>
          <p:cNvSpPr/>
          <p:nvPr/>
        </p:nvSpPr>
        <p:spPr>
          <a:xfrm>
            <a:off x="1663066" y="3485674"/>
            <a:ext cx="2586285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victory for world sport</a:t>
            </a:r>
          </a:p>
        </p:txBody>
      </p:sp>
      <p:sp>
        <p:nvSpPr>
          <p:cNvPr id="13" name="Text Box 7"/>
          <p:cNvSpPr txBox="1"/>
          <p:nvPr/>
        </p:nvSpPr>
        <p:spPr>
          <a:xfrm>
            <a:off x="4366499" y="3877151"/>
            <a:ext cx="198834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never gives up!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3314700" y="690563"/>
            <a:ext cx="2514600" cy="352425"/>
          </a:xfrm>
          <a:prstGeom prst="ribbon">
            <a:avLst>
              <a:gd name="adj1" fmla="val 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68580" tIns="34290" rIns="68580" bIns="34290" anchor="ctr"/>
          <a:lstStyle/>
          <a:p>
            <a:pPr algn="ctr"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4</a:t>
            </a:r>
          </a:p>
        </p:txBody>
      </p:sp>
      <p:sp>
        <p:nvSpPr>
          <p:cNvPr id="8" name="椭圆 7"/>
          <p:cNvSpPr/>
          <p:nvPr/>
        </p:nvSpPr>
        <p:spPr>
          <a:xfrm>
            <a:off x="703660" y="1112282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409700" y="1112520"/>
            <a:ext cx="6184583" cy="807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500"/>
              </a:spcBef>
              <a:spcAft>
                <a:spcPts val="0"/>
              </a:spcAft>
            </a:pPr>
            <a:r>
              <a:rPr lang="en-US" altLang="ko-KR" sz="2400" b="1" dirty="0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Complete the passage with the correct form of the words in the box.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86000" y="2104549"/>
          <a:ext cx="4572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abroad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attend  clever  victory  will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5" name="TextBox 14"/>
          <p:cNvSpPr txBox="1"/>
          <p:nvPr/>
        </p:nvSpPr>
        <p:spPr>
          <a:xfrm>
            <a:off x="1409700" y="2587467"/>
            <a:ext cx="6190298" cy="222646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     Deng Yaping is Daming's hero. At first, she was a table tennis player. Later, she (1)__________  Tsinghua University and then went to study (2)________. She says she is not (3)________ than anyone else, but she has a very strong (4)________. She also helped make the Beijing Olympics a(n) (5)________ for world sport. She is a true hero.</a:t>
            </a:r>
            <a:endParaRPr lang="zh-CN" altLang="en-US" sz="1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3423286" y="2992518"/>
            <a:ext cx="1193006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attended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54430" y="3338752"/>
            <a:ext cx="9001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74807" y="3338989"/>
            <a:ext cx="9525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cleverer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373052" y="3684985"/>
            <a:ext cx="6334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491877" y="4031457"/>
            <a:ext cx="9001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victory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412551" y="1297182"/>
            <a:ext cx="6318647" cy="1454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won many world competitions,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altLang="zh-CN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gold medals in the Olympics.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她在很多世界级比赛中获胜，包括获得四块奥运会金牌。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655683" y="2985301"/>
            <a:ext cx="5832872" cy="992579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介词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，和后面的名词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代词构成介宾短语，意思是“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包括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在内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9" name="椭圆 14"/>
          <p:cNvSpPr/>
          <p:nvPr/>
        </p:nvSpPr>
        <p:spPr>
          <a:xfrm>
            <a:off x="2818210" y="484585"/>
            <a:ext cx="3698081" cy="673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60173" y="614363"/>
            <a:ext cx="3035959" cy="423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42023" y="1532096"/>
            <a:ext cx="3619500" cy="28546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prep.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包含；包括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奖牌；奖章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；出席；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参加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事件或活动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spcBef>
                <a:spcPct val="15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在国外；到国外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再一次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博士</a:t>
            </a:r>
          </a:p>
          <a:p>
            <a:pPr algn="r">
              <a:spcBef>
                <a:spcPct val="15000"/>
              </a:spcBef>
            </a:pP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课程；学位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61285" y="1532096"/>
            <a:ext cx="2268140" cy="28546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medal</a:t>
            </a: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attend</a:t>
            </a:r>
          </a:p>
          <a:p>
            <a:pPr>
              <a:spcBef>
                <a:spcPct val="15000"/>
              </a:spcBef>
            </a:pP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abroad</a:t>
            </a: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once again</a:t>
            </a: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doctor</a:t>
            </a:r>
          </a:p>
          <a:p>
            <a:pPr>
              <a:spcBef>
                <a:spcPct val="1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degree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7325" y="1141450"/>
            <a:ext cx="6229350" cy="376256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→知识归纳：</a:t>
            </a:r>
            <a:r>
              <a:rPr lang="zh-CN" altLang="en-US" sz="2000" b="1" u="sng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作介词，后接宾语。</a:t>
            </a:r>
            <a:r>
              <a:rPr lang="zh-CN" altLang="en-US" sz="2000" b="1" u="sng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作后置定语，需在其前面加中心词。</a:t>
            </a: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（用including或者included填空）</a:t>
            </a:r>
            <a:endParaRPr lang="en-US" altLang="zh-CN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① We all went to the zoo, __________ Tom.   </a:t>
            </a:r>
            <a:endParaRPr lang="en-US" altLang="zh-CN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我们都去了动物园，包括汤姆。</a:t>
            </a:r>
            <a:endParaRPr lang="en-US" altLang="zh-CN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② We all went to the zoo, Tom __________.   </a:t>
            </a:r>
            <a:endParaRPr lang="en-US" altLang="zh-CN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我们都去了动物园，包括汤姆。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4173" y="2898379"/>
            <a:ext cx="2396728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</a:p>
          <a:p>
            <a:pPr>
              <a:lnSpc>
                <a:spcPct val="150000"/>
              </a:lnSpc>
            </a:pPr>
            <a:endParaRPr lang="en-US" altLang="zh-CN" sz="2000" b="1" noProof="1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included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4" name="文本框 28673"/>
          <p:cNvSpPr txBox="1"/>
          <p:nvPr/>
        </p:nvSpPr>
        <p:spPr>
          <a:xfrm>
            <a:off x="1571462" y="1230620"/>
            <a:ext cx="6429447" cy="37625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000" b="1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x-none" sz="2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  <a:r>
              <a:rPr lang="en-US" altLang="x-none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she does, she never </a:t>
            </a:r>
            <a:r>
              <a:rPr lang="en-US" altLang="x-none" sz="20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up! </a:t>
            </a: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无论她做什么，她永不放弃。</a:t>
            </a:r>
          </a:p>
          <a:p>
            <a:pPr>
              <a:lnSpc>
                <a:spcPct val="150000"/>
              </a:lnSpc>
            </a:pPr>
            <a:r>
              <a:rPr lang="zh-CN" altLang="en-US" sz="20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  <a:r>
              <a:rPr lang="zh-CN" altLang="en-US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作连词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</a:t>
            </a:r>
            <a:r>
              <a:rPr lang="zh-CN" altLang="en-US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无论什么；不管什么；无论如何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”，相当于</a:t>
            </a: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matter what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引导让步状语从句。</a:t>
            </a:r>
          </a:p>
          <a:p>
            <a:pPr>
              <a:lnSpc>
                <a:spcPct val="150000"/>
              </a:lnSpc>
            </a:pP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_________difficulty she may meet, she will overcome it.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无论遇到什么困难，她都会克服。</a:t>
            </a:r>
          </a:p>
          <a:p>
            <a:pPr>
              <a:lnSpc>
                <a:spcPct val="150000"/>
              </a:lnSpc>
            </a:pP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=________ _______ ______ difficult she may meet, she will overcome it.</a:t>
            </a:r>
            <a:endParaRPr lang="zh-CN" alt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1653060" y="2998492"/>
            <a:ext cx="1133965" cy="5309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</a:p>
        </p:txBody>
      </p:sp>
      <p:sp>
        <p:nvSpPr>
          <p:cNvPr id="28676" name="文本框 28675"/>
          <p:cNvSpPr txBox="1"/>
          <p:nvPr/>
        </p:nvSpPr>
        <p:spPr>
          <a:xfrm>
            <a:off x="2010713" y="3889534"/>
            <a:ext cx="2743200" cy="5309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x-none" sz="20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       matter       what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8" name="文本框 29697"/>
          <p:cNvSpPr txBox="1"/>
          <p:nvPr/>
        </p:nvSpPr>
        <p:spPr>
          <a:xfrm>
            <a:off x="1457183" y="1240191"/>
            <a:ext cx="6229350" cy="376256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类似的合成词还有：</a:t>
            </a:r>
          </a:p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wherever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=no matter where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无论哪里  </a:t>
            </a:r>
            <a:endParaRPr lang="en-US" altLang="zh-CN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=no matter how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不管怎样  </a:t>
            </a:r>
          </a:p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=no matter when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无论何时  </a:t>
            </a:r>
            <a:endParaRPr lang="en-US" altLang="zh-CN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=no matter who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无论谁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I’ll never forget you ________ you go .</a:t>
            </a:r>
          </a:p>
          <a:p>
            <a:pPr>
              <a:lnSpc>
                <a:spcPct val="150000"/>
              </a:lnSpc>
            </a:pPr>
            <a:r>
              <a:rPr lang="en-US" altLang="x-none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= I’ll never forget you ____ ______ ______ you go.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无论你去哪里，我都不会忘记你。</a:t>
            </a:r>
          </a:p>
        </p:txBody>
      </p:sp>
      <p:sp>
        <p:nvSpPr>
          <p:cNvPr id="29699" name="文本框 29698"/>
          <p:cNvSpPr txBox="1"/>
          <p:nvPr/>
        </p:nvSpPr>
        <p:spPr>
          <a:xfrm>
            <a:off x="3862491" y="3444286"/>
            <a:ext cx="1092287" cy="5309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wherever</a:t>
            </a:r>
          </a:p>
        </p:txBody>
      </p:sp>
      <p:sp>
        <p:nvSpPr>
          <p:cNvPr id="29700" name="文本框 29699"/>
          <p:cNvSpPr txBox="1"/>
          <p:nvPr/>
        </p:nvSpPr>
        <p:spPr>
          <a:xfrm>
            <a:off x="3748177" y="3909730"/>
            <a:ext cx="2187137" cy="5309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sz="20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    matter   where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374933" y="642801"/>
            <a:ext cx="5588794" cy="6224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mark the pauses.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374696" y="1265499"/>
            <a:ext cx="6103144" cy="2839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She’s my hero because she’s one of the best table tennis players in the world.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She started playing table tennis when she was five.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Whatever she does, she never gives up!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Deng says that she isn’t cleverer than anyone else, but she has a very strong will.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462500" y="1265260"/>
            <a:ext cx="372665" cy="5309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∕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707769" y="2199663"/>
            <a:ext cx="372665" cy="5309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∕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548100" y="2664959"/>
            <a:ext cx="372665" cy="5309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∕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89471" y="3063104"/>
            <a:ext cx="372665" cy="53091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∕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60897" y="4083741"/>
            <a:ext cx="5292329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listen again and repeat.</a:t>
            </a:r>
          </a:p>
        </p:txBody>
      </p:sp>
      <p:pic>
        <p:nvPicPr>
          <p:cNvPr id="6" name="Unit 1 activity 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079" y="801053"/>
            <a:ext cx="464344" cy="464344"/>
          </a:xfrm>
          <a:prstGeom prst="rect">
            <a:avLst/>
          </a:prstGeom>
        </p:spPr>
      </p:pic>
      <p:pic>
        <p:nvPicPr>
          <p:cNvPr id="9" name="Unit 1 activity 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5815" y="4138137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31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31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7229" grpId="0"/>
      <p:bldP spid="2" grpId="0"/>
      <p:bldP spid="3" grpId="0"/>
      <p:bldP spid="5" grpId="0"/>
      <p:bldP spid="1372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313383" y="642772"/>
            <a:ext cx="6291263" cy="622459"/>
          </a:xfrm>
          <a:prstGeom prst="rect">
            <a:avLst/>
          </a:prstGeom>
          <a:noFill/>
          <a:ln w="19050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Talk about your heroes.</a:t>
            </a:r>
          </a:p>
        </p:txBody>
      </p:sp>
      <p:sp>
        <p:nvSpPr>
          <p:cNvPr id="18443" name="TextBox 14"/>
          <p:cNvSpPr txBox="1"/>
          <p:nvPr/>
        </p:nvSpPr>
        <p:spPr>
          <a:xfrm>
            <a:off x="2025492" y="1265159"/>
            <a:ext cx="5579269" cy="339137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Arial" panose="020B0604020202020204" pitchFamily="34" charset="0"/>
              </a:rPr>
              <a:t>Work in pairs. Talk about your heroes.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Who's your hero?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It's Jackie Chan!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Why?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Because he's a great film star. I think his films are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       fantastic!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Arial" panose="020B0604020202020204" pitchFamily="34" charset="0"/>
              </a:rPr>
              <a:t>Now talk about each other's heroes with the whole class.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charset="-122"/>
              </a:rPr>
              <a:t>My friend Jim likes Jackie Chan best. Jackie Chan is his hero because he's a great film star and his films are fantastic.</a:t>
            </a:r>
            <a:endParaRPr lang="zh-CN" altLang="en-US" sz="1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6871" name="Picture 21" descr="U_3960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341" y="1265396"/>
            <a:ext cx="1489710" cy="18116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1209" name="TextBox 17"/>
          <p:cNvSpPr txBox="1"/>
          <p:nvPr/>
        </p:nvSpPr>
        <p:spPr>
          <a:xfrm>
            <a:off x="1495425" y="770573"/>
            <a:ext cx="6613684" cy="339232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一、根据句意及首字母提示补全单词</a:t>
            </a: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He mistook the time and did not 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meeting.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do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must be careful.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(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嘉兴改编）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Today some students choose to study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further education.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He tried hard to finish his doctor's 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Peking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University.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Work hard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the 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be ours.</a:t>
            </a:r>
          </a:p>
        </p:txBody>
      </p:sp>
      <p:sp>
        <p:nvSpPr>
          <p:cNvPr id="48144" name="矩形 23"/>
          <p:cNvSpPr/>
          <p:nvPr/>
        </p:nvSpPr>
        <p:spPr>
          <a:xfrm>
            <a:off x="2004299" y="1580436"/>
            <a:ext cx="988219" cy="4838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hatever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TextBox 20"/>
          <p:cNvSpPr txBox="1"/>
          <p:nvPr/>
        </p:nvSpPr>
        <p:spPr>
          <a:xfrm>
            <a:off x="4870132" y="1302544"/>
            <a:ext cx="9001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ttend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矩形 21"/>
          <p:cNvSpPr/>
          <p:nvPr/>
        </p:nvSpPr>
        <p:spPr>
          <a:xfrm>
            <a:off x="1835230" y="2426970"/>
            <a:ext cx="826294" cy="4838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矩形 22"/>
          <p:cNvSpPr/>
          <p:nvPr/>
        </p:nvSpPr>
        <p:spPr>
          <a:xfrm>
            <a:off x="5040393" y="2910603"/>
            <a:ext cx="72985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egree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22"/>
          <p:cNvSpPr/>
          <p:nvPr/>
        </p:nvSpPr>
        <p:spPr>
          <a:xfrm>
            <a:off x="3777616" y="3736658"/>
            <a:ext cx="860822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ictory</a:t>
            </a:r>
            <a:endParaRPr lang="en-US" altLang="zh-CN" sz="1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48144" grpId="1"/>
      <p:bldP spid="48141" grpId="0"/>
      <p:bldP spid="48141" grpId="1"/>
      <p:bldP spid="48142" grpId="0"/>
      <p:bldP spid="48142" grpId="1"/>
      <p:bldP spid="48143" grpId="0"/>
      <p:bldP spid="48143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当堂小练</a:t>
            </a:r>
          </a:p>
        </p:txBody>
      </p:sp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1436847" y="915353"/>
            <a:ext cx="5984081" cy="2977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>
              <a:lnSpc>
                <a:spcPct val="150000"/>
              </a:lnSpc>
              <a:buFontTx/>
              <a:defRPr/>
            </a:pPr>
            <a:r>
              <a:rPr lang="zh-CN" altLang="en-US" b="1" dirty="0">
                <a:latin typeface="宋体" panose="02010600030101010101" pitchFamily="2" charset="-122"/>
                <a:cs typeface="Adobe 黑体 Std R" panose="020B0400000000000000" charset="-122"/>
              </a:rPr>
              <a:t>二、单项选择</a:t>
            </a:r>
            <a:r>
              <a:rPr lang="zh-CN" altLang="en-US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Adobe 黑体 Std R" panose="020B0400000000000000" charset="-122"/>
              </a:rPr>
              <a:t>　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　　　　　　　　　　　　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important thing is to keep  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calm.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Who       B. Whenever   C. Whatever   D. Whichever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海南）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how hard it is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don't </a:t>
            </a:r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Things will be better in the future.</a:t>
            </a:r>
          </a:p>
          <a:p>
            <a:pPr marL="342900" indent="-342900"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give out      B. give up      C. give away</a:t>
            </a:r>
          </a:p>
        </p:txBody>
      </p:sp>
      <p:sp>
        <p:nvSpPr>
          <p:cNvPr id="49166" name="矩形 16"/>
          <p:cNvSpPr/>
          <p:nvPr/>
        </p:nvSpPr>
        <p:spPr>
          <a:xfrm>
            <a:off x="1981676" y="1397557"/>
            <a:ext cx="305991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6"/>
          <p:cNvSpPr/>
          <p:nvPr/>
        </p:nvSpPr>
        <p:spPr>
          <a:xfrm>
            <a:off x="5671185" y="2633425"/>
            <a:ext cx="289560" cy="3452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当堂小练</a:t>
            </a:r>
          </a:p>
        </p:txBody>
      </p:sp>
      <p:sp>
        <p:nvSpPr>
          <p:cNvPr id="52233" name="TextBox 20"/>
          <p:cNvSpPr txBox="1">
            <a:spLocks noChangeArrowheads="1"/>
          </p:cNvSpPr>
          <p:nvPr/>
        </p:nvSpPr>
        <p:spPr bwMode="auto">
          <a:xfrm>
            <a:off x="1450181" y="776288"/>
            <a:ext cx="6076950" cy="3808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8.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（中考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宁波）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Jenny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you should practice as often as  	you can </a:t>
            </a:r>
            <a:r>
              <a:rPr lang="zh-CN" altLang="en-US" u="sng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u="sng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the piano competition.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A. fail          B. to fail      C.win        D. to win</a:t>
            </a:r>
          </a:p>
          <a:p>
            <a:pPr marL="342900" indent="-342900" defTabSz="342900">
              <a:lnSpc>
                <a:spcPct val="150000"/>
              </a:lnSpc>
              <a:buFontTx/>
              <a:buAutoNum type="arabicPeriod" startAt="9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Sally chose </a:t>
            </a:r>
            <a:r>
              <a:rPr lang="zh-CN" altLang="en-US" u="sng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badminton with me because we        </a:t>
            </a:r>
          </a:p>
          <a:p>
            <a:pPr marL="342900" indent="-342900"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     have the same skill in it.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A. play        B. playing    C. to play  D. played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10.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（中考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charset="-122"/>
              </a:rPr>
              <a:t>佛山）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I am writing to you </a:t>
            </a:r>
            <a:r>
              <a:rPr lang="zh-CN" altLang="en-US" u="sng" dirty="0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I'm afraid 	to talk about it face to face.</a:t>
            </a:r>
          </a:p>
          <a:p>
            <a:pPr defTabSz="342900">
              <a:lnSpc>
                <a:spcPct val="150000"/>
              </a:lnSpc>
              <a:buFontTx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A. because            B. though             C. until</a:t>
            </a:r>
          </a:p>
        </p:txBody>
      </p:sp>
      <p:sp>
        <p:nvSpPr>
          <p:cNvPr id="50189" name="矩形 21"/>
          <p:cNvSpPr/>
          <p:nvPr/>
        </p:nvSpPr>
        <p:spPr>
          <a:xfrm>
            <a:off x="2241948" y="1325166"/>
            <a:ext cx="305990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21"/>
          <p:cNvSpPr/>
          <p:nvPr/>
        </p:nvSpPr>
        <p:spPr>
          <a:xfrm>
            <a:off x="3228261" y="2100978"/>
            <a:ext cx="302419" cy="3452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1"/>
          <p:cNvSpPr/>
          <p:nvPr/>
        </p:nvSpPr>
        <p:spPr>
          <a:xfrm>
            <a:off x="5337573" y="3337323"/>
            <a:ext cx="302419" cy="3452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当堂小练</a:t>
            </a:r>
          </a:p>
        </p:txBody>
      </p:sp>
      <p:sp>
        <p:nvSpPr>
          <p:cNvPr id="54280" name="TextBox 4"/>
          <p:cNvSpPr txBox="1"/>
          <p:nvPr/>
        </p:nvSpPr>
        <p:spPr>
          <a:xfrm>
            <a:off x="1682115" y="726757"/>
            <a:ext cx="5779294" cy="372141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三、根据汉语完成句子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他种花和蔬菜。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He grows flowers ________ _______ ________ 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	vegetables.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你如果想学好英语，不要放弃。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If you want to learn English well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don't ________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________ .</a:t>
            </a:r>
            <a:endParaRPr lang="en-US" altLang="zh-CN" sz="18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这首歌很好听，你能再唱一遍吗？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The song sounds beautiful. Could you sing it</a:t>
            </a:r>
            <a:endParaRPr lang="en-US" altLang="zh-CN" sz="1800" u="sng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	________ ________.</a:t>
            </a:r>
          </a:p>
        </p:txBody>
      </p:sp>
      <p:sp>
        <p:nvSpPr>
          <p:cNvPr id="51213" name="TextBox 20"/>
          <p:cNvSpPr txBox="1"/>
          <p:nvPr/>
        </p:nvSpPr>
        <p:spPr>
          <a:xfrm>
            <a:off x="3980737" y="1546623"/>
            <a:ext cx="2430065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as           well         as</a:t>
            </a:r>
          </a:p>
        </p:txBody>
      </p:sp>
      <p:sp>
        <p:nvSpPr>
          <p:cNvPr id="51214" name="矩形 22"/>
          <p:cNvSpPr/>
          <p:nvPr/>
        </p:nvSpPr>
        <p:spPr>
          <a:xfrm>
            <a:off x="2040970" y="2528887"/>
            <a:ext cx="4504134" cy="78771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              </a:t>
            </a: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give         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   up       </a:t>
            </a:r>
          </a:p>
        </p:txBody>
      </p:sp>
      <p:sp>
        <p:nvSpPr>
          <p:cNvPr id="16" name="矩形 22"/>
          <p:cNvSpPr/>
          <p:nvPr/>
        </p:nvSpPr>
        <p:spPr>
          <a:xfrm>
            <a:off x="2149555" y="4031457"/>
            <a:ext cx="1831181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once           again</a:t>
            </a:r>
            <a:r>
              <a:rPr lang="zh-CN" alt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  <p:bldP spid="512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9" name="椭圆 14"/>
          <p:cNvSpPr/>
          <p:nvPr/>
        </p:nvSpPr>
        <p:spPr>
          <a:xfrm>
            <a:off x="2818210" y="484585"/>
            <a:ext cx="3698081" cy="673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60173" y="614363"/>
            <a:ext cx="3035959" cy="423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411605" y="1363980"/>
            <a:ext cx="3646170" cy="33778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conj.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无论什么；不管什么</a:t>
            </a:r>
          </a:p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放弃（努力）</a:t>
            </a:r>
          </a:p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惊人的；极好的</a:t>
            </a:r>
          </a:p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意志；决心</a:t>
            </a:r>
          </a:p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成功；胜利</a:t>
            </a:r>
          </a:p>
          <a:p>
            <a:pPr algn="r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实在；的确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06560" y="1297043"/>
            <a:ext cx="1890713" cy="33778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</a:p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up</a:t>
            </a:r>
          </a:p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amazing</a:t>
            </a:r>
          </a:p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</a:t>
            </a:r>
          </a:p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victory</a:t>
            </a:r>
          </a:p>
          <a:p>
            <a:pPr>
              <a:lnSpc>
                <a:spcPct val="150000"/>
              </a:lnSpc>
              <a:spcBef>
                <a:spcPct val="35000"/>
              </a:spcBef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simply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703" name="Text Box 7"/>
          <p:cNvSpPr txBox="1"/>
          <p:nvPr/>
        </p:nvSpPr>
        <p:spPr bwMode="auto">
          <a:xfrm>
            <a:off x="942022" y="904756"/>
            <a:ext cx="5184458" cy="39147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600"/>
              </a:spcBef>
              <a:spcAft>
                <a:spcPts val="0"/>
              </a:spcAft>
            </a:pPr>
            <a:r>
              <a:rPr lang="en-US" altLang="ko-KR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is your hero?</a:t>
            </a:r>
            <a:r>
              <a:rPr lang="en-US" altLang="ko-KR" sz="2000" dirty="0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endParaRPr lang="ko-KR" altLang="en-US" sz="2000" dirty="0">
              <a:latin typeface="Times New Roman" panose="02020603050405020304" pitchFamily="18" charset="0"/>
              <a:ea typeface="Arial Narrow" panose="020B0606020202030204" charset="0"/>
              <a:cs typeface="Times New Roman" panose="02020603050405020304" pitchFamily="18" charset="0"/>
            </a:endParaRPr>
          </a:p>
        </p:txBody>
      </p:sp>
      <p:sp>
        <p:nvSpPr>
          <p:cNvPr id="157722" name="Rectangle 26"/>
          <p:cNvSpPr/>
          <p:nvPr/>
        </p:nvSpPr>
        <p:spPr bwMode="auto">
          <a:xfrm>
            <a:off x="942022" y="1296202"/>
            <a:ext cx="5279708" cy="37702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525"/>
              </a:spcBef>
              <a:spcAft>
                <a:spcPts val="0"/>
              </a:spcAft>
            </a:pPr>
            <a:r>
              <a:rPr lang="en-US" altLang="ko-K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define hero?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7721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">
            <a:off x="4432943" y="997251"/>
            <a:ext cx="3178969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1937862" y="4384834"/>
            <a:ext cx="4482941" cy="3770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Or anybody else?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9" dur="500"/>
                                        <p:tgtEl>
                                          <p:spTgt spid="15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4" dur="5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8" dur="5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03902" y="903827"/>
            <a:ext cx="5292329" cy="684803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is admired for doing something extremely brave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767620" y="3713464"/>
            <a:ext cx="5347097" cy="684803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admire very much for their intelligence, skill,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auto">
          <a:xfrm rot="-525413">
            <a:off x="2818924" y="2378341"/>
            <a:ext cx="1495901" cy="530170"/>
          </a:xfrm>
          <a:prstGeom prst="ellipse">
            <a:avLst/>
          </a:prstGeom>
          <a:solidFill>
            <a:schemeClr val="folHlink">
              <a:alpha val="70979"/>
            </a:schemeClr>
          </a:solidFill>
          <a:ln w="9525" algn="ctr">
            <a:noFill/>
            <a:rou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0" name="AutoShape 8"/>
          <p:cNvSpPr>
            <a:spLocks noChangeArrowheads="1"/>
          </p:cNvSpPr>
          <p:nvPr/>
        </p:nvSpPr>
        <p:spPr bwMode="auto">
          <a:xfrm rot="-539474">
            <a:off x="3267075" y="1603534"/>
            <a:ext cx="378619" cy="75819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lIns="68580" tIns="34290" rIns="68580" bIns="34290" anchor="ctr"/>
          <a:lstStyle/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1" name="AutoShape 9"/>
          <p:cNvSpPr>
            <a:spLocks noChangeArrowheads="1"/>
          </p:cNvSpPr>
          <p:nvPr/>
        </p:nvSpPr>
        <p:spPr bwMode="auto">
          <a:xfrm rot="-9903425">
            <a:off x="3394234" y="2942749"/>
            <a:ext cx="378619" cy="734378"/>
          </a:xfrm>
          <a:prstGeom prst="downArrow">
            <a:avLst>
              <a:gd name="adj1" fmla="val 50000"/>
              <a:gd name="adj2" fmla="val 2853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lIns="68580" tIns="34290" rIns="68580" bIns="34290" anchor="ctr"/>
          <a:lstStyle/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 rot="-521869">
            <a:off x="2811297" y="2379466"/>
            <a:ext cx="1512094" cy="42319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 rot="-153486">
            <a:off x="949398" y="2102868"/>
            <a:ext cx="2159794" cy="37702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英雄；勇士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5031812" y="3125534"/>
            <a:ext cx="1133475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偶像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ldLvl="0" animBg="1"/>
      <p:bldP spid="187395" grpId="0" bldLvl="0" animBg="1"/>
      <p:bldP spid="187396" grpId="0" bldLvl="0" animBg="1"/>
      <p:bldP spid="187400" grpId="0" bldLvl="0" animBg="1"/>
      <p:bldP spid="187401" grpId="0" bldLvl="0" animBg="1"/>
      <p:bldP spid="187398" grpId="0"/>
      <p:bldP spid="187397" grpId="0"/>
      <p:bldP spid="1873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945119" y="795424"/>
            <a:ext cx="3549883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qualities do heroes have?</a:t>
            </a:r>
          </a:p>
        </p:txBody>
      </p:sp>
      <p:sp>
        <p:nvSpPr>
          <p:cNvPr id="179202" name="Oval 2"/>
          <p:cNvSpPr>
            <a:spLocks noChangeArrowheads="1"/>
          </p:cNvSpPr>
          <p:nvPr/>
        </p:nvSpPr>
        <p:spPr bwMode="auto">
          <a:xfrm>
            <a:off x="3355897" y="2031769"/>
            <a:ext cx="2431256" cy="1622822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 </a:t>
            </a:r>
          </a:p>
          <a:p>
            <a:pPr algn="ctr"/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heroes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2502457" y="1593857"/>
            <a:ext cx="1459706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4414123" y="1312393"/>
            <a:ext cx="1585913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441020" y="2387051"/>
            <a:ext cx="1444228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brave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5823585" y="1594095"/>
            <a:ext cx="2250281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hard-working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469017" y="3343361"/>
            <a:ext cx="1857375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1777365" y="3184770"/>
            <a:ext cx="1350169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747725" y="3808181"/>
            <a:ext cx="1350169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207193" y="4090121"/>
            <a:ext cx="2000250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550582" y="2864968"/>
            <a:ext cx="2430065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warm-hearted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5976462" y="2386813"/>
            <a:ext cx="1350169" cy="377026"/>
          </a:xfrm>
          <a:prstGeom prst="rect">
            <a:avLst/>
          </a:prstGeom>
          <a:noFill/>
          <a:ln w="9525" cap="rnd">
            <a:noFill/>
            <a:prstDash val="sysDot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ldLvl="0" animBg="1" autoUpdateAnimBg="0"/>
      <p:bldP spid="179210" grpId="0"/>
      <p:bldP spid="179217" grpId="0"/>
      <p:bldP spid="179204" grpId="0"/>
      <p:bldP spid="179213" grpId="0"/>
      <p:bldP spid="179205" grpId="0"/>
      <p:bldP spid="179215" grpId="0"/>
      <p:bldP spid="179211" grpId="0"/>
      <p:bldP spid="179216" grpId="0"/>
      <p:bldP spid="179206" grpId="0"/>
      <p:bldP spid="179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449706" y="787242"/>
            <a:ext cx="5905976" cy="807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Look at the picture and say who the person is and why she is famous.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313498" y="1732598"/>
            <a:ext cx="2331720" cy="3052286"/>
          </a:xfrm>
          <a:prstGeom prst="roundRect">
            <a:avLst>
              <a:gd name="adj" fmla="val 107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978117" y="1648778"/>
            <a:ext cx="4468654" cy="33009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1.Deng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Yaping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2.February 5, 1973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3.Zhengzhou, Henan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4.a table tennis player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5.She won six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championships(</a:t>
            </a:r>
            <a:r>
              <a:rPr lang="zh-CN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冠军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Olympic championship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1989 and 1997 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0" name="Rectangle 6"/>
          <p:cNvSpPr/>
          <p:nvPr/>
        </p:nvSpPr>
        <p:spPr bwMode="auto">
          <a:xfrm>
            <a:off x="1381125" y="817488"/>
            <a:ext cx="6184583" cy="40052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Listen and choose the correct answer.</a:t>
            </a:r>
            <a:r>
              <a:rPr lang="en-US" altLang="ko-KR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endParaRPr lang="ko-KR" alt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Arial Narrow" panose="020B0606020202030204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81126" y="1187292"/>
            <a:ext cx="6264116" cy="376256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Who are the speakers?  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student and a teacher.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person on the radio and a guest.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students.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Where are the speakers?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 radio station. 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home.    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classroom.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What are they talking about?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famous person.  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friend.       </a:t>
            </a:r>
            <a:r>
              <a:rPr kumimoji="1" lang="en-US" altLang="zh-CN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teacher.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7631" y="1218248"/>
            <a:ext cx="741045" cy="4557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4142423" y="3010377"/>
            <a:ext cx="741045" cy="4557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4648676" y="3920490"/>
            <a:ext cx="741045" cy="4557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6" name="Unit 1 activity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8424" y="787242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9" dur="46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227" grpId="0" build="allAtOnce"/>
      <p:bldP spid="13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968217" y="642938"/>
            <a:ext cx="6945154" cy="4470455"/>
          </a:xfrm>
          <a:prstGeom prst="rect">
            <a:avLst/>
          </a:prstGeom>
          <a:solidFill>
            <a:schemeClr val="bg1">
              <a:alpha val="41176"/>
            </a:schemeClr>
          </a:solidFill>
          <a:ln w="9525">
            <a:noFill/>
            <a:miter lim="800000"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300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altLang="ko-KR" sz="2000" b="1" dirty="0"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Tapescript:</a:t>
            </a:r>
            <a:endParaRPr lang="ko-KR" altLang="en-US" sz="2000" b="1" dirty="0">
              <a:latin typeface="Times New Roman" panose="02020603050405020304" pitchFamily="18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Presenter:</a:t>
            </a:r>
            <a:r>
              <a:rPr lang="en-US" altLang="ko-K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Hello, you’re listening to Our Heroes. Today, I have Zhao Ming with me, and we’re talking about Deng Yaping. Welcome, Zhao Ming. Why did you choose to talk about Deng Yaping?</a:t>
            </a:r>
            <a:endParaRPr lang="ko-KR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Zhao Ming:</a:t>
            </a:r>
            <a:r>
              <a:rPr lang="en-US" altLang="ko-K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Well, I love table tennis and Deng Yaping is my favourite table tennis player in China, so I chose her.</a:t>
            </a:r>
            <a:endParaRPr lang="ko-KR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Presenter:</a:t>
            </a:r>
            <a:r>
              <a:rPr lang="en-US" altLang="ko-K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can you tell us about her life?</a:t>
            </a:r>
            <a:endParaRPr lang="ko-KR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Zhao Ming:</a:t>
            </a:r>
            <a:r>
              <a:rPr lang="en-US" altLang="ko-K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Well, she was born in 1973, and she was only 13 when she won her first national competition. She’s not tall, but her success made everyone in China very proud!</a:t>
            </a:r>
            <a:endParaRPr lang="ko-KR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09,&quot;width&quot;:489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ae62a1d-d1c9-4463-93ce-efd08c792006}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全屏显示(16:9)</PresentationFormat>
  <Paragraphs>269</Paragraphs>
  <Slides>28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Adobe 黑体 Std R</vt:lpstr>
      <vt:lpstr>黑体</vt:lpstr>
      <vt:lpstr>宋体</vt:lpstr>
      <vt:lpstr>微软雅黑</vt:lpstr>
      <vt:lpstr>Arial</vt:lpstr>
      <vt:lpstr>Arial Narrow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180</cp:revision>
  <dcterms:created xsi:type="dcterms:W3CDTF">2018-11-26T09:24:00Z</dcterms:created>
  <dcterms:modified xsi:type="dcterms:W3CDTF">2023-01-16T19:15:11Z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7C985AB41D6242789FD5F01A97B94EAB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