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595" r:id="rId2"/>
    <p:sldId id="584" r:id="rId3"/>
    <p:sldId id="566" r:id="rId4"/>
    <p:sldId id="593" r:id="rId5"/>
    <p:sldId id="585" r:id="rId6"/>
    <p:sldId id="565" r:id="rId7"/>
    <p:sldId id="542" r:id="rId8"/>
    <p:sldId id="556" r:id="rId9"/>
    <p:sldId id="575" r:id="rId10"/>
    <p:sldId id="594" r:id="rId11"/>
    <p:sldId id="507" r:id="rId12"/>
    <p:sldId id="501" r:id="rId1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华文楷体" panose="02010600040101010101" pitchFamily="2" charset="-122"/>
      <p:regular r:id="rId20"/>
    </p:embeddedFont>
    <p:embeddedFont>
      <p:font typeface="黑体" panose="02010609060101010101" pitchFamily="49" charset="-122"/>
      <p:regular r:id="rId21"/>
    </p:embeddedFont>
    <p:embeddedFont>
      <p:font typeface="楷体" panose="02010609060101010101" pitchFamily="49" charset="-122"/>
      <p:regular r:id="rId22"/>
    </p:embeddedFont>
    <p:embeddedFont>
      <p:font typeface="微软雅黑" panose="020B0503020204020204" pitchFamily="34" charset="-122"/>
      <p:regular r:id="rId23"/>
      <p:bold r:id="rId24"/>
    </p:embeddedFont>
    <p:embeddedFont>
      <p:font typeface="幼圆" panose="02010509060101010101" pitchFamily="49" charset="-122"/>
      <p:regular r:id="rId25"/>
    </p:embeddedFont>
  </p:embeddedFont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5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CC"/>
    <a:srgbClr val="FF0000"/>
    <a:srgbClr val="009900"/>
    <a:srgbClr val="FF9933"/>
    <a:srgbClr val="AFF22A"/>
    <a:srgbClr val="FFFFFF"/>
    <a:srgbClr val="CC9900"/>
    <a:srgbClr val="FF6600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7" autoAdjust="0"/>
    <p:restoredTop sz="98279" autoAdjust="0"/>
  </p:normalViewPr>
  <p:slideViewPr>
    <p:cSldViewPr>
      <p:cViewPr varScale="1">
        <p:scale>
          <a:sx n="152" d="100"/>
          <a:sy n="152" d="100"/>
        </p:scale>
        <p:origin x="-444" y="-90"/>
      </p:cViewPr>
      <p:guideLst>
        <p:guide orient="horz" pos="1620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28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2E35E-6DB1-4671-AA13-E9173BD066DF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CD010-A9A3-4117-BFBF-9C1583B3E14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/>
                </a:solidFill>
              </a:rPr>
              <a:t>2023-01-17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内页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14192"/>
            <a:ext cx="9144000" cy="629306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 flipH="1">
            <a:off x="0" y="123478"/>
            <a:ext cx="3779912" cy="216000"/>
          </a:xfrm>
          <a:prstGeom prst="rect">
            <a:avLst/>
          </a:prstGeom>
          <a:gradFill flip="none" rotWithShape="1">
            <a:gsLst>
              <a:gs pos="40000">
                <a:srgbClr val="63D6FF"/>
              </a:gs>
              <a:gs pos="97000">
                <a:schemeClr val="bg1">
                  <a:alpha val="0"/>
                </a:schemeClr>
              </a:gs>
              <a:gs pos="70000">
                <a:srgbClr val="96E4FF">
                  <a:alpha val="75686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26750" y="93861"/>
            <a:ext cx="2861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长方形和正方形的面积 面积单位的进率</a:t>
            </a:r>
            <a:endParaRPr lang="zh-CN" altLang="en-US" sz="12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" Target="slide2.xml"/><Relationship Id="rId7" Type="http://schemas.openxmlformats.org/officeDocument/2006/relationships/slide" Target="slide6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2.xml"/><Relationship Id="rId5" Type="http://schemas.openxmlformats.org/officeDocument/2006/relationships/slide" Target="slide1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slide" Target="slide1.xml"/><Relationship Id="rId5" Type="http://schemas.openxmlformats.org/officeDocument/2006/relationships/image" Target="../media/image9.png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4.xml"/><Relationship Id="rId6" Type="http://schemas.openxmlformats.org/officeDocument/2006/relationships/slide" Target="slide1.xml"/><Relationship Id="rId5" Type="http://schemas.openxmlformats.org/officeDocument/2006/relationships/image" Target="../media/image9.png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6" Type="http://schemas.openxmlformats.org/officeDocument/2006/relationships/slide" Target="slide1.xml"/><Relationship Id="rId5" Type="http://schemas.openxmlformats.org/officeDocument/2006/relationships/image" Target="../media/image9.png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6.jpeg"/><Relationship Id="rId7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1.png"/><Relationship Id="rId7" Type="http://schemas.openxmlformats.org/officeDocument/2006/relationships/slide" Target="slide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slide" Target="slide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slide" Target="slide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5" Type="http://schemas.openxmlformats.org/officeDocument/2006/relationships/slide" Target="slide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5" Type="http://schemas.openxmlformats.org/officeDocument/2006/relationships/slide" Target="slide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4067944" cy="424168"/>
            <a:chOff x="0" y="0"/>
            <a:chExt cx="3491880" cy="424168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3491880" cy="4241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" name="矩形 4"/>
            <p:cNvSpPr/>
            <p:nvPr/>
          </p:nvSpPr>
          <p:spPr>
            <a:xfrm flipH="1">
              <a:off x="0" y="66537"/>
              <a:ext cx="2771800" cy="252000"/>
            </a:xfrm>
            <a:prstGeom prst="rect">
              <a:avLst/>
            </a:prstGeom>
            <a:gradFill flip="none" rotWithShape="1">
              <a:gsLst>
                <a:gs pos="40000">
                  <a:schemeClr val="bg1"/>
                </a:gs>
                <a:gs pos="99000">
                  <a:schemeClr val="bg1">
                    <a:alpha val="0"/>
                  </a:schemeClr>
                </a:gs>
                <a:gs pos="77000">
                  <a:schemeClr val="bg1">
                    <a:alpha val="59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0" y="51470"/>
              <a:ext cx="3275856" cy="276999"/>
              <a:chOff x="0" y="51470"/>
              <a:chExt cx="3275856" cy="276999"/>
            </a:xfrm>
          </p:grpSpPr>
          <p:sp>
            <p:nvSpPr>
              <p:cNvPr id="7" name="文本框 22"/>
              <p:cNvSpPr txBox="1"/>
              <p:nvPr/>
            </p:nvSpPr>
            <p:spPr>
              <a:xfrm>
                <a:off x="179512" y="51470"/>
                <a:ext cx="218521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zh-CN" altLang="en-US" sz="1200" dirty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苏教</a:t>
                </a:r>
                <a:r>
                  <a:rPr kumimoji="1" lang="zh-CN" altLang="en-US" sz="1200" dirty="0" smtClean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版  </a:t>
                </a:r>
                <a:r>
                  <a:rPr kumimoji="1" lang="zh-CN" altLang="en-US" sz="1200" dirty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数学  </a:t>
                </a:r>
                <a:r>
                  <a:rPr kumimoji="1" lang="zh-CN" altLang="en-US" sz="1200" dirty="0" smtClean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三年级  </a:t>
                </a:r>
                <a:r>
                  <a:rPr kumimoji="1" lang="zh-CN" altLang="en-US" sz="1200" dirty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下册</a:t>
                </a:r>
              </a:p>
            </p:txBody>
          </p:sp>
          <p:cxnSp>
            <p:nvCxnSpPr>
              <p:cNvPr id="8" name="直线连接符 4"/>
              <p:cNvCxnSpPr/>
              <p:nvPr/>
            </p:nvCxnSpPr>
            <p:spPr>
              <a:xfrm>
                <a:off x="0" y="318537"/>
                <a:ext cx="3275856" cy="0"/>
              </a:xfrm>
              <a:prstGeom prst="line">
                <a:avLst/>
              </a:prstGeom>
              <a:ln w="15875" cmpd="sng">
                <a:gradFill flip="none" rotWithShape="1">
                  <a:gsLst>
                    <a:gs pos="10000">
                      <a:schemeClr val="accent1">
                        <a:lumMod val="0"/>
                        <a:lumOff val="100000"/>
                      </a:schemeClr>
                    </a:gs>
                    <a:gs pos="65000">
                      <a:schemeClr val="accent1">
                        <a:lumMod val="100000"/>
                      </a:schemeClr>
                    </a:gs>
                  </a:gsLst>
                  <a:lin ang="10800000" scaled="0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" name="单圆角矩形 8">
            <a:hlinkClick r:id="" action="ppaction://noaction"/>
          </p:cNvPr>
          <p:cNvSpPr/>
          <p:nvPr/>
        </p:nvSpPr>
        <p:spPr>
          <a:xfrm>
            <a:off x="5004488" y="3719576"/>
            <a:ext cx="1799760" cy="432048"/>
          </a:xfrm>
          <a:prstGeom prst="round1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单圆角矩形 9">
            <a:hlinkClick r:id="" action="ppaction://noaction"/>
          </p:cNvPr>
          <p:cNvSpPr/>
          <p:nvPr/>
        </p:nvSpPr>
        <p:spPr>
          <a:xfrm>
            <a:off x="2195736" y="3719576"/>
            <a:ext cx="1799760" cy="432048"/>
          </a:xfrm>
          <a:prstGeom prst="round1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单圆角矩形 10">
            <a:hlinkClick r:id="" action="ppaction://noaction"/>
          </p:cNvPr>
          <p:cNvSpPr/>
          <p:nvPr/>
        </p:nvSpPr>
        <p:spPr>
          <a:xfrm>
            <a:off x="5940152" y="3025309"/>
            <a:ext cx="1799760" cy="432048"/>
          </a:xfrm>
          <a:prstGeom prst="round1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单圆角矩形 11">
            <a:hlinkClick r:id="rId2" action="ppaction://hlinksldjump"/>
          </p:cNvPr>
          <p:cNvSpPr/>
          <p:nvPr/>
        </p:nvSpPr>
        <p:spPr>
          <a:xfrm>
            <a:off x="3564328" y="3025309"/>
            <a:ext cx="1799760" cy="432048"/>
          </a:xfrm>
          <a:prstGeom prst="round1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单圆角矩形 12">
            <a:hlinkClick r:id="rId3" action="ppaction://hlinksldjump"/>
          </p:cNvPr>
          <p:cNvSpPr/>
          <p:nvPr/>
        </p:nvSpPr>
        <p:spPr>
          <a:xfrm>
            <a:off x="1187624" y="3025309"/>
            <a:ext cx="1799760" cy="432048"/>
          </a:xfrm>
          <a:prstGeom prst="round1Rect">
            <a:avLst/>
          </a:prstGeom>
          <a:solidFill>
            <a:srgbClr val="ACBD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200" y="1563638"/>
            <a:ext cx="9137800" cy="746358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44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面积单位间的进率</a:t>
            </a:r>
            <a:endParaRPr lang="zh-CN" altLang="en-US" sz="44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15" name="图片 5"/>
          <p:cNvPicPr>
            <a:picLocks noChangeAspect="1"/>
          </p:cNvPicPr>
          <p:nvPr/>
        </p:nvPicPr>
        <p:blipFill rotWithShape="1">
          <a:blip r:embed="rId4" cstate="print"/>
          <a:srcRect l="35500" r="32250" b="80044"/>
          <a:stretch>
            <a:fillRect/>
          </a:stretch>
        </p:blipFill>
        <p:spPr bwMode="auto">
          <a:xfrm flipH="1">
            <a:off x="1613654" y="4457278"/>
            <a:ext cx="321771" cy="28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圆角矩形 15">
            <a:hlinkClick r:id="rId3" action="ppaction://hlinksldjump"/>
          </p:cNvPr>
          <p:cNvSpPr/>
          <p:nvPr/>
        </p:nvSpPr>
        <p:spPr>
          <a:xfrm>
            <a:off x="1209945" y="2952109"/>
            <a:ext cx="1669378" cy="578448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情境导入</a:t>
            </a:r>
          </a:p>
        </p:txBody>
      </p:sp>
      <p:sp>
        <p:nvSpPr>
          <p:cNvPr id="17" name="圆角矩形 16">
            <a:hlinkClick r:id="rId2" action="ppaction://hlinksldjump"/>
          </p:cNvPr>
          <p:cNvSpPr/>
          <p:nvPr/>
        </p:nvSpPr>
        <p:spPr>
          <a:xfrm>
            <a:off x="3624893" y="2932252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探究新知</a:t>
            </a:r>
          </a:p>
        </p:txBody>
      </p:sp>
      <p:sp>
        <p:nvSpPr>
          <p:cNvPr id="18" name="圆角矩形 17">
            <a:hlinkClick r:id="rId5" action="ppaction://hlinksldjump"/>
          </p:cNvPr>
          <p:cNvSpPr/>
          <p:nvPr/>
        </p:nvSpPr>
        <p:spPr>
          <a:xfrm>
            <a:off x="2247861" y="3649052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课堂小结</a:t>
            </a:r>
          </a:p>
        </p:txBody>
      </p:sp>
      <p:sp>
        <p:nvSpPr>
          <p:cNvPr id="19" name="圆角矩形 18">
            <a:hlinkClick r:id="rId6" action="ppaction://hlinksldjump"/>
          </p:cNvPr>
          <p:cNvSpPr/>
          <p:nvPr/>
        </p:nvSpPr>
        <p:spPr>
          <a:xfrm>
            <a:off x="5073757" y="3649052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课后作业</a:t>
            </a:r>
          </a:p>
        </p:txBody>
      </p:sp>
      <p:sp>
        <p:nvSpPr>
          <p:cNvPr id="20" name="矩形 19"/>
          <p:cNvSpPr/>
          <p:nvPr/>
        </p:nvSpPr>
        <p:spPr>
          <a:xfrm>
            <a:off x="968360" y="663025"/>
            <a:ext cx="3232295" cy="438582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400" b="1" dirty="0" smtClean="0">
                <a:solidFill>
                  <a:srgbClr val="0050AA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长方形和正方形的面积</a:t>
            </a:r>
            <a:endParaRPr lang="zh-CN" altLang="en-US" sz="2400" b="1" dirty="0">
              <a:solidFill>
                <a:srgbClr val="0050AA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1" name="圆角矩形 20">
            <a:hlinkClick r:id="rId7" action="ppaction://hlinksldjump"/>
          </p:cNvPr>
          <p:cNvSpPr/>
          <p:nvPr/>
        </p:nvSpPr>
        <p:spPr>
          <a:xfrm>
            <a:off x="6048388" y="2932252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课堂练习</a:t>
            </a:r>
          </a:p>
        </p:txBody>
      </p:sp>
      <p:pic>
        <p:nvPicPr>
          <p:cNvPr id="22" name="图片 5"/>
          <p:cNvPicPr>
            <a:picLocks noChangeAspect="1"/>
          </p:cNvPicPr>
          <p:nvPr/>
        </p:nvPicPr>
        <p:blipFill rotWithShape="1">
          <a:blip r:embed="rId4" cstate="print"/>
          <a:srcRect l="35500" r="32250" b="80044"/>
          <a:stretch>
            <a:fillRect/>
          </a:stretch>
        </p:blipFill>
        <p:spPr bwMode="auto">
          <a:xfrm>
            <a:off x="6780547" y="4413687"/>
            <a:ext cx="321771" cy="28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3" name="组合 22"/>
          <p:cNvGrpSpPr/>
          <p:nvPr/>
        </p:nvGrpSpPr>
        <p:grpSpPr>
          <a:xfrm>
            <a:off x="231783" y="519703"/>
            <a:ext cx="654821" cy="683823"/>
            <a:chOff x="1306635" y="1404594"/>
            <a:chExt cx="654821" cy="683823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6635" y="1440417"/>
              <a:ext cx="654821" cy="648000"/>
            </a:xfrm>
            <a:prstGeom prst="rect">
              <a:avLst/>
            </a:prstGeom>
          </p:spPr>
        </p:pic>
        <p:sp>
          <p:nvSpPr>
            <p:cNvPr id="25" name="文本框 10"/>
            <p:cNvSpPr txBox="1"/>
            <p:nvPr/>
          </p:nvSpPr>
          <p:spPr>
            <a:xfrm>
              <a:off x="1428700" y="1404594"/>
              <a:ext cx="410690" cy="630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3500" b="1" dirty="0" smtClean="0">
                  <a:solidFill>
                    <a:srgbClr val="0050AA"/>
                  </a:solidFill>
                  <a:latin typeface="宋体" panose="02010600030101010101" pitchFamily="2" charset="-122"/>
                </a:rPr>
                <a:t>6</a:t>
              </a:r>
              <a:endParaRPr kumimoji="1" lang="zh-CN" altLang="en-US" sz="3500" b="1" dirty="0">
                <a:solidFill>
                  <a:srgbClr val="0050AA"/>
                </a:solidFill>
                <a:latin typeface="宋体" panose="02010600030101010101" pitchFamily="2" charset="-122"/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2366899" y="4337716"/>
            <a:ext cx="277992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l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utoShape 2" descr="http://img2.imgtn.bdimg.com/it/u=1049026395,1642732007&amp;fm=26&amp;gp=0.jpg"/>
          <p:cNvSpPr>
            <a:spLocks noChangeAspect="1" noChangeArrowheads="1"/>
          </p:cNvSpPr>
          <p:nvPr/>
        </p:nvSpPr>
        <p:spPr bwMode="auto">
          <a:xfrm>
            <a:off x="24562" y="427914"/>
            <a:ext cx="22863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433194" y="281539"/>
            <a:ext cx="1104643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同步练习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366755" y="1419622"/>
            <a:ext cx="30652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5×4=20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(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平方米）</a:t>
            </a:r>
          </a:p>
        </p:txBody>
      </p:sp>
      <p:sp>
        <p:nvSpPr>
          <p:cNvPr id="16" name="文本框 10245"/>
          <p:cNvSpPr txBox="1">
            <a:spLocks noChangeArrowheads="1"/>
          </p:cNvSpPr>
          <p:nvPr/>
        </p:nvSpPr>
        <p:spPr bwMode="auto">
          <a:xfrm>
            <a:off x="1187624" y="2408570"/>
            <a:ext cx="7317814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答：它的面积是</a:t>
            </a: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20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平方米，是</a:t>
            </a: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2000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平方分米。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17" name="文本框 10245"/>
          <p:cNvSpPr txBox="1">
            <a:spLocks noChangeArrowheads="1"/>
          </p:cNvSpPr>
          <p:nvPr/>
        </p:nvSpPr>
        <p:spPr bwMode="auto">
          <a:xfrm>
            <a:off x="395536" y="483518"/>
            <a:ext cx="8333356" cy="9541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学校卫生室的地面是长</a:t>
            </a: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5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米、宽</a:t>
            </a: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4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米的长方形，它的面积是多少平方米？是多少平方分米？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16705" y="1939060"/>
            <a:ext cx="39677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20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平方米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=</a:t>
            </a: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2000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平方分米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4030322" y="3243629"/>
            <a:ext cx="3343194" cy="1200329"/>
            <a:chOff x="4526996" y="2751770"/>
            <a:chExt cx="3343194" cy="1200329"/>
          </a:xfrm>
        </p:grpSpPr>
        <p:sp>
          <p:nvSpPr>
            <p:cNvPr id="24" name="AutoShape 12"/>
            <p:cNvSpPr>
              <a:spLocks noChangeArrowheads="1"/>
            </p:cNvSpPr>
            <p:nvPr/>
          </p:nvSpPr>
          <p:spPr bwMode="auto">
            <a:xfrm>
              <a:off x="4526996" y="2751770"/>
              <a:ext cx="3330370" cy="1171754"/>
            </a:xfrm>
            <a:prstGeom prst="wedgeRoundRectCallout">
              <a:avLst>
                <a:gd name="adj1" fmla="val 60616"/>
                <a:gd name="adj2" fmla="val -19535"/>
                <a:gd name="adj3" fmla="val 16667"/>
              </a:avLst>
            </a:prstGeom>
            <a:noFill/>
            <a:ln w="19050">
              <a:solidFill>
                <a:srgbClr val="99CCFF"/>
              </a:solidFill>
              <a:miter lim="800000"/>
            </a:ln>
            <a:effectLst/>
          </p:spPr>
          <p:txBody>
            <a:bodyPr/>
            <a:lstStyle/>
            <a:p>
              <a:pPr algn="ctr">
                <a:defRPr/>
              </a:pPr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5" name="文本框 10245"/>
            <p:cNvSpPr txBox="1">
              <a:spLocks noChangeArrowheads="1"/>
            </p:cNvSpPr>
            <p:nvPr/>
          </p:nvSpPr>
          <p:spPr bwMode="auto">
            <a:xfrm>
              <a:off x="4535535" y="2751770"/>
              <a:ext cx="3334655" cy="120032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如果用</a:t>
              </a:r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90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块边长</a:t>
              </a:r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5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分米的正方形地砖铺这块地面，够不够？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611560" y="3003798"/>
            <a:ext cx="289694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  5×5×90</a:t>
            </a:r>
          </a:p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=25×90</a:t>
            </a:r>
          </a:p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=2250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（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平方分米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）</a:t>
            </a:r>
            <a:endParaRPr lang="en-US" altLang="zh-CN" sz="2400" b="1" dirty="0" smtClean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  <a:sym typeface="宋体" panose="02010600030101010101" pitchFamily="2" charset="-122"/>
            </a:endParaRPr>
          </a:p>
          <a:p>
            <a:endParaRPr lang="zh-CN" altLang="en-US" sz="2400" b="1" dirty="0" smtClean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27" name="文本框 10245"/>
          <p:cNvSpPr txBox="1">
            <a:spLocks noChangeArrowheads="1"/>
          </p:cNvSpPr>
          <p:nvPr/>
        </p:nvSpPr>
        <p:spPr bwMode="auto">
          <a:xfrm>
            <a:off x="629352" y="4194239"/>
            <a:ext cx="130514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答：够。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pic>
        <p:nvPicPr>
          <p:cNvPr id="28" name="Picture 15" descr="C:\Users\jinse\Desktop\课件样例\人物图\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047" b="88242" l="30821" r="743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206" t="27094" r="24977" b="13070"/>
          <a:stretch>
            <a:fillRect/>
          </a:stretch>
        </p:blipFill>
        <p:spPr bwMode="auto">
          <a:xfrm>
            <a:off x="7756026" y="3315894"/>
            <a:ext cx="936104" cy="99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" name="组合 30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32" name="图片 31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33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26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751774"/>
            <a:ext cx="7500895" cy="2620176"/>
          </a:xfrm>
          <a:prstGeom prst="rect">
            <a:avLst/>
          </a:prstGeom>
        </p:spPr>
      </p:pic>
      <p:sp>
        <p:nvSpPr>
          <p:cNvPr id="15" name="文本框 10245"/>
          <p:cNvSpPr txBox="1">
            <a:spLocks noChangeArrowheads="1"/>
          </p:cNvSpPr>
          <p:nvPr/>
        </p:nvSpPr>
        <p:spPr bwMode="auto">
          <a:xfrm>
            <a:off x="2165763" y="2211710"/>
            <a:ext cx="4536504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1</a:t>
            </a:r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平方分米</a:t>
            </a:r>
            <a:r>
              <a:rPr lang="en-US" altLang="zh-CN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=100</a:t>
            </a:r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平方厘米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  <a:sym typeface="宋体" panose="02010600030101010101" pitchFamily="2" charset="-122"/>
            </a:endParaRPr>
          </a:p>
        </p:txBody>
      </p:sp>
      <p:sp>
        <p:nvSpPr>
          <p:cNvPr id="18" name="文本框 10245"/>
          <p:cNvSpPr txBox="1">
            <a:spLocks noChangeArrowheads="1"/>
          </p:cNvSpPr>
          <p:nvPr/>
        </p:nvSpPr>
        <p:spPr bwMode="auto">
          <a:xfrm>
            <a:off x="2411760" y="3219822"/>
            <a:ext cx="4392487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1</a:t>
            </a:r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平方米</a:t>
            </a:r>
            <a:r>
              <a:rPr lang="en-US" altLang="zh-CN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=100</a:t>
            </a:r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平方分米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  <a:sym typeface="宋体" panose="02010600030101010101" pitchFamily="2" charset="-122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93" y="492071"/>
            <a:ext cx="366860" cy="456339"/>
          </a:xfrm>
          <a:prstGeom prst="rect">
            <a:avLst/>
          </a:prstGeom>
        </p:spPr>
      </p:pic>
      <p:sp>
        <p:nvSpPr>
          <p:cNvPr id="21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课堂小结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783813" y="1059582"/>
            <a:ext cx="5165517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zh-CN" sz="2800" b="1" dirty="0">
                <a:latin typeface="+mn-ea"/>
              </a:rPr>
              <a:t>这节课你们都学会了哪些知识？</a:t>
            </a:r>
            <a:endParaRPr lang="zh-CN" altLang="en-US" sz="2800" b="1" dirty="0">
              <a:latin typeface="+mn-ea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7" name="图片 26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8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059582"/>
            <a:ext cx="5437285" cy="4130864"/>
          </a:xfrm>
          <a:prstGeom prst="rect">
            <a:avLst/>
          </a:prstGeom>
        </p:spPr>
      </p:pic>
      <p:sp>
        <p:nvSpPr>
          <p:cNvPr id="3" name="矩形 4"/>
          <p:cNvSpPr>
            <a:spLocks noChangeArrowheads="1"/>
          </p:cNvSpPr>
          <p:nvPr/>
        </p:nvSpPr>
        <p:spPr bwMode="auto">
          <a:xfrm>
            <a:off x="3491880" y="1707654"/>
            <a:ext cx="2304256" cy="1361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补充习题：</a:t>
            </a:r>
            <a:endParaRPr lang="en-US" altLang="zh-CN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54-55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页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93" y="494144"/>
            <a:ext cx="366861" cy="456339"/>
          </a:xfrm>
          <a:prstGeom prst="rect">
            <a:avLst/>
          </a:prstGeom>
        </p:spPr>
      </p:pic>
      <p:sp>
        <p:nvSpPr>
          <p:cNvPr id="12" name="文本框 14"/>
          <p:cNvSpPr txBox="1"/>
          <p:nvPr/>
        </p:nvSpPr>
        <p:spPr>
          <a:xfrm>
            <a:off x="611560" y="425882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课后作业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17" name="图片 16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8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 descr="C:\Users\jinse\Desktop\课件样例\人物图\7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2" t="20082" r="22361" b="15874"/>
          <a:stretch>
            <a:fillRect/>
          </a:stretch>
        </p:blipFill>
        <p:spPr bwMode="auto">
          <a:xfrm>
            <a:off x="7303127" y="2005772"/>
            <a:ext cx="941281" cy="854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组合 9"/>
          <p:cNvGrpSpPr/>
          <p:nvPr/>
        </p:nvGrpSpPr>
        <p:grpSpPr>
          <a:xfrm>
            <a:off x="1259633" y="1131590"/>
            <a:ext cx="2232247" cy="1361377"/>
            <a:chOff x="4436711" y="1643051"/>
            <a:chExt cx="2450209" cy="1011303"/>
          </a:xfrm>
        </p:grpSpPr>
        <p:sp>
          <p:nvSpPr>
            <p:cNvPr id="15" name="AutoShape 12"/>
            <p:cNvSpPr>
              <a:spLocks noChangeArrowheads="1"/>
            </p:cNvSpPr>
            <p:nvPr/>
          </p:nvSpPr>
          <p:spPr bwMode="auto">
            <a:xfrm>
              <a:off x="4436711" y="1643051"/>
              <a:ext cx="2450209" cy="1011303"/>
            </a:xfrm>
            <a:prstGeom prst="cloudCallout">
              <a:avLst>
                <a:gd name="adj1" fmla="val -55613"/>
                <a:gd name="adj2" fmla="val 56797"/>
              </a:avLst>
            </a:prstGeom>
            <a:noFill/>
            <a:ln w="9525">
              <a:solidFill>
                <a:schemeClr val="tx2">
                  <a:lumMod val="75000"/>
                </a:schemeClr>
              </a:solidFill>
              <a:miter lim="800000"/>
            </a:ln>
            <a:effectLst/>
          </p:spPr>
          <p:txBody>
            <a:bodyPr/>
            <a:lstStyle/>
            <a:p>
              <a:pPr algn="ctr">
                <a:defRPr/>
              </a:pPr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6" name="文本框 10245"/>
            <p:cNvSpPr txBox="1">
              <a:spLocks noChangeArrowheads="1"/>
            </p:cNvSpPr>
            <p:nvPr/>
          </p:nvSpPr>
          <p:spPr bwMode="auto">
            <a:xfrm>
              <a:off x="4594788" y="1781559"/>
              <a:ext cx="1881057" cy="70876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sz="28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面积的单位有哪些？</a:t>
              </a:r>
              <a:endPara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endParaRPr>
            </a:p>
          </p:txBody>
        </p:sp>
      </p:grpSp>
      <p:pic>
        <p:nvPicPr>
          <p:cNvPr id="24" name="Picture 15" descr="C:\Users\jinse\Desktop\课件样例\人物图\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06" t="27094" r="24977" b="13070"/>
          <a:stretch>
            <a:fillRect/>
          </a:stretch>
        </p:blipFill>
        <p:spPr bwMode="auto">
          <a:xfrm>
            <a:off x="5723860" y="3399274"/>
            <a:ext cx="776868" cy="828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组合 25"/>
          <p:cNvGrpSpPr/>
          <p:nvPr/>
        </p:nvGrpSpPr>
        <p:grpSpPr>
          <a:xfrm>
            <a:off x="4350798" y="1138365"/>
            <a:ext cx="2634341" cy="1412526"/>
            <a:chOff x="4125614" y="967012"/>
            <a:chExt cx="2795741" cy="1412526"/>
          </a:xfrm>
        </p:grpSpPr>
        <p:sp>
          <p:nvSpPr>
            <p:cNvPr id="27" name="AutoShape 12"/>
            <p:cNvSpPr>
              <a:spLocks noChangeArrowheads="1"/>
            </p:cNvSpPr>
            <p:nvPr/>
          </p:nvSpPr>
          <p:spPr bwMode="auto">
            <a:xfrm>
              <a:off x="4125614" y="967012"/>
              <a:ext cx="2795741" cy="1412526"/>
            </a:xfrm>
            <a:prstGeom prst="cloudCallout">
              <a:avLst>
                <a:gd name="adj1" fmla="val 60627"/>
                <a:gd name="adj2" fmla="val 23028"/>
              </a:avLst>
            </a:prstGeom>
            <a:noFill/>
            <a:ln w="9525">
              <a:solidFill>
                <a:srgbClr val="00B050"/>
              </a:solidFill>
              <a:miter lim="800000"/>
            </a:ln>
            <a:effectLst/>
          </p:spPr>
          <p:txBody>
            <a:bodyPr/>
            <a:lstStyle/>
            <a:p>
              <a:pPr algn="ctr">
                <a:defRPr/>
              </a:pPr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8" name="文本框 10245"/>
            <p:cNvSpPr txBox="1">
              <a:spLocks noChangeArrowheads="1"/>
            </p:cNvSpPr>
            <p:nvPr/>
          </p:nvSpPr>
          <p:spPr bwMode="auto">
            <a:xfrm>
              <a:off x="4328916" y="1213897"/>
              <a:ext cx="2180209" cy="95410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sz="28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有平方厘米、平方分米。</a:t>
              </a:r>
              <a:endPara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2771800" y="2994022"/>
            <a:ext cx="3022656" cy="860734"/>
            <a:chOff x="4125614" y="1447213"/>
            <a:chExt cx="2017539" cy="860734"/>
          </a:xfrm>
        </p:grpSpPr>
        <p:sp>
          <p:nvSpPr>
            <p:cNvPr id="20" name="AutoShape 12"/>
            <p:cNvSpPr>
              <a:spLocks noChangeArrowheads="1"/>
            </p:cNvSpPr>
            <p:nvPr/>
          </p:nvSpPr>
          <p:spPr bwMode="auto">
            <a:xfrm>
              <a:off x="4125614" y="1447213"/>
              <a:ext cx="1715437" cy="860734"/>
            </a:xfrm>
            <a:prstGeom prst="cloudCallout">
              <a:avLst>
                <a:gd name="adj1" fmla="val 59332"/>
                <a:gd name="adj2" fmla="val 25489"/>
              </a:avLst>
            </a:prstGeom>
            <a:noFill/>
            <a:ln w="9525">
              <a:solidFill>
                <a:schemeClr val="tx2">
                  <a:lumMod val="75000"/>
                </a:schemeClr>
              </a:solidFill>
              <a:miter lim="800000"/>
            </a:ln>
            <a:effectLst/>
          </p:spPr>
          <p:txBody>
            <a:bodyPr/>
            <a:lstStyle/>
            <a:p>
              <a:pPr algn="ctr">
                <a:defRPr/>
              </a:pPr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1" name="文本框 10245"/>
            <p:cNvSpPr txBox="1">
              <a:spLocks noChangeArrowheads="1"/>
            </p:cNvSpPr>
            <p:nvPr/>
          </p:nvSpPr>
          <p:spPr bwMode="auto">
            <a:xfrm>
              <a:off x="4293630" y="1603439"/>
              <a:ext cx="1849523" cy="5232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还</a:t>
              </a:r>
              <a:r>
                <a:rPr lang="zh-CN" altLang="en-US" sz="28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有平方米！</a:t>
              </a:r>
              <a:endPara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22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情境导</a:t>
            </a:r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入</a:t>
            </a: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82" y="492072"/>
            <a:ext cx="366860" cy="456339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04" y="2067940"/>
            <a:ext cx="1126831" cy="1614828"/>
          </a:xfrm>
          <a:prstGeom prst="rect">
            <a:avLst/>
          </a:prstGeom>
        </p:spPr>
      </p:pic>
      <p:grpSp>
        <p:nvGrpSpPr>
          <p:cNvPr id="30" name="组合 29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31" name="图片 30">
              <a:hlinkClick r:id="rId6" action="ppaction://hlinksldjump"/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32" name="文本框 26">
              <a:hlinkClick r:id="rId8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476262" y="1027926"/>
            <a:ext cx="1166673" cy="1064551"/>
            <a:chOff x="670145" y="1457273"/>
            <a:chExt cx="1555361" cy="1419401"/>
          </a:xfrm>
        </p:grpSpPr>
        <p:pic>
          <p:nvPicPr>
            <p:cNvPr id="18" name="图片 17" descr="28Z58PICt4r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70145" y="1457273"/>
              <a:ext cx="1555361" cy="1393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矩形 19"/>
            <p:cNvSpPr/>
            <p:nvPr/>
          </p:nvSpPr>
          <p:spPr>
            <a:xfrm>
              <a:off x="921335" y="2322677"/>
              <a:ext cx="970652" cy="553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1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例 </a:t>
              </a:r>
              <a:r>
                <a:rPr lang="en-US" altLang="zh-CN" sz="2100" b="1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7</a:t>
              </a:r>
              <a:endParaRPr lang="zh-CN" altLang="en-US" sz="21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21" name="文本框 10245"/>
          <p:cNvSpPr txBox="1">
            <a:spLocks noChangeArrowheads="1"/>
          </p:cNvSpPr>
          <p:nvPr/>
        </p:nvSpPr>
        <p:spPr bwMode="auto">
          <a:xfrm>
            <a:off x="1811050" y="1027926"/>
            <a:ext cx="5940660" cy="9541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量一量下面正方形的边长，算出它的面积。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1779662"/>
            <a:ext cx="2644276" cy="26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3" name="组合 22"/>
          <p:cNvGrpSpPr/>
          <p:nvPr/>
        </p:nvGrpSpPr>
        <p:grpSpPr>
          <a:xfrm>
            <a:off x="375513" y="2355725"/>
            <a:ext cx="2468295" cy="1200328"/>
            <a:chOff x="1961710" y="3308260"/>
            <a:chExt cx="2250250" cy="1018359"/>
          </a:xfrm>
          <a:noFill/>
        </p:grpSpPr>
        <p:sp>
          <p:nvSpPr>
            <p:cNvPr id="24" name="AutoShape 12"/>
            <p:cNvSpPr>
              <a:spLocks noChangeArrowheads="1"/>
            </p:cNvSpPr>
            <p:nvPr/>
          </p:nvSpPr>
          <p:spPr bwMode="auto">
            <a:xfrm>
              <a:off x="1961710" y="3336835"/>
              <a:ext cx="2250250" cy="945106"/>
            </a:xfrm>
            <a:prstGeom prst="wedgeRoundRectCallout">
              <a:avLst>
                <a:gd name="adj1" fmla="val -49095"/>
                <a:gd name="adj2" fmla="val 63621"/>
                <a:gd name="adj3" fmla="val 16667"/>
              </a:avLst>
            </a:prstGeom>
            <a:grpFill/>
            <a:ln w="9525">
              <a:solidFill>
                <a:srgbClr val="CC99FF"/>
              </a:solidFill>
              <a:miter lim="800000"/>
            </a:ln>
            <a:effectLst/>
          </p:spPr>
          <p:txBody>
            <a:bodyPr/>
            <a:lstStyle/>
            <a:p>
              <a:pPr algn="ctr">
                <a:defRPr/>
              </a:pPr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6" name="文本框 10245"/>
            <p:cNvSpPr txBox="1">
              <a:spLocks noChangeArrowheads="1"/>
            </p:cNvSpPr>
            <p:nvPr/>
          </p:nvSpPr>
          <p:spPr bwMode="auto">
            <a:xfrm>
              <a:off x="2006715" y="3308260"/>
              <a:ext cx="2160240" cy="1018359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正方形的边长是</a:t>
              </a:r>
              <a:r>
                <a:rPr lang="en-US" altLang="zh-CN" sz="2400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1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分米，它的面积是</a:t>
              </a:r>
              <a:r>
                <a:rPr lang="en-US" altLang="zh-CN" sz="2400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1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平方分米。</a:t>
              </a:r>
              <a:endPara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5699745" y="1995686"/>
            <a:ext cx="3244723" cy="1569660"/>
            <a:chOff x="4391980" y="3327591"/>
            <a:chExt cx="3244723" cy="949336"/>
          </a:xfrm>
        </p:grpSpPr>
        <p:sp>
          <p:nvSpPr>
            <p:cNvPr id="28" name="AutoShape 12"/>
            <p:cNvSpPr>
              <a:spLocks noChangeArrowheads="1"/>
            </p:cNvSpPr>
            <p:nvPr/>
          </p:nvSpPr>
          <p:spPr bwMode="auto">
            <a:xfrm>
              <a:off x="4391980" y="3336835"/>
              <a:ext cx="3057720" cy="900100"/>
            </a:xfrm>
            <a:prstGeom prst="wedgeRoundRectCallout">
              <a:avLst>
                <a:gd name="adj1" fmla="val -1469"/>
                <a:gd name="adj2" fmla="val 65456"/>
                <a:gd name="adj3" fmla="val 16667"/>
              </a:avLst>
            </a:prstGeom>
            <a:noFill/>
            <a:ln w="19050">
              <a:solidFill>
                <a:srgbClr val="FFC000"/>
              </a:solidFill>
              <a:miter lim="800000"/>
            </a:ln>
            <a:effectLst/>
          </p:spPr>
          <p:txBody>
            <a:bodyPr/>
            <a:lstStyle/>
            <a:p>
              <a:pPr algn="ctr">
                <a:defRPr/>
              </a:pPr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9" name="文本框 10245"/>
            <p:cNvSpPr txBox="1">
              <a:spLocks noChangeArrowheads="1"/>
            </p:cNvSpPr>
            <p:nvPr/>
          </p:nvSpPr>
          <p:spPr bwMode="auto">
            <a:xfrm>
              <a:off x="4396343" y="3327591"/>
              <a:ext cx="3240360" cy="94933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正方形的边长是</a:t>
              </a:r>
              <a:r>
                <a:rPr lang="en-US" altLang="zh-CN" sz="2400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10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厘米，</a:t>
              </a:r>
              <a:r>
                <a:rPr lang="en-US" altLang="zh-CN" sz="2400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10×10=100</a:t>
              </a:r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(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平方厘米</a:t>
              </a:r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),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它的面积是</a:t>
              </a:r>
              <a:r>
                <a:rPr lang="en-US" altLang="zh-CN" sz="2400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100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平方厘米。</a:t>
              </a:r>
              <a:endPara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endParaRPr>
            </a:p>
          </p:txBody>
        </p:sp>
      </p:grpSp>
      <p:pic>
        <p:nvPicPr>
          <p:cNvPr id="30" name="Picture 4" descr="C:\Users\jinse\Desktop\课件样例\人物图\7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2" t="20082" r="22361" b="15874"/>
          <a:stretch>
            <a:fillRect/>
          </a:stretch>
        </p:blipFill>
        <p:spPr bwMode="auto">
          <a:xfrm>
            <a:off x="7288880" y="3624610"/>
            <a:ext cx="941281" cy="854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5" descr="C:\Users\jinse\Desktop\课件样例\人物图\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06" t="27094" r="24977" b="13070"/>
          <a:stretch>
            <a:fillRect/>
          </a:stretch>
        </p:blipFill>
        <p:spPr bwMode="auto">
          <a:xfrm>
            <a:off x="817717" y="3671852"/>
            <a:ext cx="776868" cy="828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83" y="479078"/>
            <a:ext cx="366860" cy="456339"/>
          </a:xfrm>
          <a:prstGeom prst="rect">
            <a:avLst/>
          </a:prstGeom>
        </p:spPr>
      </p:pic>
      <p:sp>
        <p:nvSpPr>
          <p:cNvPr id="33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探究新知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38" name="图片 37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39" name="文本框 26">
              <a:hlinkClick r:id="rId9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10245"/>
          <p:cNvSpPr txBox="1">
            <a:spLocks noChangeArrowheads="1"/>
          </p:cNvSpPr>
          <p:nvPr/>
        </p:nvSpPr>
        <p:spPr bwMode="auto">
          <a:xfrm>
            <a:off x="615954" y="555526"/>
            <a:ext cx="669235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量一量下面正方形的边长，算出它的面积。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79660"/>
            <a:ext cx="2961958" cy="2928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2" name="组合 31"/>
          <p:cNvGrpSpPr/>
          <p:nvPr/>
        </p:nvGrpSpPr>
        <p:grpSpPr>
          <a:xfrm>
            <a:off x="4237492" y="2412893"/>
            <a:ext cx="4680520" cy="1279266"/>
            <a:chOff x="1924235" y="3227699"/>
            <a:chExt cx="4680520" cy="1279266"/>
          </a:xfrm>
        </p:grpSpPr>
        <p:sp>
          <p:nvSpPr>
            <p:cNvPr id="33" name="文本框 10245"/>
            <p:cNvSpPr txBox="1">
              <a:spLocks noChangeArrowheads="1"/>
            </p:cNvSpPr>
            <p:nvPr/>
          </p:nvSpPr>
          <p:spPr bwMode="auto">
            <a:xfrm>
              <a:off x="1924235" y="3227699"/>
              <a:ext cx="4680520" cy="4616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en-US" altLang="zh-CN" sz="2400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1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平方分米等于多少平方厘米？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endParaRPr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2231740" y="3876895"/>
              <a:ext cx="4365486" cy="630070"/>
              <a:chOff x="2231740" y="3876895"/>
              <a:chExt cx="4365486" cy="630070"/>
            </a:xfrm>
          </p:grpSpPr>
          <p:sp>
            <p:nvSpPr>
              <p:cNvPr id="35" name="矩形 34"/>
              <p:cNvSpPr/>
              <p:nvPr/>
            </p:nvSpPr>
            <p:spPr>
              <a:xfrm>
                <a:off x="2231740" y="3876895"/>
                <a:ext cx="4365485" cy="630070"/>
              </a:xfrm>
              <a:prstGeom prst="rect">
                <a:avLst/>
              </a:prstGeom>
              <a:solidFill>
                <a:srgbClr val="FFCCFF"/>
              </a:solidFill>
              <a:ln>
                <a:solidFill>
                  <a:srgbClr val="FF99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36" name="文本框 10245"/>
              <p:cNvSpPr txBox="1">
                <a:spLocks noChangeArrowheads="1"/>
              </p:cNvSpPr>
              <p:nvPr/>
            </p:nvSpPr>
            <p:spPr bwMode="auto">
              <a:xfrm>
                <a:off x="2243886" y="3954760"/>
                <a:ext cx="4353340" cy="46166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zh-CN" sz="2400" dirty="0" smtClean="0">
                    <a:latin typeface="楷体" panose="02010609060101010101" pitchFamily="49" charset="-122"/>
                    <a:ea typeface="楷体" panose="02010609060101010101" pitchFamily="49" charset="-122"/>
                    <a:cs typeface="Arial" panose="020B0604020202020204" pitchFamily="34" charset="0"/>
                    <a:sym typeface="宋体" panose="02010600030101010101" pitchFamily="2" charset="-122"/>
                  </a:rPr>
                  <a:t>1</a:t>
                </a:r>
                <a:r>
                  <a:rPr lang="zh-CN" altLang="en-US" sz="2400" b="1" dirty="0" smtClean="0">
                    <a:latin typeface="楷体" panose="02010609060101010101" pitchFamily="49" charset="-122"/>
                    <a:ea typeface="楷体" panose="02010609060101010101" pitchFamily="49" charset="-122"/>
                    <a:sym typeface="宋体" panose="02010600030101010101" pitchFamily="2" charset="-122"/>
                  </a:rPr>
                  <a:t>平方分米</a:t>
                </a:r>
                <a:r>
                  <a:rPr lang="en-US" altLang="zh-CN" sz="2400" b="1" dirty="0" smtClean="0">
                    <a:latin typeface="楷体" panose="02010609060101010101" pitchFamily="49" charset="-122"/>
                    <a:ea typeface="楷体" panose="02010609060101010101" pitchFamily="49" charset="-122"/>
                    <a:sym typeface="宋体" panose="02010600030101010101" pitchFamily="2" charset="-122"/>
                  </a:rPr>
                  <a:t>=</a:t>
                </a:r>
                <a:r>
                  <a:rPr lang="zh-CN" altLang="en-US" sz="2400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sym typeface="宋体" panose="02010600030101010101" pitchFamily="2" charset="-122"/>
                  </a:rPr>
                  <a:t>（     ）</a:t>
                </a:r>
                <a:r>
                  <a:rPr lang="zh-CN" altLang="en-US" sz="2400" b="1" dirty="0" smtClean="0">
                    <a:latin typeface="楷体" panose="02010609060101010101" pitchFamily="49" charset="-122"/>
                    <a:ea typeface="楷体" panose="02010609060101010101" pitchFamily="49" charset="-122"/>
                    <a:sym typeface="宋体" panose="02010600030101010101" pitchFamily="2" charset="-122"/>
                  </a:rPr>
                  <a:t>平方厘米</a:t>
                </a:r>
                <a:endPara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endParaRPr>
              </a:p>
            </p:txBody>
          </p:sp>
        </p:grpSp>
      </p:grpSp>
      <p:sp>
        <p:nvSpPr>
          <p:cNvPr id="37" name="TextBox 36"/>
          <p:cNvSpPr txBox="1"/>
          <p:nvPr/>
        </p:nvSpPr>
        <p:spPr>
          <a:xfrm>
            <a:off x="6516216" y="3171856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100</a:t>
            </a:r>
            <a:endParaRPr lang="zh-CN" altLang="en-US" sz="2400" b="1" dirty="0" smtClean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  <a:sym typeface="宋体" panose="02010600030101010101" pitchFamily="2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7" name="图片 26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8" name="文本框 26">
              <a:hlinkClick r:id="rId5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文本框 10245"/>
          <p:cNvSpPr txBox="1">
            <a:spLocks noChangeArrowheads="1"/>
          </p:cNvSpPr>
          <p:nvPr/>
        </p:nvSpPr>
        <p:spPr bwMode="auto">
          <a:xfrm>
            <a:off x="427039" y="2643758"/>
            <a:ext cx="8367082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你能用上面的方法推算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平方米等于多少平方分米吗？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grpSp>
        <p:nvGrpSpPr>
          <p:cNvPr id="70" name="组合 69"/>
          <p:cNvGrpSpPr/>
          <p:nvPr/>
        </p:nvGrpSpPr>
        <p:grpSpPr>
          <a:xfrm>
            <a:off x="2168733" y="3403079"/>
            <a:ext cx="5427603" cy="630070"/>
            <a:chOff x="2005760" y="3047755"/>
            <a:chExt cx="4970555" cy="630070"/>
          </a:xfrm>
        </p:grpSpPr>
        <p:sp>
          <p:nvSpPr>
            <p:cNvPr id="71" name="矩形 70"/>
            <p:cNvSpPr/>
            <p:nvPr/>
          </p:nvSpPr>
          <p:spPr>
            <a:xfrm>
              <a:off x="2005760" y="3047755"/>
              <a:ext cx="4365485" cy="630070"/>
            </a:xfrm>
            <a:prstGeom prst="rect">
              <a:avLst/>
            </a:prstGeom>
            <a:solidFill>
              <a:srgbClr val="FFCCFF"/>
            </a:solidFill>
            <a:ln>
              <a:solidFill>
                <a:srgbClr val="FF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72" name="文本框 10245"/>
            <p:cNvSpPr txBox="1">
              <a:spLocks noChangeArrowheads="1"/>
            </p:cNvSpPr>
            <p:nvPr/>
          </p:nvSpPr>
          <p:spPr bwMode="auto">
            <a:xfrm>
              <a:off x="2160780" y="3137765"/>
              <a:ext cx="4815535" cy="5232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en-US" altLang="zh-CN" sz="28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1</a:t>
              </a:r>
              <a:r>
                <a:rPr lang="zh-CN" altLang="en-US" sz="28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平方米</a:t>
              </a:r>
              <a:r>
                <a:rPr lang="en-US" altLang="zh-CN" sz="28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=</a:t>
              </a:r>
              <a:r>
                <a:rPr lang="zh-CN" altLang="en-US" sz="2800" b="1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（     ）</a:t>
              </a:r>
              <a:r>
                <a:rPr lang="zh-CN" altLang="en-US" sz="28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平方分米</a:t>
              </a:r>
              <a:endPara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73" name="TextBox 72"/>
          <p:cNvSpPr txBox="1"/>
          <p:nvPr/>
        </p:nvSpPr>
        <p:spPr>
          <a:xfrm>
            <a:off x="4329778" y="3493303"/>
            <a:ext cx="7280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100</a:t>
            </a:r>
            <a:endParaRPr lang="zh-CN" altLang="en-US" sz="2800" b="1" dirty="0" smtClean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74" name="文本框 10245"/>
          <p:cNvSpPr txBox="1">
            <a:spLocks noChangeArrowheads="1"/>
          </p:cNvSpPr>
          <p:nvPr/>
        </p:nvSpPr>
        <p:spPr bwMode="auto">
          <a:xfrm>
            <a:off x="1089568" y="987574"/>
            <a:ext cx="5570664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平方分米等于多少平方厘米？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75" name="矩形 74"/>
          <p:cNvSpPr/>
          <p:nvPr/>
        </p:nvSpPr>
        <p:spPr>
          <a:xfrm>
            <a:off x="2195736" y="1725656"/>
            <a:ext cx="4943552" cy="630070"/>
          </a:xfrm>
          <a:prstGeom prst="rect">
            <a:avLst/>
          </a:prstGeom>
          <a:solidFill>
            <a:srgbClr val="FFCCFF"/>
          </a:solidFill>
          <a:ln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6" name="文本框 10245"/>
          <p:cNvSpPr txBox="1">
            <a:spLocks noChangeArrowheads="1"/>
          </p:cNvSpPr>
          <p:nvPr/>
        </p:nvSpPr>
        <p:spPr bwMode="auto">
          <a:xfrm>
            <a:off x="2207881" y="1785456"/>
            <a:ext cx="5244439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平方分米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=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（     ）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平方厘米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4491988" y="1789711"/>
            <a:ext cx="7280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100</a:t>
            </a:r>
            <a:endParaRPr lang="zh-CN" altLang="en-US" sz="2800" b="1" dirty="0" smtClean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4" name="图片 23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6" name="文本框 26">
              <a:hlinkClick r:id="rId4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utoShape 2" descr="http://img2.imgtn.bdimg.com/it/u=1049026395,1642732007&amp;fm=26&amp;gp=0.jpg"/>
          <p:cNvSpPr>
            <a:spLocks noChangeAspect="1" noChangeArrowheads="1"/>
          </p:cNvSpPr>
          <p:nvPr/>
        </p:nvSpPr>
        <p:spPr bwMode="auto">
          <a:xfrm>
            <a:off x="24562" y="427914"/>
            <a:ext cx="22863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433194" y="281539"/>
            <a:ext cx="1104643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同步练习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69013" y="1563638"/>
            <a:ext cx="52405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9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平方分米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=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（      ）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平方厘米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69013" y="2148703"/>
            <a:ext cx="48798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5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平方米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=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（      ）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平方分米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82823" y="2681858"/>
            <a:ext cx="56028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700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平方厘米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=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（      ）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平方分米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636004" y="1563638"/>
            <a:ext cx="7280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900</a:t>
            </a:r>
            <a:endParaRPr lang="zh-CN" altLang="en-US" sz="2800" b="1" dirty="0" smtClean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275964" y="2148703"/>
            <a:ext cx="7280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500</a:t>
            </a:r>
            <a:endParaRPr lang="zh-CN" altLang="en-US" sz="2800" b="1" dirty="0" smtClean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214306" y="2681858"/>
            <a:ext cx="3658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7</a:t>
            </a:r>
            <a:endParaRPr lang="zh-CN" altLang="en-US" sz="2800" b="1" dirty="0" smtClean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5576" y="967192"/>
            <a:ext cx="2070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填一填</a:t>
            </a:r>
          </a:p>
        </p:txBody>
      </p:sp>
      <p:pic>
        <p:nvPicPr>
          <p:cNvPr id="30" name="Picture 15" descr="C:\Users\jinse\Desktop\课件样例\人物图\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047" b="88242" l="30821" r="743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206" t="27094" r="24977" b="13070"/>
          <a:stretch>
            <a:fillRect/>
          </a:stretch>
        </p:blipFill>
        <p:spPr bwMode="auto">
          <a:xfrm>
            <a:off x="755576" y="3877495"/>
            <a:ext cx="936104" cy="998511"/>
          </a:xfrm>
          <a:prstGeom prst="rect">
            <a:avLst/>
          </a:prstGeom>
          <a:noFill/>
        </p:spPr>
      </p:pic>
      <p:sp>
        <p:nvSpPr>
          <p:cNvPr id="31" name="AutoShape 12"/>
          <p:cNvSpPr>
            <a:spLocks noChangeArrowheads="1"/>
          </p:cNvSpPr>
          <p:nvPr/>
        </p:nvSpPr>
        <p:spPr bwMode="auto">
          <a:xfrm>
            <a:off x="1994758" y="3340104"/>
            <a:ext cx="3297322" cy="1031846"/>
          </a:xfrm>
          <a:prstGeom prst="wedgeRoundRectCallout">
            <a:avLst>
              <a:gd name="adj1" fmla="val -60687"/>
              <a:gd name="adj2" fmla="val 37432"/>
              <a:gd name="adj3" fmla="val 16667"/>
            </a:avLst>
          </a:prstGeom>
          <a:noFill/>
          <a:ln w="9525">
            <a:solidFill>
              <a:srgbClr val="0070C0"/>
            </a:solidFill>
            <a:miter lim="800000"/>
          </a:ln>
          <a:effectLst/>
        </p:spPr>
        <p:txBody>
          <a:bodyPr/>
          <a:lstStyle/>
          <a:p>
            <a:r>
              <a:rPr lang="en-US" altLang="zh-CN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平方分米</a:t>
            </a:r>
            <a:r>
              <a:rPr lang="en-US" altLang="zh-CN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=100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平方厘米，</a:t>
            </a:r>
            <a:r>
              <a:rPr lang="en-US" altLang="zh-CN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9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平方分米里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有</a:t>
            </a:r>
            <a:r>
              <a:rPr lang="en-US" altLang="zh-CN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9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个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100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平方厘米，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也就是</a:t>
            </a:r>
            <a:r>
              <a:rPr lang="en-US" altLang="zh-CN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900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平方厘米。</a:t>
            </a:r>
          </a:p>
        </p:txBody>
      </p:sp>
      <p:sp>
        <p:nvSpPr>
          <p:cNvPr id="34" name="AutoShape 12"/>
          <p:cNvSpPr>
            <a:spLocks noChangeArrowheads="1"/>
          </p:cNvSpPr>
          <p:nvPr/>
        </p:nvSpPr>
        <p:spPr bwMode="auto">
          <a:xfrm>
            <a:off x="1985264" y="3344904"/>
            <a:ext cx="3272883" cy="1031846"/>
          </a:xfrm>
          <a:prstGeom prst="wedgeRoundRectCallout">
            <a:avLst>
              <a:gd name="adj1" fmla="val -60666"/>
              <a:gd name="adj2" fmla="val 38268"/>
              <a:gd name="adj3" fmla="val 16667"/>
            </a:avLst>
          </a:prstGeom>
          <a:noFill/>
          <a:ln w="9525">
            <a:solidFill>
              <a:srgbClr val="0070C0"/>
            </a:solidFill>
            <a:miter lim="800000"/>
          </a:ln>
          <a:effectLst/>
        </p:spPr>
        <p:txBody>
          <a:bodyPr/>
          <a:lstStyle/>
          <a:p>
            <a:r>
              <a:rPr lang="en-US" altLang="zh-CN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100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平方厘米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=</a:t>
            </a:r>
            <a:r>
              <a:rPr lang="en-US" altLang="zh-CN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平方分米，</a:t>
            </a:r>
            <a:r>
              <a:rPr lang="en-US" altLang="zh-CN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700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平方厘米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里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有</a:t>
            </a:r>
            <a:r>
              <a:rPr lang="en-US" altLang="zh-CN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7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个</a:t>
            </a:r>
            <a:r>
              <a:rPr lang="en-US" altLang="zh-CN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平方分米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也就是</a:t>
            </a:r>
            <a:r>
              <a:rPr lang="en-US" altLang="zh-CN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7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平方分米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sp>
        <p:nvSpPr>
          <p:cNvPr id="35" name="AutoShape 12"/>
          <p:cNvSpPr>
            <a:spLocks noChangeArrowheads="1"/>
          </p:cNvSpPr>
          <p:nvPr/>
        </p:nvSpPr>
        <p:spPr bwMode="auto">
          <a:xfrm>
            <a:off x="1994758" y="3344904"/>
            <a:ext cx="3297322" cy="1031846"/>
          </a:xfrm>
          <a:prstGeom prst="wedgeRoundRectCallout">
            <a:avLst>
              <a:gd name="adj1" fmla="val -60993"/>
              <a:gd name="adj2" fmla="val 39940"/>
              <a:gd name="adj3" fmla="val 16667"/>
            </a:avLst>
          </a:prstGeom>
          <a:noFill/>
          <a:ln w="9525">
            <a:solidFill>
              <a:srgbClr val="0070C0"/>
            </a:solidFill>
            <a:miter lim="800000"/>
          </a:ln>
          <a:effectLst/>
        </p:spPr>
        <p:txBody>
          <a:bodyPr/>
          <a:lstStyle/>
          <a:p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平方米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=100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平方分米，</a:t>
            </a:r>
            <a:r>
              <a:rPr lang="en-US" altLang="zh-CN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平方米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里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有</a:t>
            </a:r>
            <a:r>
              <a:rPr lang="en-US" altLang="zh-CN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个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100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平方分米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也就是</a:t>
            </a:r>
            <a:r>
              <a:rPr lang="en-US" altLang="zh-CN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500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平方分米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82" y="492072"/>
            <a:ext cx="366860" cy="456338"/>
          </a:xfrm>
          <a:prstGeom prst="rect">
            <a:avLst/>
          </a:prstGeom>
        </p:spPr>
      </p:pic>
      <p:sp>
        <p:nvSpPr>
          <p:cNvPr id="23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</a:t>
            </a:r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练习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33" name="图片 32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36" name="文本框 26">
              <a:hlinkClick r:id="rId7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25" grpId="0"/>
      <p:bldP spid="26" grpId="0"/>
      <p:bldP spid="27" grpId="0"/>
      <p:bldP spid="2" grpId="0"/>
      <p:bldP spid="31" grpId="0" animBg="1"/>
      <p:bldP spid="31" grpId="1" animBg="1"/>
      <p:bldP spid="34" grpId="0" animBg="1"/>
      <p:bldP spid="35" grpId="0" animBg="1"/>
      <p:bldP spid="3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utoShape 2" descr="http://img2.imgtn.bdimg.com/it/u=1049026395,1642732007&amp;fm=26&amp;gp=0.jpg"/>
          <p:cNvSpPr>
            <a:spLocks noChangeAspect="1" noChangeArrowheads="1"/>
          </p:cNvSpPr>
          <p:nvPr/>
        </p:nvSpPr>
        <p:spPr bwMode="auto">
          <a:xfrm>
            <a:off x="24562" y="427914"/>
            <a:ext cx="22863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433194" y="281539"/>
            <a:ext cx="1104643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同步练习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123728" y="1089834"/>
            <a:ext cx="48798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平方米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=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（      ）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平方分米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131948" y="1089834"/>
            <a:ext cx="7280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200</a:t>
            </a:r>
            <a:endParaRPr lang="zh-CN" altLang="en-US" sz="2800" b="1" dirty="0" smtClean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123728" y="1674899"/>
            <a:ext cx="52405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8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平方分米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=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（      ）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平方厘米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137538" y="2208054"/>
            <a:ext cx="50610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16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平方米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=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（      ）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平方分米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499992" y="1665374"/>
            <a:ext cx="7280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800</a:t>
            </a:r>
            <a:endParaRPr lang="zh-CN" altLang="en-US" sz="2800" b="1" dirty="0" smtClean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310849" y="2205434"/>
            <a:ext cx="9092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1600</a:t>
            </a:r>
            <a:endParaRPr lang="zh-CN" altLang="en-US" sz="2800" b="1" dirty="0" smtClean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638242" y="2840618"/>
            <a:ext cx="3658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6</a:t>
            </a:r>
            <a:endParaRPr lang="zh-CN" altLang="en-US" sz="2800" b="1" dirty="0" smtClean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998282" y="3360700"/>
            <a:ext cx="3658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3</a:t>
            </a:r>
            <a:endParaRPr lang="zh-CN" altLang="en-US" sz="2800" b="1" dirty="0" smtClean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105175" y="3900760"/>
            <a:ext cx="5469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25</a:t>
            </a:r>
            <a:endParaRPr lang="zh-CN" altLang="en-US" sz="2800" b="1" dirty="0" smtClean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grpSp>
        <p:nvGrpSpPr>
          <p:cNvPr id="50" name="组合 49"/>
          <p:cNvGrpSpPr/>
          <p:nvPr/>
        </p:nvGrpSpPr>
        <p:grpSpPr>
          <a:xfrm>
            <a:off x="2112070" y="2869065"/>
            <a:ext cx="5783956" cy="1590048"/>
            <a:chOff x="1049952" y="2980215"/>
            <a:chExt cx="5783956" cy="1590048"/>
          </a:xfrm>
        </p:grpSpPr>
        <p:sp>
          <p:nvSpPr>
            <p:cNvPr id="51" name="TextBox 50"/>
            <p:cNvSpPr txBox="1"/>
            <p:nvPr/>
          </p:nvSpPr>
          <p:spPr>
            <a:xfrm>
              <a:off x="1061610" y="3487373"/>
              <a:ext cx="524214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600</a:t>
              </a:r>
              <a:r>
                <a:rPr lang="zh-CN" altLang="en-US" sz="28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平方米</a:t>
              </a:r>
              <a:r>
                <a:rPr lang="en-US" altLang="zh-CN" sz="28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=</a:t>
              </a:r>
              <a:r>
                <a:rPr lang="zh-CN" altLang="en-US" sz="2800" b="1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（      ）</a:t>
              </a:r>
              <a:r>
                <a:rPr lang="zh-CN" altLang="en-US" sz="28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平方分米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049952" y="2980215"/>
              <a:ext cx="578395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300</a:t>
              </a:r>
              <a:r>
                <a:rPr lang="zh-CN" altLang="en-US" sz="28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平方厘米</a:t>
              </a:r>
              <a:r>
                <a:rPr lang="en-US" altLang="zh-CN" sz="28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=</a:t>
              </a:r>
              <a:r>
                <a:rPr lang="zh-CN" altLang="en-US" sz="2800" b="1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（      ）</a:t>
              </a:r>
              <a:r>
                <a:rPr lang="zh-CN" altLang="en-US" sz="28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平方分米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101375" y="4047043"/>
              <a:ext cx="542328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2500</a:t>
              </a:r>
              <a:r>
                <a:rPr lang="zh-CN" altLang="en-US" sz="28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平方分米</a:t>
              </a:r>
              <a:r>
                <a:rPr lang="en-US" altLang="zh-CN" sz="28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=</a:t>
              </a:r>
              <a:r>
                <a:rPr lang="zh-CN" altLang="en-US" sz="2800" b="1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（      ）</a:t>
              </a:r>
              <a:r>
                <a:rPr lang="zh-CN" altLang="en-US" sz="28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平方米</a:t>
              </a: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683568" y="472576"/>
            <a:ext cx="2070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填一填</a:t>
            </a:r>
          </a:p>
        </p:txBody>
      </p:sp>
      <p:grpSp>
        <p:nvGrpSpPr>
          <p:cNvPr id="32" name="组合 31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33" name="图片 32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35" name="文本框 26">
              <a:hlinkClick r:id="rId4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4" grpId="0"/>
      <p:bldP spid="36" grpId="0"/>
      <p:bldP spid="48" grpId="0"/>
      <p:bldP spid="49" grpId="0"/>
      <p:bldP spid="5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utoShape 2" descr="http://img2.imgtn.bdimg.com/it/u=1049026395,1642732007&amp;fm=26&amp;gp=0.jpg"/>
          <p:cNvSpPr>
            <a:spLocks noChangeAspect="1" noChangeArrowheads="1"/>
          </p:cNvSpPr>
          <p:nvPr/>
        </p:nvSpPr>
        <p:spPr bwMode="auto">
          <a:xfrm>
            <a:off x="24562" y="427914"/>
            <a:ext cx="22863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433194" y="281539"/>
            <a:ext cx="1104643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同步练习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08277" y="1995686"/>
            <a:ext cx="32447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24×4=96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(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平方米）</a:t>
            </a:r>
          </a:p>
        </p:txBody>
      </p:sp>
      <p:sp>
        <p:nvSpPr>
          <p:cNvPr id="16" name="文本框 10245"/>
          <p:cNvSpPr txBox="1">
            <a:spLocks noChangeArrowheads="1"/>
          </p:cNvSpPr>
          <p:nvPr/>
        </p:nvSpPr>
        <p:spPr bwMode="auto">
          <a:xfrm>
            <a:off x="504055" y="3632706"/>
            <a:ext cx="8100393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答：这块草坪的面积是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96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平方米，是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9600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平方分米。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3192" y="582569"/>
            <a:ext cx="8423264" cy="1038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文本框 10245"/>
          <p:cNvSpPr txBox="1">
            <a:spLocks noChangeArrowheads="1"/>
          </p:cNvSpPr>
          <p:nvPr/>
        </p:nvSpPr>
        <p:spPr bwMode="auto">
          <a:xfrm>
            <a:off x="433194" y="543744"/>
            <a:ext cx="8243262" cy="10772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一块长方形草坪，长</a:t>
            </a:r>
            <a:r>
              <a:rPr lang="en-US" altLang="zh-CN" sz="32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24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米，宽</a:t>
            </a:r>
            <a:r>
              <a:rPr lang="en-US" altLang="zh-CN" sz="32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4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米。这块草坪的面积是多少平方米？是多少平方分米？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55776" y="2713152"/>
            <a:ext cx="39677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96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平方米</a:t>
            </a:r>
            <a:r>
              <a:rPr lang="en-US" altLang="zh-CN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=</a:t>
            </a:r>
            <a:r>
              <a:rPr lang="en-US" altLang="zh-CN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9600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平方分米</a:t>
            </a:r>
          </a:p>
        </p:txBody>
      </p:sp>
      <p:grpSp>
        <p:nvGrpSpPr>
          <p:cNvPr id="26" name="组合 25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7" name="图片 26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8" name="文本框 26">
              <a:hlinkClick r:id="rId5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8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utoShape 2" descr="http://img2.imgtn.bdimg.com/it/u=1049026395,1642732007&amp;fm=26&amp;gp=0.jpg"/>
          <p:cNvSpPr>
            <a:spLocks noChangeAspect="1" noChangeArrowheads="1"/>
          </p:cNvSpPr>
          <p:nvPr/>
        </p:nvSpPr>
        <p:spPr bwMode="auto">
          <a:xfrm>
            <a:off x="24562" y="427914"/>
            <a:ext cx="22863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433194" y="281539"/>
            <a:ext cx="1104643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同步练习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336880" y="2211710"/>
            <a:ext cx="35798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90×50=4500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(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平方厘米）</a:t>
            </a:r>
          </a:p>
        </p:txBody>
      </p:sp>
      <p:sp>
        <p:nvSpPr>
          <p:cNvPr id="37" name="文本框 10245"/>
          <p:cNvSpPr txBox="1">
            <a:spLocks noChangeArrowheads="1"/>
          </p:cNvSpPr>
          <p:nvPr/>
        </p:nvSpPr>
        <p:spPr bwMode="auto">
          <a:xfrm>
            <a:off x="755576" y="3478237"/>
            <a:ext cx="7344816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答：告示牌的面积是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4500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平方厘米，是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45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平方分米。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39" name="文本框 10245"/>
          <p:cNvSpPr txBox="1">
            <a:spLocks noChangeArrowheads="1"/>
          </p:cNvSpPr>
          <p:nvPr/>
        </p:nvSpPr>
        <p:spPr bwMode="auto">
          <a:xfrm>
            <a:off x="565883" y="418037"/>
            <a:ext cx="4095455" cy="15696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右边告示牌的面积是多少平方厘米？是多少平方分米？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241630" y="2902173"/>
            <a:ext cx="3592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4500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平方厘米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=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4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平方分米</a:t>
            </a:r>
          </a:p>
        </p:txBody>
      </p:sp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501417"/>
            <a:ext cx="3024336" cy="2266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" name="组合 17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2" name="图片 21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3" name="文本框 26">
              <a:hlinkClick r:id="rId5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9" grpId="0"/>
      <p:bldP spid="44" grpId="0"/>
    </p:bld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530</Words>
  <Application>Microsoft Office PowerPoint</Application>
  <PresentationFormat>全屏显示(16:9)</PresentationFormat>
  <Paragraphs>93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2" baseType="lpstr">
      <vt:lpstr>Calibri</vt:lpstr>
      <vt:lpstr>华文楷体</vt:lpstr>
      <vt:lpstr>黑体</vt:lpstr>
      <vt:lpstr>楷体</vt:lpstr>
      <vt:lpstr>宋体</vt:lpstr>
      <vt:lpstr>楷体_GB2312</vt:lpstr>
      <vt:lpstr>Arial</vt:lpstr>
      <vt:lpstr>微软雅黑</vt:lpstr>
      <vt:lpstr>幼圆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2017-03-17T02:28:00Z</dcterms:created>
  <dcterms:modified xsi:type="dcterms:W3CDTF">2023-01-16T19:15:21Z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EF3F7214A76C4B1C87FFCCCA0EA98ECE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