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31"/>
  </p:notesMasterIdLst>
  <p:handoutMasterIdLst>
    <p:handoutMasterId r:id="rId32"/>
  </p:handoutMasterIdLst>
  <p:sldIdLst>
    <p:sldId id="327" r:id="rId4"/>
    <p:sldId id="325" r:id="rId5"/>
    <p:sldId id="301" r:id="rId6"/>
    <p:sldId id="302" r:id="rId7"/>
    <p:sldId id="304" r:id="rId8"/>
    <p:sldId id="311" r:id="rId9"/>
    <p:sldId id="308" r:id="rId10"/>
    <p:sldId id="309" r:id="rId11"/>
    <p:sldId id="307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EFFC1"/>
    <a:srgbClr val="EAFFD5"/>
    <a:srgbClr val="EDFED6"/>
    <a:srgbClr val="FFE1F2"/>
    <a:srgbClr val="FF0000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3" autoAdjust="0"/>
    <p:restoredTop sz="94521" autoAdjust="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BB0BAD0-CE7B-436B-8B44-650ED7ED6538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3E67B35-659F-4A75-B495-800B644AC314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962DA6-D83A-4A66-BCA3-75EC6B9961B6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FA4645-B43E-4E69-BE44-A022EF368936}" type="slidenum">
              <a:rPr kumimoji="0" lang="en-US" altLang="zh-CN" sz="1200" smtClean="0">
                <a:latin typeface="Arial" panose="020B0604020202020204" pitchFamily="34" charset="0"/>
              </a:rPr>
              <a:t>20</a:t>
            </a:fld>
            <a:endParaRPr kumimoji="0" lang="en-US" altLang="zh-CN" sz="1200" dirty="0" smtClean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9F4D556-8B68-4032-8A17-3C5B885D25BE}" type="slidenum">
              <a:rPr kumimoji="0" lang="en-US" altLang="zh-CN" sz="1200">
                <a:latin typeface="Arial" panose="020B0604020202020204" pitchFamily="34" charset="0"/>
              </a:rPr>
              <a:t>21</a:t>
            </a:fld>
            <a:endParaRPr kumimoji="0"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DB0781F-7F4D-4662-8BB0-8E18A71F86FC}" type="slidenum">
              <a:rPr kumimoji="0" lang="en-US" altLang="zh-CN" sz="1200" smtClean="0">
                <a:latin typeface="Arial" panose="020B0604020202020204" pitchFamily="34" charset="0"/>
              </a:rPr>
              <a:t>22</a:t>
            </a:fld>
            <a:endParaRPr kumimoji="0" lang="en-US" altLang="zh-CN" sz="1200" dirty="0" smtClean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22C47B8-C414-45BC-972B-A8D5DD705689}" type="slidenum">
              <a:rPr kumimoji="0" lang="en-US" altLang="zh-CN" sz="1200" smtClean="0">
                <a:latin typeface="Arial" panose="020B0604020202020204" pitchFamily="34" charset="0"/>
              </a:rPr>
              <a:t>23</a:t>
            </a:fld>
            <a:endParaRPr kumimoji="0" lang="en-US" altLang="zh-CN" sz="1200" dirty="0" smtClean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9F7EA18-8551-4425-AEC3-C1A265787CEA}" type="slidenum">
              <a:rPr kumimoji="0" lang="en-US" altLang="zh-CN" sz="1200" smtClean="0">
                <a:latin typeface="Arial" panose="020B0604020202020204" pitchFamily="34" charset="0"/>
              </a:rPr>
              <a:t>26</a:t>
            </a:fld>
            <a:endParaRPr kumimoji="0" lang="en-US" altLang="zh-CN" sz="1200" dirty="0" smtClean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388269" y="1404938"/>
            <a:ext cx="66421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用频率估计概率</a:t>
            </a:r>
            <a:endParaRPr lang="zh-CN" altLang="en-US" sz="6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3" name="Picture 6" descr="http://img.qihoo.com/qhimg/bbs_img/0_0/1/407/809/ece7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18075" y="2855913"/>
            <a:ext cx="1714500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6738" y="0"/>
            <a:ext cx="222726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472332" y="606422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/>
        </p:nvSpPr>
        <p:spPr bwMode="auto">
          <a:xfrm>
            <a:off x="476250" y="1630363"/>
            <a:ext cx="8289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ts val="2800"/>
            </a:pP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先考虑一个比较简单的问题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/>
        </p:nvSpPr>
        <p:spPr bwMode="auto">
          <a:xfrm>
            <a:off x="471488" y="2228850"/>
            <a:ext cx="79883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ts val="2800"/>
            </a:pP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一个口袋中有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个黑球和若干个白球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如果不许将球倒出来数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那么你能估计出其中的白球数吗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?</a:t>
            </a:r>
          </a:p>
        </p:txBody>
      </p:sp>
      <p:pic>
        <p:nvPicPr>
          <p:cNvPr id="64526" name="Picture 14" descr="口袋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60775" y="3784600"/>
            <a:ext cx="2124075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口袋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1775" y="4821238"/>
            <a:ext cx="12969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Rectangle 5"/>
          <p:cNvSpPr>
            <a:spLocks noGrp="1" noChangeArrowheads="1"/>
          </p:cNvSpPr>
          <p:nvPr/>
        </p:nvSpPr>
        <p:spPr bwMode="auto">
          <a:xfrm>
            <a:off x="611188" y="901700"/>
            <a:ext cx="3478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zh-CN" altLang="en-US" sz="2800" b="1" dirty="0">
                <a:solidFill>
                  <a:srgbClr val="CC00FF"/>
                </a:solidFill>
                <a:latin typeface="宋体" panose="02010600030101010101" pitchFamily="2" charset="-122"/>
              </a:rPr>
              <a:t>小明是这样做的</a:t>
            </a:r>
            <a:r>
              <a:rPr lang="en-US" altLang="zh-CN" sz="2800" b="1" dirty="0">
                <a:solidFill>
                  <a:srgbClr val="CC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1979613" y="1136650"/>
            <a:ext cx="6835775" cy="4533900"/>
          </a:xfrm>
          <a:prstGeom prst="cloudCallout">
            <a:avLst>
              <a:gd name="adj1" fmla="val -60310"/>
              <a:gd name="adj2" fmla="val 17509"/>
            </a:avLst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从口袋中随机摸出一球，记下其颜色，再把它放回口袋中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不断重复上述过程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我共摸了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200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次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其中有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57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次摸到黑球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因此我估计口袋中大约有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个白球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5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/>
        </p:nvSpPr>
        <p:spPr bwMode="auto">
          <a:xfrm>
            <a:off x="611188" y="792163"/>
            <a:ext cx="79216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你能说说小明这样做的道理吗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/>
        </p:nvSpPr>
        <p:spPr bwMode="auto">
          <a:xfrm>
            <a:off x="604838" y="1422400"/>
            <a:ext cx="8231187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假设口袋中有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个白球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通过多次试验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我们可以估计出</a:t>
            </a:r>
          </a:p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从口袋中随机摸出一球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它为黑球的概率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；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另一方面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</a:p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这个概率又应等于      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据此可估计出白球数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x.</a:t>
            </a:r>
          </a:p>
        </p:txBody>
      </p:sp>
      <p:graphicFrame>
        <p:nvGraphicFramePr>
          <p:cNvPr id="66587" name="Object 2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2492375"/>
          <a:ext cx="6746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公式" r:id="rId3" imgW="469900" imgH="495300" progId="Equation.3">
                  <p:embed/>
                </p:oleObj>
              </mc:Choice>
              <mc:Fallback>
                <p:oleObj name="公式" r:id="rId3" imgW="469900" imgH="495300" progId="Equation.3">
                  <p:embed/>
                  <p:pic>
                    <p:nvPicPr>
                      <p:cNvPr id="0" name="Object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92375"/>
                        <a:ext cx="6746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684213" y="3306763"/>
            <a:ext cx="79216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设口袋中有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个白球，得</a:t>
            </a:r>
          </a:p>
        </p:txBody>
      </p:sp>
      <p:graphicFrame>
        <p:nvGraphicFramePr>
          <p:cNvPr id="66593" name="Object 3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318125" y="3343275"/>
          <a:ext cx="19954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公式" r:id="rId5" imgW="990600" imgH="495300" progId="Equation.3">
                  <p:embed/>
                </p:oleObj>
              </mc:Choice>
              <mc:Fallback>
                <p:oleObj name="公式" r:id="rId5" imgW="990600" imgH="495300" progId="Equation.3">
                  <p:embed/>
                  <p:pic>
                    <p:nvPicPr>
                      <p:cNvPr id="0" name="Object 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3343275"/>
                        <a:ext cx="199548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0D5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prstDash val="lgDash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755650" y="4027488"/>
            <a:ext cx="28082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 x ≈20</a:t>
            </a: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684213" y="4619625"/>
            <a:ext cx="50403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口袋中的白球大约有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个．</a:t>
            </a: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684213" y="5316538"/>
            <a:ext cx="78486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用频率估计概率：试验频率 </a:t>
            </a:r>
            <a:r>
              <a:rPr lang="en-US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≈</a:t>
            </a:r>
            <a:r>
              <a:rPr lang="zh-CN" altLang="en-US" sz="2400" b="1">
                <a:solidFill>
                  <a:srgbClr val="0000CC"/>
                </a:solidFill>
                <a:latin typeface="宋体" panose="02010600030101010101" pitchFamily="2" charset="-122"/>
              </a:rPr>
              <a:t> 理论概率．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3" grpId="0" animBg="1"/>
      <p:bldP spid="66592" grpId="0" animBg="1"/>
      <p:bldP spid="66596" grpId="0" animBg="1"/>
      <p:bldP spid="66597" grpId="0" animBg="1"/>
      <p:bldP spid="665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Grp="1" noChangeArrowheads="1"/>
          </p:cNvSpPr>
          <p:nvPr/>
        </p:nvSpPr>
        <p:spPr bwMode="auto">
          <a:xfrm>
            <a:off x="611188" y="828675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zh-CN" altLang="en-US" sz="2400" b="1">
                <a:solidFill>
                  <a:srgbClr val="CC00FF"/>
                </a:solidFill>
                <a:latin typeface="宋体" panose="02010600030101010101" pitchFamily="2" charset="-122"/>
              </a:rPr>
              <a:t>小亮是这样做的</a:t>
            </a:r>
            <a:r>
              <a:rPr lang="en-US" altLang="zh-CN" sz="2400" b="1" dirty="0">
                <a:solidFill>
                  <a:srgbClr val="CC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68627" name="AutoShape 19"/>
          <p:cNvSpPr>
            <a:spLocks noChangeArrowheads="1"/>
          </p:cNvSpPr>
          <p:nvPr/>
        </p:nvSpPr>
        <p:spPr bwMode="auto">
          <a:xfrm>
            <a:off x="954088" y="1411288"/>
            <a:ext cx="7500937" cy="4913312"/>
          </a:xfrm>
          <a:prstGeom prst="cloudCallout">
            <a:avLst>
              <a:gd name="adj1" fmla="val -45759"/>
              <a:gd name="adj2" fmla="val -45685"/>
            </a:avLst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利用抽样调查的方法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从口袋中一次随机摸出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个球，求出其中黑球数与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的比值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再把球放回口袋中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不断重复上述过程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我总共摸了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次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黑球数与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的比值的平均数为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0.25,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因此我估计口袋中大约有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个白球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zh-CN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/>
        </p:nvSpPr>
        <p:spPr bwMode="auto">
          <a:xfrm>
            <a:off x="749300" y="838200"/>
            <a:ext cx="7926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你能说说小亮这样做的道理吗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69645" name="Rectangle 13"/>
          <p:cNvSpPr>
            <a:spLocks noGrp="1" noChangeArrowheads="1"/>
          </p:cNvSpPr>
          <p:nvPr/>
        </p:nvSpPr>
        <p:spPr bwMode="auto">
          <a:xfrm>
            <a:off x="750888" y="1522413"/>
            <a:ext cx="83931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假设口袋中有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个白球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通过多次抽样调查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求出样本中</a:t>
            </a:r>
          </a:p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黑球</a:t>
            </a:r>
            <a:r>
              <a:rPr lang="zh-CN" altLang="en-US" sz="2400" b="1">
                <a:solidFill>
                  <a:srgbClr val="3333FF"/>
                </a:solidFill>
              </a:rPr>
              <a:t>数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与总球数比值的“平均水平”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这个“平均水平”</a:t>
            </a:r>
          </a:p>
          <a:p>
            <a:pPr eaLnBrk="0" hangingPunct="0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应接近于     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据此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我们可以估计出白球数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的值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69659" name="Object 2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95513" y="2600325"/>
          <a:ext cx="6429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3" imgW="469900" imgH="495300" progId="Equation.3">
                  <p:embed/>
                </p:oleObj>
              </mc:Choice>
              <mc:Fallback>
                <p:oleObj name="公式" r:id="rId3" imgW="469900" imgH="495300" progId="Equation.3">
                  <p:embed/>
                  <p:pic>
                    <p:nvPicPr>
                      <p:cNvPr id="0" name="Object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600325"/>
                        <a:ext cx="6429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696913" y="3357563"/>
            <a:ext cx="7920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设口袋中有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个白球，得</a:t>
            </a:r>
          </a:p>
        </p:txBody>
      </p:sp>
      <p:graphicFrame>
        <p:nvGraphicFramePr>
          <p:cNvPr id="69661" name="Object 2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303838" y="3384550"/>
          <a:ext cx="14414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公式" r:id="rId5" imgW="990600" imgH="495300" progId="Equation.3">
                  <p:embed/>
                </p:oleObj>
              </mc:Choice>
              <mc:Fallback>
                <p:oleObj name="公式" r:id="rId5" imgW="990600" imgH="495300" progId="Equation.3">
                  <p:embed/>
                  <p:pic>
                    <p:nvPicPr>
                      <p:cNvPr id="0" name="Object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3384550"/>
                        <a:ext cx="14414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1681163" y="3956050"/>
            <a:ext cx="2525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x≈24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827088" y="4581525"/>
            <a:ext cx="5400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口袋中的白球大约有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个．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754063" y="5245100"/>
            <a:ext cx="792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用样本估计总体</a:t>
            </a:r>
            <a:r>
              <a:rPr lang="en-US" altLang="zh-CN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:  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样本平均数 </a:t>
            </a:r>
            <a:r>
              <a:rPr lang="en-US" altLang="en-US" sz="2400" b="1" dirty="0">
                <a:solidFill>
                  <a:srgbClr val="3333FF"/>
                </a:solidFill>
                <a:latin typeface="宋体" panose="02010600030101010101" pitchFamily="2" charset="-122"/>
              </a:rPr>
              <a:t>≈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 总体平均数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  <p:bldP spid="69665" grpId="0" animBg="1"/>
      <p:bldP spid="69664" grpId="0" animBg="1"/>
      <p:bldP spid="69666" grpId="0" animBg="1"/>
      <p:bldP spid="696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3825" y="1539875"/>
            <a:ext cx="9221788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分组活动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b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</a:b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在每个小组的口袋中放入已知个数的黑球和若干个白球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3825" y="2716213"/>
            <a:ext cx="853916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分别利用上述两种方法估计口袋中所放的白球的个数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23825" y="3956050"/>
            <a:ext cx="78263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各个小组记录试验次数与试验数据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23825" y="4618038"/>
            <a:ext cx="8674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(3)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根据小组收集的数据，估计出口袋里的白球．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123825" y="1038225"/>
            <a:ext cx="19018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实验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 animBg="1"/>
      <p:bldP spid="11275" grpId="0" animBg="1"/>
      <p:bldP spid="112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04813" y="2898775"/>
            <a:ext cx="814387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(5)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将各组的数据汇总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并根据这个数据估计一个口袋中的白球数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看看估计结果又如何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404813" y="4260850"/>
            <a:ext cx="81438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(6)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为了使估计结果较为准确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应该注意些什么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404813" y="1581150"/>
            <a:ext cx="814387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(4)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打开口袋，数数口袋中白球的个数，你的估计值和实际一致吗？为什么？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nimBg="1"/>
      <p:bldP spid="931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/>
        </p:nvSpPr>
        <p:spPr bwMode="auto">
          <a:xfrm>
            <a:off x="325438" y="1047750"/>
            <a:ext cx="85026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从理论上讲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如果试验总次数足够多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那么小明的方法应当是比较准确的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但实践中人们不能无限度地重复试验，故其实际意义不大．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/>
        </p:nvSpPr>
        <p:spPr bwMode="auto">
          <a:xfrm>
            <a:off x="325438" y="3208338"/>
            <a:ext cx="8475662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相比较而言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小亮的方法具有现实意义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当然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当总数较小时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用小亮的方法估计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其精确度可能较差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但对于许多实际问题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其总数往往较大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),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这种精确度是允许的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而且这种方法方便可行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25438" y="2722563"/>
            <a:ext cx="56769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zh-CN" altLang="en-US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应用的是：</a:t>
            </a: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试验频率</a:t>
            </a:r>
            <a:r>
              <a:rPr lang="en-US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≈</a:t>
            </a: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理论概率．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25438" y="5470525"/>
            <a:ext cx="84597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zh-CN" altLang="en-US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应用的是：</a:t>
            </a: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样本平均数</a:t>
            </a:r>
            <a:r>
              <a:rPr lang="en-US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≈</a:t>
            </a: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总体平均数．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72" grpId="0" build="allAtOnce" animBg="1"/>
      <p:bldP spid="153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/>
        </p:nvSpPr>
        <p:spPr bwMode="auto">
          <a:xfrm>
            <a:off x="406400" y="1797050"/>
            <a:ext cx="831215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Clr>
                <a:schemeClr val="tx2"/>
              </a:buClr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如果口袋中只有若干个白球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没有其他颜色的球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而且不允许将球倒出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那么你如何估计出其中的白球数呢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/>
        </p:nvSpPr>
        <p:spPr bwMode="auto">
          <a:xfrm>
            <a:off x="406400" y="3757613"/>
            <a:ext cx="8310563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buClr>
                <a:schemeClr val="tx2"/>
              </a:buClr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方法一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向口袋中另放几个黑球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eaLnBrk="0" hangingPunct="0">
              <a:lnSpc>
                <a:spcPct val="140000"/>
              </a:lnSpc>
              <a:buClr>
                <a:schemeClr val="tx2"/>
              </a:buClr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方法二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从口袋中抽出几个球并将它们染成黑色或做上标记．</a:t>
            </a:r>
          </a:p>
        </p:txBody>
      </p: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406400" y="1349375"/>
            <a:ext cx="32766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跟踪训练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Text Box 6"/>
          <p:cNvSpPr txBox="1">
            <a:spLocks noChangeArrowheads="1"/>
          </p:cNvSpPr>
          <p:nvPr/>
        </p:nvSpPr>
        <p:spPr bwMode="auto">
          <a:xfrm>
            <a:off x="477838" y="4098925"/>
            <a:ext cx="748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设鱼塘里有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条鱼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endParaRPr lang="en-US" altLang="zh-CN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/>
        </p:nvSpPr>
        <p:spPr bwMode="auto">
          <a:xfrm>
            <a:off x="473075" y="682625"/>
            <a:ext cx="7775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现在你能设计一个方案估计某鱼塘中鱼的总数吗？请写出你的方案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73075" y="1782763"/>
            <a:ext cx="8524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方案</a:t>
            </a: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可以先捞出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条鱼，将它们作上标记，然后放回池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塘经过一段时间后，再从中随机捞出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条鱼，其中有标记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的鱼有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并以    比例作为整个鱼塘中有标记的鱼的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比例，据此估计鱼塘里鱼的数量．</a:t>
            </a:r>
          </a:p>
        </p:txBody>
      </p:sp>
      <p:graphicFrame>
        <p:nvGraphicFramePr>
          <p:cNvPr id="18440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89263" y="2917825"/>
          <a:ext cx="3111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公式" r:id="rId3" imgW="177800" imgH="495300" progId="Equation.3">
                  <p:embed/>
                </p:oleObj>
              </mc:Choice>
              <mc:Fallback>
                <p:oleObj name="公式" r:id="rId3" imgW="1778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2917825"/>
                        <a:ext cx="3111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"/>
          <p:cNvGrpSpPr/>
          <p:nvPr/>
        </p:nvGrpSpPr>
        <p:grpSpPr bwMode="auto">
          <a:xfrm>
            <a:off x="700088" y="4575175"/>
            <a:ext cx="3384550" cy="931863"/>
            <a:chOff x="975" y="983"/>
            <a:chExt cx="2132" cy="587"/>
          </a:xfrm>
        </p:grpSpPr>
        <p:sp>
          <p:nvSpPr>
            <p:cNvPr id="3085" name="AutoShape 12"/>
            <p:cNvSpPr>
              <a:spLocks noChangeAspect="1" noChangeArrowheads="1" noTextEdit="1"/>
            </p:cNvSpPr>
            <p:nvPr/>
          </p:nvSpPr>
          <p:spPr bwMode="auto">
            <a:xfrm>
              <a:off x="975" y="1004"/>
              <a:ext cx="2132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489" y="1261"/>
              <a:ext cx="232" cy="1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875" y="1261"/>
              <a:ext cx="227" cy="1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929" y="1257"/>
              <a:ext cx="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x</a:t>
              </a:r>
              <a:endPara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1962" y="983"/>
              <a:ext cx="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  <a:endPara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1555" y="1292"/>
              <a:ext cx="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b</a:t>
              </a:r>
              <a:endPara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1555" y="983"/>
              <a:ext cx="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a</a:t>
              </a:r>
              <a:endPara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1755" y="1131"/>
              <a:ext cx="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=</a:t>
              </a:r>
            </a:p>
          </p:txBody>
        </p:sp>
      </p:grp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555625" y="5722938"/>
            <a:ext cx="532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kumimoji="0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0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鱼塘中鱼的数量大约有</a:t>
            </a:r>
            <a:r>
              <a:rPr kumimoji="0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kumimoji="0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条． </a:t>
            </a:r>
          </a:p>
        </p:txBody>
      </p:sp>
      <p:sp>
        <p:nvSpPr>
          <p:cNvPr id="13323" name="Rectangle 33"/>
          <p:cNvSpPr>
            <a:spLocks noChangeArrowheads="1"/>
          </p:cNvSpPr>
          <p:nvPr/>
        </p:nvSpPr>
        <p:spPr bwMode="auto">
          <a:xfrm>
            <a:off x="4473575" y="5902325"/>
            <a:ext cx="4270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4379913" y="5597525"/>
            <a:ext cx="479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bm</a:t>
            </a:r>
          </a:p>
        </p:txBody>
      </p:sp>
      <p:sp>
        <p:nvSpPr>
          <p:cNvPr id="13321" name="Line 36"/>
          <p:cNvSpPr>
            <a:spLocks noChangeShapeType="1"/>
          </p:cNvSpPr>
          <p:nvPr/>
        </p:nvSpPr>
        <p:spPr bwMode="auto">
          <a:xfrm>
            <a:off x="4303713" y="59690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086100" y="4833938"/>
            <a:ext cx="1649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x=</a:t>
            </a:r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4287838" y="4752975"/>
          <a:ext cx="40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" imgW="406400" imgH="609600" progId="Equation.DSMT4">
                  <p:embed/>
                </p:oleObj>
              </mc:Choice>
              <mc:Fallback>
                <p:oleObj name="Equation" r:id="rId5" imgW="406400" imgH="609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4752975"/>
                        <a:ext cx="40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/>
      <p:bldP spid="18439" grpId="0"/>
      <p:bldP spid="13322" grpId="0"/>
      <p:bldP spid="13323" grpId="0"/>
      <p:bldP spid="13324" grpId="0"/>
      <p:bldP spid="13321" grpId="0" animBg="1"/>
      <p:bldP spid="133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428625" y="2392363"/>
            <a:ext cx="856773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indent="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经历试验、统计等活动，能用试验的方法估计一些复杂的随机事件发生的概率．</a:t>
            </a:r>
          </a:p>
        </p:txBody>
      </p:sp>
      <p:pic>
        <p:nvPicPr>
          <p:cNvPr id="11267" name="Picture 9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5389563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3" cstate="email"/>
          <a:srcRect t="-3052"/>
          <a:stretch>
            <a:fillRect/>
          </a:stretch>
        </p:blipFill>
        <p:spPr bwMode="auto">
          <a:xfrm>
            <a:off x="3505200" y="1425575"/>
            <a:ext cx="235743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50838" y="2022475"/>
            <a:ext cx="8382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【</a:t>
            </a:r>
            <a:r>
              <a:rPr kumimoji="0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kumimoji="0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1】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樱桃小丸子想知道自家鱼塘中鱼的数量，她先从鱼塘中捞出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100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条鱼分别作上记号，再放回鱼塘，等鱼完全混合后，第一次捞出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100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条鱼，其中有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条带标记的鱼，放回混合后，第二次又捞出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100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条鱼，其中有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条带标记的鱼，请你帮她估计鱼塘中鱼的数量是多少？</a:t>
            </a:r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339725" y="1468438"/>
            <a:ext cx="30654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例题</a:t>
            </a:r>
            <a:r>
              <a:rPr kumimoji="0"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71488" y="1674813"/>
            <a:ext cx="8472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设鱼塘中鱼的数量有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条，依题意得，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71488" y="3440113"/>
            <a:ext cx="70866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   解得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x=2 000.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所以估计鱼塘中鱼的数量大约有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2 000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005138" y="2390775"/>
          <a:ext cx="20193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公式" r:id="rId4" imgW="1358900" imgH="495300" progId="Equation.3">
                  <p:embed/>
                </p:oleObj>
              </mc:Choice>
              <mc:Fallback>
                <p:oleObj name="公式" r:id="rId4" imgW="1358900" imgH="495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2390775"/>
                        <a:ext cx="20193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28600" y="1430338"/>
            <a:ext cx="8648700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2"/>
              </a:buClr>
            </a:pPr>
            <a:r>
              <a:rPr kumimoji="0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【</a:t>
            </a:r>
            <a:r>
              <a:rPr kumimoji="0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kumimoji="0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2】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一个口袋中有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个红球和若干个白球，请通过以下试验估计口袋中白球的个数：从口袋中随机摸出一球，记下颜色，再把它放回口袋中搅匀，不断重复上述过程，试验中共摸了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200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次，其中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次摸到红球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求口袋中有多少个白球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373063" y="391636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6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设口袋中有白球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个，则有</a:t>
            </a:r>
            <a:endParaRPr lang="en-US" altLang="zh-CN" sz="2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76815" name="Object 15"/>
          <p:cNvGraphicFramePr>
            <a:graphicFrameLocks noChangeAspect="1"/>
          </p:cNvGraphicFramePr>
          <p:nvPr/>
        </p:nvGraphicFramePr>
        <p:xfrm>
          <a:off x="2544763" y="4549775"/>
          <a:ext cx="1752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公式" r:id="rId4" imgW="1104900" imgH="495300" progId="Equation.3">
                  <p:embed/>
                </p:oleObj>
              </mc:Choice>
              <mc:Fallback>
                <p:oleObj name="公式" r:id="rId4" imgW="1104900" imgH="495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4549775"/>
                        <a:ext cx="1752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73063" y="5522913"/>
            <a:ext cx="73453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解得：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x=30. 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所以口袋中大约有白球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214313" y="819150"/>
            <a:ext cx="30654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例题</a:t>
            </a:r>
            <a:r>
              <a:rPr kumimoji="0"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4" grpId="0" animBg="1" autoUpdateAnimBg="0"/>
      <p:bldP spid="768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79425" y="1471613"/>
            <a:ext cx="8253413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某地区为估计该地区黄羊的只数，先捕捉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只黄羊给它们分别作好记号然后放还，带有标记的黄羊完全混合于黄羊群后，第二次捕捉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40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只黄羊，发现其中有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只有标记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从而估计这个地区有黄羊多少只？</a:t>
            </a:r>
            <a:endParaRPr lang="en-US" altLang="zh-CN" sz="26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479425" y="400526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6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设该地区有黄羊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只，则有</a:t>
            </a:r>
            <a:endParaRPr lang="en-US" altLang="zh-CN" sz="2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76815" name="Object 15"/>
          <p:cNvGraphicFramePr>
            <a:graphicFrameLocks noChangeAspect="1"/>
          </p:cNvGraphicFramePr>
          <p:nvPr/>
        </p:nvGraphicFramePr>
        <p:xfrm>
          <a:off x="3006725" y="4613275"/>
          <a:ext cx="12430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698500" imgH="495300" progId="Equation.DSMT4">
                  <p:embed/>
                </p:oleObj>
              </mc:Choice>
              <mc:Fallback>
                <p:oleObj name="Equation" r:id="rId4" imgW="698500" imgH="495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4613275"/>
                        <a:ext cx="12430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79425" y="5589588"/>
            <a:ext cx="73453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解得：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x=400. 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所以该地区大约有黄羊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400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457200" y="996950"/>
            <a:ext cx="30654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跟踪训练</a:t>
            </a:r>
            <a:r>
              <a:rPr kumimoji="0"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4" grpId="0" animBg="1" autoUpdateAnimBg="0"/>
      <p:bldP spid="768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312738" y="1770063"/>
            <a:ext cx="85312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（郴州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中考）小颖妈妈经营的玩具店某次进了一箱黑白两种颜色的塑料球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3 000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个，为了估计两种颜色的球各有多少个，她将箱子里面的球搅匀后从中随机摸出一个球记下颜色，再把它放回箱子中，多次重复上述过程后，她发现摸到黑球的频率在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0.7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附近波动，据此可以估计黑球的个数约是</a:t>
            </a:r>
            <a:r>
              <a:rPr lang="en-US" sz="28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38138" y="5318125"/>
            <a:ext cx="3400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2 100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3413" y="990600"/>
            <a:ext cx="27781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79413" y="969963"/>
            <a:ext cx="8442325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小明家是养鸭专业户，有一天小亮到他家去玩，看到他家门前的水库里黑压压的一片鸭群，他先捕了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100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只作好标记，然后放回水库，经过一段时间，第二次捕了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100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只，其中带标记的鸭子有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只，小亮可估计出小明家有多少只鸭子？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379413" y="380523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6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设小明家有鸭子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只，则有</a:t>
            </a:r>
            <a:endParaRPr lang="en-US" altLang="zh-CN" sz="2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76815" name="Object 15"/>
          <p:cNvGraphicFramePr>
            <a:graphicFrameLocks noChangeAspect="1"/>
          </p:cNvGraphicFramePr>
          <p:nvPr/>
        </p:nvGraphicFramePr>
        <p:xfrm>
          <a:off x="2678113" y="4419600"/>
          <a:ext cx="13620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876300" imgH="495300" progId="Equation.DSMT4">
                  <p:embed/>
                </p:oleObj>
              </mc:Choice>
              <mc:Fallback>
                <p:oleObj name="Equation" r:id="rId3" imgW="876300" imgH="495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419600"/>
                        <a:ext cx="13620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66713" y="5348288"/>
            <a:ext cx="73453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解得：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x=5 000. 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所以小明家大约有鸭子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5 000</a:t>
            </a:r>
            <a:r>
              <a:rPr lang="zh-CN" altLang="en-US" sz="2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4" grpId="0" animBg="1" autoUpdateAnimBg="0"/>
      <p:bldP spid="768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73063" y="708025"/>
            <a:ext cx="8326437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某鱼塘放养鱼苗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万条，根据这几年的经验知道，鱼苗成活率为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95%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，一段时间后准备打捞出售，第一网捞出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40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条，称得平均每条鱼重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2.5kg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，第二网捞出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25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条，称得平均每条鱼重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2.2kg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，第三网捞出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35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条，称得平均每条鱼重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2.8kg</a:t>
            </a:r>
            <a:r>
              <a:rPr lang="zh-CN" altLang="en-US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，试估计鱼塘中鱼的总质量</a:t>
            </a:r>
            <a:r>
              <a:rPr lang="en-US" altLang="zh-CN" sz="26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361950" y="3449638"/>
            <a:ext cx="7848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600" b="1" dirty="0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6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设鱼塘有鱼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xkg</a:t>
            </a: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，则有</a:t>
            </a:r>
            <a:endParaRPr lang="en-US" altLang="zh-CN" sz="2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76815" name="Object 15"/>
          <p:cNvGraphicFramePr>
            <a:graphicFrameLocks noChangeAspect="1"/>
          </p:cNvGraphicFramePr>
          <p:nvPr/>
        </p:nvGraphicFramePr>
        <p:xfrm>
          <a:off x="620713" y="4102100"/>
          <a:ext cx="519271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4" imgW="3695700" imgH="508000" progId="Equation.DSMT4">
                  <p:embed/>
                </p:oleObj>
              </mc:Choice>
              <mc:Fallback>
                <p:oleObj name="Equation" r:id="rId4" imgW="3695700" imgH="508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02100"/>
                        <a:ext cx="5192712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49250" y="4859338"/>
            <a:ext cx="7991475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解得：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x=240 350.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答：该鱼塘中鱼的总质量约为</a:t>
            </a: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240 350kg.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4" grpId="0" animBg="1" autoUpdateAnimBg="0"/>
      <p:bldP spid="768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90525" y="1855788"/>
            <a:ext cx="82867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通过这节课的学习大家都有哪些收获和体会？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8938" y="2576513"/>
            <a:ext cx="8288337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本节主要学习了统计与概率的联系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统计推断的合理性</a:t>
            </a:r>
          </a:p>
          <a:p>
            <a:pPr eaLnBrk="1" hangingPunct="1">
              <a:lnSpc>
                <a:spcPct val="16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解决实际问题的两种方法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90525" y="4481513"/>
            <a:ext cx="82867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(1) 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试验频率</a:t>
            </a:r>
            <a:r>
              <a:rPr lang="en-US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≈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理论概率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388938" y="5164138"/>
            <a:ext cx="828833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Clr>
                <a:schemeClr val="tx2"/>
              </a:buClr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(2) 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样本估计总体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: 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样本平均数</a:t>
            </a:r>
            <a:r>
              <a:rPr lang="en-US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≈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总体平均数．</a:t>
            </a:r>
          </a:p>
        </p:txBody>
      </p:sp>
      <p:pic>
        <p:nvPicPr>
          <p:cNvPr id="2867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51200" y="1109663"/>
            <a:ext cx="23209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17500" y="2003425"/>
            <a:ext cx="882650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下列事件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是确定事件的是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(      )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A.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投掷一枚图钉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针尖朝上、朝下的概率一样</a:t>
            </a:r>
            <a:endParaRPr lang="en-US" altLang="zh-CN" sz="26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B.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从一副扑克中任意抽出一张牌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花色是红桃</a:t>
            </a:r>
            <a:endParaRPr lang="en-US" altLang="zh-CN" sz="26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C.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任意选择电视的某一频道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正在播放动画片</a:t>
            </a:r>
            <a:endParaRPr lang="en-US" altLang="zh-CN" sz="26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D.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在同一年出生的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367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名学生中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至少有两人的生日是同一天</a:t>
            </a:r>
            <a:endParaRPr lang="en-US" altLang="zh-CN" sz="26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4708525" y="2051050"/>
            <a:ext cx="838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D</a:t>
            </a:r>
          </a:p>
        </p:txBody>
      </p:sp>
      <p:pic>
        <p:nvPicPr>
          <p:cNvPr id="12292" name="Picture 8"/>
          <p:cNvPicPr>
            <a:picLocks noChangeAspect="1" noChangeArrowheads="1"/>
          </p:cNvPicPr>
          <p:nvPr/>
        </p:nvPicPr>
        <p:blipFill>
          <a:blip r:embed="rId2" cstate="email"/>
          <a:srcRect t="-1595"/>
          <a:stretch>
            <a:fillRect/>
          </a:stretch>
        </p:blipFill>
        <p:spPr bwMode="auto">
          <a:xfrm>
            <a:off x="3536950" y="971550"/>
            <a:ext cx="2293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76238" y="2544763"/>
            <a:ext cx="8237537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你认为在多少个同学中，才一定会有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个同学的生日相同呢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76238" y="3633788"/>
            <a:ext cx="80232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300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位同学中一定会有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个同学的生日相同吗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76238" y="4314825"/>
            <a:ext cx="342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400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位呢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65125" y="4957763"/>
            <a:ext cx="398938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你是怎么想的？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2757488" y="1900238"/>
            <a:ext cx="3462337" cy="538162"/>
          </a:xfrm>
          <a:prstGeom prst="rect">
            <a:avLst/>
          </a:prstGeom>
          <a:noFill/>
          <a:ln w="19050" cap="rnd">
            <a:solidFill>
              <a:srgbClr val="FF00FF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6600FF"/>
                </a:solidFill>
                <a:latin typeface="宋体" panose="02010600030101010101" pitchFamily="2" charset="-122"/>
              </a:rPr>
              <a:t>生日相同的概率   </a:t>
            </a: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2763" y="836613"/>
            <a:ext cx="27432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33388" y="1611313"/>
            <a:ext cx="72009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这是老师统计的某班的</a:t>
            </a:r>
            <a:r>
              <a:rPr kumimoji="1"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55</a:t>
            </a:r>
            <a:r>
              <a:rPr kumimoji="1"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位同学的生日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388938" y="5156200"/>
            <a:ext cx="834072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这能说明这个班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55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位同学中有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个同学的生日相同的概率是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吗？</a:t>
            </a:r>
          </a:p>
        </p:txBody>
      </p:sp>
      <p:graphicFrame>
        <p:nvGraphicFramePr>
          <p:cNvPr id="5210" name="Group 90"/>
          <p:cNvGraphicFramePr>
            <a:graphicFrameLocks noGrp="1"/>
          </p:cNvGraphicFramePr>
          <p:nvPr/>
        </p:nvGraphicFramePr>
        <p:xfrm>
          <a:off x="508000" y="2411413"/>
          <a:ext cx="7969250" cy="2754314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02.26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03.16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09.26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166" name="Rectangle 86"/>
          <p:cNvSpPr>
            <a:spLocks noChangeArrowheads="1"/>
          </p:cNvSpPr>
          <p:nvPr/>
        </p:nvSpPr>
        <p:spPr bwMode="auto">
          <a:xfrm>
            <a:off x="1509713" y="3208338"/>
            <a:ext cx="984250" cy="396875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FFFF"/>
                </a:solidFill>
                <a:latin typeface="Tahoma" panose="020B0604030504040204" pitchFamily="34" charset="0"/>
              </a:rPr>
              <a:t>04.20</a:t>
            </a:r>
          </a:p>
        </p:txBody>
      </p:sp>
      <p:sp>
        <p:nvSpPr>
          <p:cNvPr id="174167" name="Rectangle 87"/>
          <p:cNvSpPr>
            <a:spLocks noChangeArrowheads="1"/>
          </p:cNvSpPr>
          <p:nvPr/>
        </p:nvSpPr>
        <p:spPr bwMode="auto">
          <a:xfrm>
            <a:off x="2517775" y="3206750"/>
            <a:ext cx="954088" cy="396875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FFFF"/>
                </a:solidFill>
                <a:latin typeface="Tahoma" panose="020B0604030504040204" pitchFamily="34" charset="0"/>
              </a:rPr>
              <a:t>04.20</a:t>
            </a:r>
          </a:p>
        </p:txBody>
      </p:sp>
      <p:sp>
        <p:nvSpPr>
          <p:cNvPr id="174168" name="Rectangle 88"/>
          <p:cNvSpPr>
            <a:spLocks noChangeArrowheads="1"/>
          </p:cNvSpPr>
          <p:nvPr/>
        </p:nvSpPr>
        <p:spPr bwMode="auto">
          <a:xfrm>
            <a:off x="4495800" y="3609975"/>
            <a:ext cx="990600" cy="396875"/>
          </a:xfrm>
          <a:prstGeom prst="rect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latin typeface="Tahoma" panose="020B0604030504040204" pitchFamily="34" charset="0"/>
              </a:rPr>
              <a:t>06.28</a:t>
            </a:r>
          </a:p>
        </p:txBody>
      </p:sp>
      <p:sp>
        <p:nvSpPr>
          <p:cNvPr id="174169" name="Rectangle 89"/>
          <p:cNvSpPr>
            <a:spLocks noChangeArrowheads="1"/>
          </p:cNvSpPr>
          <p:nvPr/>
        </p:nvSpPr>
        <p:spPr bwMode="auto">
          <a:xfrm>
            <a:off x="5500688" y="3600450"/>
            <a:ext cx="974725" cy="396875"/>
          </a:xfrm>
          <a:prstGeom prst="rect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latin typeface="Tahoma" panose="020B0604030504040204" pitchFamily="34" charset="0"/>
              </a:rPr>
              <a:t>06.28</a:t>
            </a:r>
          </a:p>
        </p:txBody>
      </p:sp>
      <p:sp>
        <p:nvSpPr>
          <p:cNvPr id="174170" name="Rectangle 90"/>
          <p:cNvSpPr>
            <a:spLocks noChangeArrowheads="1"/>
          </p:cNvSpPr>
          <p:nvPr/>
        </p:nvSpPr>
        <p:spPr bwMode="auto">
          <a:xfrm>
            <a:off x="7483475" y="3987800"/>
            <a:ext cx="992188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FFFF"/>
                </a:solidFill>
                <a:latin typeface="Tahoma" panose="020B0604030504040204" pitchFamily="34" charset="0"/>
              </a:rPr>
              <a:t>09.16</a:t>
            </a:r>
          </a:p>
        </p:txBody>
      </p:sp>
      <p:sp>
        <p:nvSpPr>
          <p:cNvPr id="174171" name="Rectangle 91"/>
          <p:cNvSpPr>
            <a:spLocks noChangeArrowheads="1"/>
          </p:cNvSpPr>
          <p:nvPr/>
        </p:nvSpPr>
        <p:spPr bwMode="auto">
          <a:xfrm>
            <a:off x="509588" y="4392613"/>
            <a:ext cx="992187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FFFF"/>
                </a:solidFill>
                <a:latin typeface="Tahoma" panose="020B0604030504040204" pitchFamily="34" charset="0"/>
              </a:rPr>
              <a:t>09.16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57375" y="419100"/>
            <a:ext cx="6788150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有人说</a:t>
            </a:r>
            <a:r>
              <a:rPr kumimoji="1"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:“50</a:t>
            </a:r>
            <a:r>
              <a:rPr kumimoji="1"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个同学中，就很有可能有</a:t>
            </a:r>
            <a:r>
              <a:rPr kumimoji="1"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个同学的生日相同</a:t>
            </a:r>
            <a:r>
              <a:rPr kumimoji="1"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.”</a:t>
            </a:r>
            <a:r>
              <a:rPr kumimoji="1"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这话正确吗？为什么？</a:t>
            </a:r>
          </a:p>
        </p:txBody>
      </p:sp>
      <p:sp>
        <p:nvSpPr>
          <p:cNvPr id="14421" name="Text Box 91"/>
          <p:cNvSpPr txBox="1">
            <a:spLocks noChangeArrowheads="1"/>
          </p:cNvSpPr>
          <p:nvPr/>
        </p:nvSpPr>
        <p:spPr bwMode="auto">
          <a:xfrm>
            <a:off x="415925" y="520700"/>
            <a:ext cx="19018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猜想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1" grpId="0" autoUpdateAnimBg="0"/>
      <p:bldP spid="174166" grpId="0" animBg="1" autoUpdateAnimBg="0"/>
      <p:bldP spid="174167" grpId="0" animBg="1" autoUpdateAnimBg="0"/>
      <p:bldP spid="174168" grpId="0" animBg="1" autoUpdateAnimBg="0"/>
      <p:bldP spid="174169" grpId="0" animBg="1" autoUpdateAnimBg="0"/>
      <p:bldP spid="174170" grpId="0" animBg="1" autoUpdateAnimBg="0"/>
      <p:bldP spid="174171" grpId="0" animBg="1" autoUpdateAnimBg="0"/>
      <p:bldP spid="1730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63525" y="3078163"/>
            <a:ext cx="8515350" cy="24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每个同学课外调查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个人的生日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从全班的调查结果中随机选取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个被调查人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看看他们中有无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个人的生日相同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将全班同学的调查数据集中起来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设计一个方案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估计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个人中有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个人的生日相同的概率</a:t>
            </a:r>
            <a:r>
              <a:rPr kumimoji="1"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63525" y="976313"/>
            <a:ext cx="8802688" cy="68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</a:rPr>
              <a:t>在另一个班中的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</a:rPr>
              <a:t>位同学中没有任何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600" dirty="0">
                <a:solidFill>
                  <a:srgbClr val="0000FF"/>
                </a:solidFill>
                <a:latin typeface="宋体" panose="02010600030101010101" pitchFamily="2" charset="-122"/>
              </a:rPr>
              <a:t>个同学的生日相同</a:t>
            </a:r>
            <a:r>
              <a:rPr kumimoji="1" lang="en-US" altLang="zh-CN" sz="26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263525" y="1660525"/>
            <a:ext cx="8670925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那么能说明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个同学中有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个同学生日相同的概率是</a:t>
            </a: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吗？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165100" y="2478088"/>
            <a:ext cx="19018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验证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/>
        </p:nvSpPr>
        <p:spPr bwMode="auto">
          <a:xfrm>
            <a:off x="588963" y="1619250"/>
            <a:ext cx="77755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要想使这种估计尽可能精确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就需要尽可能多地增加调查对象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而这样做既费时又费力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/>
        </p:nvSpPr>
        <p:spPr bwMode="auto">
          <a:xfrm>
            <a:off x="588963" y="3125788"/>
            <a:ext cx="7775575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有没有更为简洁的方法呢？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/>
        </p:nvSpPr>
        <p:spPr bwMode="auto">
          <a:xfrm>
            <a:off x="588963" y="3792538"/>
            <a:ext cx="7775575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能不能不用调查即可估计出这一概率呢？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/>
        </p:nvSpPr>
        <p:spPr bwMode="auto">
          <a:xfrm>
            <a:off x="355600" y="1477963"/>
            <a:ext cx="83597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分别在表示“月”和“日”的盒子中各抽出一张纸片，用来表示一个人的生日日期，并将这个结果记录下来，为一次试验．抽完后分别放回相应的盒子中．</a:t>
            </a:r>
          </a:p>
        </p:txBody>
      </p:sp>
      <p:sp>
        <p:nvSpPr>
          <p:cNvPr id="17411" name="Rectangle 12"/>
          <p:cNvSpPr>
            <a:spLocks noGrp="1" noChangeArrowheads="1"/>
          </p:cNvSpPr>
          <p:nvPr/>
        </p:nvSpPr>
        <p:spPr bwMode="auto">
          <a:xfrm>
            <a:off x="355600" y="3548063"/>
            <a:ext cx="83597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将上面的操作进行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次，这样我们就可以得到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位同学的模拟生日．</a:t>
            </a:r>
          </a:p>
        </p:txBody>
      </p:sp>
      <p:sp>
        <p:nvSpPr>
          <p:cNvPr id="17412" name="Rectangle 13"/>
          <p:cNvSpPr>
            <a:spLocks noGrp="1" noChangeArrowheads="1"/>
          </p:cNvSpPr>
          <p:nvPr/>
        </p:nvSpPr>
        <p:spPr bwMode="auto">
          <a:xfrm>
            <a:off x="355600" y="4598988"/>
            <a:ext cx="83597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检查上面的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个模拟生日，其中有没有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个人的生日是相同的？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55600" y="887413"/>
            <a:ext cx="19018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模拟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409575" y="1604963"/>
            <a:ext cx="81534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个人中，有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个人生日相同是非常可能的，（实际上该问题的理论概率约为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97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％）．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0688" y="3433763"/>
            <a:ext cx="872331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课外调查的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个人的生肖分别是什么？他们中有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个人的生肖相同吗？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个人呢？利用全班的调查数据设计一个方案，估计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个人中有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个人生肖相同的概率．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87350" y="969963"/>
            <a:ext cx="2025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结论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  <p:sp>
        <p:nvSpPr>
          <p:cNvPr id="18437" name="Text Box 14"/>
          <p:cNvSpPr txBox="1">
            <a:spLocks noChangeArrowheads="1"/>
          </p:cNvSpPr>
          <p:nvPr/>
        </p:nvSpPr>
        <p:spPr bwMode="auto">
          <a:xfrm>
            <a:off x="298450" y="2773363"/>
            <a:ext cx="3265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kumimoji="0" lang="zh-CN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跟踪训练</a:t>
            </a:r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2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2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5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5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一PPT模板网-WWW.1PPT.COM  ">
  <a:themeElements>
    <a:clrScheme name="6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6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6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数学样盘</Template>
  <TotalTime>0</TotalTime>
  <Words>2092</Words>
  <Application>Microsoft Office PowerPoint</Application>
  <PresentationFormat>全屏显示(4:3)</PresentationFormat>
  <Paragraphs>179</Paragraphs>
  <Slides>27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楷体_GB2312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第一PPT模板网-WWW.1PPT.COM </vt:lpstr>
      <vt:lpstr>第一PPT模板网-WWW.1PPT.COM  </vt:lpstr>
      <vt:lpstr>公式</vt:lpstr>
      <vt:lpstr>Equation</vt:lpstr>
      <vt:lpstr>PowerPoint 演示文稿</vt:lpstr>
      <vt:lpstr>PowerPoint 演示文稿</vt:lpstr>
      <vt:lpstr>PowerPoint 演示文稿</vt:lpstr>
      <vt:lpstr>你认为在多少个同学中，才一定会有2个同学的生日相同呢?</vt:lpstr>
      <vt:lpstr>这是老师统计的某班的55位同学的生日</vt:lpstr>
      <vt:lpstr>在另一个班中的50位同学中没有任何2个同学的生日相同.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2022-01-10T05:41:16Z</dcterms:created>
  <dcterms:modified xsi:type="dcterms:W3CDTF">2023-01-16T19:15:28Z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CC9FF23ACAE041668D4ED34B75249A2D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