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442" r:id="rId3"/>
    <p:sldId id="443" r:id="rId4"/>
    <p:sldId id="458" r:id="rId5"/>
    <p:sldId id="429" r:id="rId6"/>
    <p:sldId id="459" r:id="rId7"/>
    <p:sldId id="460" r:id="rId8"/>
    <p:sldId id="463" r:id="rId9"/>
    <p:sldId id="464" r:id="rId10"/>
    <p:sldId id="465" r:id="rId11"/>
    <p:sldId id="394" r:id="rId12"/>
    <p:sldId id="309" r:id="rId13"/>
    <p:sldId id="393" r:id="rId14"/>
    <p:sldId id="471" r:id="rId15"/>
    <p:sldId id="472" r:id="rId16"/>
    <p:sldId id="425" r:id="rId17"/>
    <p:sldId id="451" r:id="rId18"/>
    <p:sldId id="473" r:id="rId19"/>
    <p:sldId id="448" r:id="rId20"/>
    <p:sldId id="409" r:id="rId21"/>
    <p:sldId id="455" r:id="rId22"/>
    <p:sldId id="475" r:id="rId23"/>
    <p:sldId id="444" r:id="rId24"/>
    <p:sldId id="476" r:id="rId25"/>
    <p:sldId id="477" r:id="rId26"/>
  </p:sldIdLst>
  <p:sldSz cx="12192000" cy="6858000"/>
  <p:notesSz cx="6858000" cy="9144000"/>
  <p:embeddedFontLst>
    <p:embeddedFont>
      <p:font typeface="OPPOSans R" panose="02010600030101010101" charset="-122"/>
      <p:regular r:id="rId28"/>
    </p:embeddedFont>
    <p:embeddedFont>
      <p:font typeface="OPPOSans B" panose="02010600030101010101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73" autoAdjust="0"/>
    <p:restoredTop sz="94660"/>
  </p:normalViewPr>
  <p:slideViewPr>
    <p:cSldViewPr snapToGrid="0">
      <p:cViewPr varScale="1">
        <p:scale>
          <a:sx n="97" d="100"/>
          <a:sy n="97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61241"/>
          </a:xfrm>
          <a:custGeom>
            <a:avLst/>
            <a:gdLst>
              <a:gd name="connsiteX0" fmla="*/ 0 w 8153400"/>
              <a:gd name="connsiteY0" fmla="*/ 0 h 6858000"/>
              <a:gd name="connsiteX1" fmla="*/ 8153400 w 8153400"/>
              <a:gd name="connsiteY1" fmla="*/ 0 h 6858000"/>
              <a:gd name="connsiteX2" fmla="*/ 8153400 w 8153400"/>
              <a:gd name="connsiteY2" fmla="*/ 6858000 h 6858000"/>
              <a:gd name="connsiteX3" fmla="*/ 0 w 8153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3400" h="6858000">
                <a:moveTo>
                  <a:pt x="0" y="0"/>
                </a:moveTo>
                <a:lnTo>
                  <a:pt x="8153400" y="0"/>
                </a:lnTo>
                <a:lnTo>
                  <a:pt x="8153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447800" y="3244334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0" y="3036798"/>
            <a:ext cx="12192000" cy="17502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4994632"/>
            <a:ext cx="12192000" cy="27863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44140" y="2400032"/>
            <a:ext cx="6903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 </a:t>
            </a:r>
            <a:r>
              <a: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月是故乡明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02584" y="1974860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0" y="2579708"/>
            <a:ext cx="12192000" cy="278630"/>
          </a:xfrm>
          <a:prstGeom prst="rect">
            <a:avLst/>
          </a:prstGeom>
          <a:gradFill>
            <a:gsLst>
              <a:gs pos="40000">
                <a:schemeClr val="accent4">
                  <a:alpha val="50000"/>
                </a:schemeClr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02584" y="3934144"/>
            <a:ext cx="3386832" cy="56263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rgbClr val="FFC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7" grpId="0"/>
      <p:bldP spid="8" grpId="0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4012335" y="3484370"/>
            <a:ext cx="1305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清澈</a:t>
            </a:r>
          </a:p>
        </p:txBody>
      </p:sp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4012335" y="4193063"/>
            <a:ext cx="23801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明澈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764560" y="2760653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chè</a:t>
            </a:r>
            <a:endParaRPr lang="en-US" altLang="zh-CN" sz="4000" b="1" dirty="0">
              <a:solidFill>
                <a:srgbClr val="99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653333" y="3638541"/>
            <a:ext cx="1150938" cy="1162050"/>
            <a:chOff x="2426" y="1253"/>
            <a:chExt cx="1815" cy="1814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764560" y="3656677"/>
            <a:ext cx="11525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澈</a:t>
            </a: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586760" y="1879662"/>
            <a:ext cx="172295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澄澈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8382530" y="3857241"/>
            <a:ext cx="21156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风光旖旎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7250677" y="2795070"/>
            <a:ext cx="880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yǐ</a:t>
            </a:r>
            <a:endParaRPr lang="en-US" altLang="zh-CN" sz="4000" b="1" dirty="0">
              <a:solidFill>
                <a:srgbClr val="99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6998199" y="3624253"/>
            <a:ext cx="1150937" cy="1162050"/>
            <a:chOff x="2426" y="1253"/>
            <a:chExt cx="1815" cy="1814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7090376" y="3615402"/>
            <a:ext cx="11525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旖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6913515" y="1866227"/>
            <a:ext cx="19141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旖旎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1" grpId="0"/>
      <p:bldP spid="42" grpId="0"/>
      <p:bldP spid="43" grpId="0"/>
      <p:bldP spid="45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2" name="文本框 1"/>
          <p:cNvSpPr txBox="1"/>
          <p:nvPr/>
        </p:nvSpPr>
        <p:spPr>
          <a:xfrm rot="10800000" flipV="1">
            <a:off x="6402607" y="1891763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269480" y="1463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942748" y="2725371"/>
            <a:ext cx="1250309" cy="1385383"/>
            <a:chOff x="505846" y="2845510"/>
            <a:chExt cx="1250309" cy="1385383"/>
          </a:xfrm>
        </p:grpSpPr>
        <p:sp>
          <p:nvSpPr>
            <p:cNvPr id="53" name="椭圆 52"/>
            <p:cNvSpPr/>
            <p:nvPr/>
          </p:nvSpPr>
          <p:spPr>
            <a:xfrm>
              <a:off x="505846" y="3102659"/>
              <a:ext cx="1171759" cy="11282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48159" y="2845510"/>
              <a:ext cx="11079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燕</a:t>
              </a:r>
            </a:p>
          </p:txBody>
        </p:sp>
      </p:grpSp>
      <p:sp>
        <p:nvSpPr>
          <p:cNvPr id="28" name="左大括号 27"/>
          <p:cNvSpPr/>
          <p:nvPr/>
        </p:nvSpPr>
        <p:spPr>
          <a:xfrm>
            <a:off x="3304962" y="2818079"/>
            <a:ext cx="347870" cy="1676260"/>
          </a:xfrm>
          <a:prstGeom prst="leftBrac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73625" y="2531342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yān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873624" y="4145792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yàn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868987" y="414782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燕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97883" y="2533832"/>
            <a:ext cx="120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燕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园</a:t>
            </a:r>
            <a:endParaRPr lang="zh-CN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316084" y="4132472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春天，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燕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子从南方飞回来了。</a:t>
            </a:r>
          </a:p>
        </p:txBody>
      </p:sp>
      <p:sp>
        <p:nvSpPr>
          <p:cNvPr id="52" name="文本框 34"/>
          <p:cNvSpPr txBox="1"/>
          <p:nvPr/>
        </p:nvSpPr>
        <p:spPr>
          <a:xfrm>
            <a:off x="6316084" y="2506872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我住的朗润园是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燕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园胜地。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3" grpId="0"/>
      <p:bldP spid="6" grpId="0"/>
      <p:bldP spid="35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71842" y="2634535"/>
            <a:ext cx="4762933" cy="680085"/>
            <a:chOff x="2539567" y="2741231"/>
            <a:chExt cx="4762933" cy="680085"/>
          </a:xfrm>
        </p:grpSpPr>
        <p:sp>
          <p:nvSpPr>
            <p:cNvPr id="59" name="文本框 2"/>
            <p:cNvSpPr txBox="1"/>
            <p:nvPr/>
          </p:nvSpPr>
          <p:spPr>
            <a:xfrm>
              <a:off x="2539567" y="2741231"/>
              <a:ext cx="4762933" cy="680085"/>
            </a:xfrm>
            <a:prstGeom prst="plaque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zh-CN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684652" y="2829280"/>
              <a:ext cx="46178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烟波浩渺：</a:t>
              </a: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形容水面辽阔</a:t>
              </a:r>
              <a:r>
                <a:rPr lang="zh-CN" altLang="en-US" sz="2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0400" y="3700208"/>
            <a:ext cx="6232372" cy="946566"/>
            <a:chOff x="1731962" y="4539835"/>
            <a:chExt cx="6789841" cy="946566"/>
          </a:xfrm>
        </p:grpSpPr>
        <p:sp>
          <p:nvSpPr>
            <p:cNvPr id="4" name="矩形 3"/>
            <p:cNvSpPr/>
            <p:nvPr/>
          </p:nvSpPr>
          <p:spPr>
            <a:xfrm>
              <a:off x="1747515" y="4756092"/>
              <a:ext cx="6774288" cy="514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造句：洞庭湖上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烟波浩渺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，景色迷人。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731962" y="4539835"/>
              <a:ext cx="6613752" cy="946566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26" y="2143242"/>
            <a:ext cx="4464498" cy="297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横卷形 2"/>
          <p:cNvSpPr/>
          <p:nvPr/>
        </p:nvSpPr>
        <p:spPr>
          <a:xfrm>
            <a:off x="673100" y="3902091"/>
            <a:ext cx="5743978" cy="122482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海南岛一年四季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风光旖旎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使人陶醉。</a:t>
            </a:r>
            <a:endParaRPr lang="zh-CN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824847" y="1871876"/>
            <a:ext cx="5271153" cy="1557124"/>
            <a:chOff x="3799" y="3238"/>
            <a:chExt cx="16762" cy="3708"/>
          </a:xfrm>
        </p:grpSpPr>
        <p:pic>
          <p:nvPicPr>
            <p:cNvPr id="56" name="图片 55" descr="图片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9" y="3238"/>
              <a:ext cx="16762" cy="3708"/>
            </a:xfrm>
            <a:prstGeom prst="rect">
              <a:avLst/>
            </a:prstGeom>
          </p:spPr>
        </p:pic>
        <p:sp>
          <p:nvSpPr>
            <p:cNvPr id="57" name="文本框 2"/>
            <p:cNvSpPr txBox="1"/>
            <p:nvPr/>
          </p:nvSpPr>
          <p:spPr>
            <a:xfrm>
              <a:off x="5325" y="4119"/>
              <a:ext cx="13859" cy="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zh-CN" alt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风光旖旎：</a:t>
              </a: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形容景色柔和美好</a:t>
              </a:r>
              <a:r>
                <a:rPr lang="en-US" altLang="zh-CN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风光美丽动人。</a:t>
              </a:r>
              <a:endPara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84" y="1877363"/>
            <a:ext cx="4694916" cy="26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流程图: 可选过程 55"/>
          <p:cNvSpPr/>
          <p:nvPr/>
        </p:nvSpPr>
        <p:spPr>
          <a:xfrm>
            <a:off x="754976" y="2084869"/>
            <a:ext cx="5705341" cy="102477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2184" y="2181756"/>
            <a:ext cx="5653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美妙绝伦：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形容非常美妙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没有什么可以比得上它。</a:t>
            </a:r>
            <a:endParaRPr lang="zh-CN" altLang="en-US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9"/>
          <p:cNvGrpSpPr/>
          <p:nvPr/>
        </p:nvGrpSpPr>
        <p:grpSpPr>
          <a:xfrm>
            <a:off x="754976" y="4082890"/>
            <a:ext cx="6535201" cy="920808"/>
            <a:chOff x="1693325" y="4552714"/>
            <a:chExt cx="6535201" cy="920808"/>
          </a:xfrm>
        </p:grpSpPr>
        <p:sp>
          <p:nvSpPr>
            <p:cNvPr id="4" name="矩形 3"/>
            <p:cNvSpPr/>
            <p:nvPr/>
          </p:nvSpPr>
          <p:spPr>
            <a:xfrm>
              <a:off x="1832265" y="4758668"/>
              <a:ext cx="6396261" cy="514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造句：九寨沟的景色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美妙绝伦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693325" y="4552714"/>
              <a:ext cx="6008241" cy="920808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77" y="2084869"/>
            <a:ext cx="3832020" cy="2874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流程图: 可选过程 55"/>
          <p:cNvSpPr/>
          <p:nvPr/>
        </p:nvSpPr>
        <p:spPr>
          <a:xfrm>
            <a:off x="791453" y="2558865"/>
            <a:ext cx="6394607" cy="102477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7212" y="2768961"/>
            <a:ext cx="5653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茂林修竹：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指茂密高大的树林竹林。</a:t>
            </a:r>
            <a:endParaRPr lang="zh-CN" altLang="en-US" sz="28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9"/>
          <p:cNvGrpSpPr/>
          <p:nvPr/>
        </p:nvGrpSpPr>
        <p:grpSpPr>
          <a:xfrm>
            <a:off x="821945" y="4018208"/>
            <a:ext cx="6483685" cy="1255658"/>
            <a:chOff x="1693325" y="4552714"/>
            <a:chExt cx="6483685" cy="1255658"/>
          </a:xfrm>
        </p:grpSpPr>
        <p:sp>
          <p:nvSpPr>
            <p:cNvPr id="4" name="矩形 3"/>
            <p:cNvSpPr/>
            <p:nvPr/>
          </p:nvSpPr>
          <p:spPr>
            <a:xfrm>
              <a:off x="1780749" y="4655638"/>
              <a:ext cx="6396261" cy="10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造句：此地崇山峻岭</a:t>
              </a:r>
              <a:r>
                <a:rPr lang="en-US" altLang="zh-CN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茂林修竹</a:t>
              </a:r>
              <a:r>
                <a:rPr lang="en-US" altLang="zh-CN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清流急湍</a:t>
              </a:r>
              <a:r>
                <a:rPr lang="en-US" altLang="zh-CN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映带左右。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693325" y="4552714"/>
              <a:ext cx="6394607" cy="1255658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0" y="2558865"/>
            <a:ext cx="3990340" cy="2657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12"/>
          <p:cNvSpPr txBox="1">
            <a:spLocks noChangeArrowheads="1"/>
          </p:cNvSpPr>
          <p:nvPr/>
        </p:nvSpPr>
        <p:spPr bwMode="auto">
          <a:xfrm>
            <a:off x="940494" y="1832092"/>
            <a:ext cx="10578405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自由读课文，作者写到了哪些地方的月亮？那些地方的月亮美吗？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583278" y="3665441"/>
            <a:ext cx="2292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外国的月亮</a:t>
            </a:r>
          </a:p>
        </p:txBody>
      </p:sp>
      <p:sp>
        <p:nvSpPr>
          <p:cNvPr id="63" name="矩形 62"/>
          <p:cNvSpPr/>
          <p:nvPr/>
        </p:nvSpPr>
        <p:spPr>
          <a:xfrm>
            <a:off x="1595879" y="4645044"/>
            <a:ext cx="2292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北京的月亮</a:t>
            </a:r>
          </a:p>
        </p:txBody>
      </p:sp>
      <p:sp>
        <p:nvSpPr>
          <p:cNvPr id="64" name="右箭头 63"/>
          <p:cNvSpPr/>
          <p:nvPr/>
        </p:nvSpPr>
        <p:spPr>
          <a:xfrm>
            <a:off x="4237453" y="3759871"/>
            <a:ext cx="489204" cy="319127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右箭头 64"/>
          <p:cNvSpPr/>
          <p:nvPr/>
        </p:nvSpPr>
        <p:spPr>
          <a:xfrm>
            <a:off x="4237453" y="4731664"/>
            <a:ext cx="471295" cy="351887"/>
          </a:xfrm>
          <a:prstGeom prst="rightArrow">
            <a:avLst/>
          </a:prstGeom>
          <a:solidFill>
            <a:schemeClr val="accent4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190648" y="3661066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美妙绝伦</a:t>
            </a:r>
          </a:p>
        </p:txBody>
      </p:sp>
      <p:sp>
        <p:nvSpPr>
          <p:cNvPr id="67" name="矩形 66"/>
          <p:cNvSpPr/>
          <p:nvPr/>
        </p:nvSpPr>
        <p:spPr>
          <a:xfrm>
            <a:off x="5190648" y="4645044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奇景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47" y="2999508"/>
            <a:ext cx="3739993" cy="249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 animBg="1"/>
      <p:bldP spid="65" grpId="0" animBg="1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990600" y="2294523"/>
            <a:ext cx="7945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到了夏天，黄昏以后，我在坑边的场院里躺在地上，数天上的星星。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9227784" y="2170792"/>
            <a:ext cx="1529511" cy="661250"/>
          </a:xfrm>
          <a:prstGeom prst="roundRect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数星星</a:t>
            </a:r>
          </a:p>
        </p:txBody>
      </p:sp>
      <p:sp>
        <p:nvSpPr>
          <p:cNvPr id="63" name="矩形 62"/>
          <p:cNvSpPr/>
          <p:nvPr/>
        </p:nvSpPr>
        <p:spPr>
          <a:xfrm>
            <a:off x="965200" y="3329977"/>
            <a:ext cx="8065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有时候在古柳下面点起篝火，然后上树一摇，成群的知了飞落下来，比白天用嚼烂的麦粒去粘要容易得多。</a:t>
            </a:r>
          </a:p>
        </p:txBody>
      </p:sp>
      <p:sp>
        <p:nvSpPr>
          <p:cNvPr id="64" name="圆角矩形 63"/>
          <p:cNvSpPr/>
          <p:nvPr/>
        </p:nvSpPr>
        <p:spPr>
          <a:xfrm>
            <a:off x="9202919" y="3505213"/>
            <a:ext cx="1581028" cy="661250"/>
          </a:xfrm>
          <a:prstGeom prst="roundRect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逮知了</a:t>
            </a:r>
          </a:p>
        </p:txBody>
      </p:sp>
      <p:sp>
        <p:nvSpPr>
          <p:cNvPr id="66" name="矩形 65"/>
          <p:cNvSpPr/>
          <p:nvPr/>
        </p:nvSpPr>
        <p:spPr>
          <a:xfrm>
            <a:off x="965200" y="4817875"/>
            <a:ext cx="7979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到了更晚的时候，我走到坑边，抬头看到晴空一轮明月，清光四溢，与水里的那个月亮相映成趣。</a:t>
            </a:r>
          </a:p>
        </p:txBody>
      </p:sp>
      <p:sp>
        <p:nvSpPr>
          <p:cNvPr id="67" name="圆角矩形 66"/>
          <p:cNvSpPr/>
          <p:nvPr/>
        </p:nvSpPr>
        <p:spPr>
          <a:xfrm>
            <a:off x="9173552" y="4905463"/>
            <a:ext cx="1622738" cy="661250"/>
          </a:xfrm>
          <a:prstGeom prst="roundRect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看月亮</a:t>
            </a:r>
          </a:p>
        </p:txBody>
      </p:sp>
      <p:sp>
        <p:nvSpPr>
          <p:cNvPr id="68" name="矩形 67"/>
          <p:cNvSpPr/>
          <p:nvPr/>
        </p:nvSpPr>
        <p:spPr>
          <a:xfrm>
            <a:off x="660400" y="1505291"/>
            <a:ext cx="3877985" cy="58477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充满童趣的生活画面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  <p:bldP spid="63" grpId="0"/>
      <p:bldP spid="64" grpId="0" animBg="1"/>
      <p:bldP spid="66" grpId="0"/>
      <p:bldP spid="67" grpId="0" animBg="1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6096000" y="2071208"/>
            <a:ext cx="5756855" cy="3259931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在这期间，我曾到过世界上将近三十个国家，看到过许许多多的月亮。</a:t>
            </a:r>
            <a:r>
              <a:rPr lang="zh-CN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在风光旖旎的瑞士莱蒙湖上，在平沙无垠的非洲大沙漠中，在碧波万顷的大海中，在巍峨雄奇的高山上，我都看到过月亮。这些月亮应该说都是美妙绝伦的，我都非常喜欢。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但是，看到它们，我就立刻想到我故乡那个苇坑上面和水中的那个小月亮。</a:t>
            </a:r>
            <a:endParaRPr lang="zh-CN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60400" y="2465289"/>
            <a:ext cx="5188576" cy="2223686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在这期间，我曾到过世界上将近三十个国家，看到过许许多多的月亮。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但是，看到它们，我就立刻想到我故乡那个苇坑上面和水中的那个小月亮。</a:t>
            </a:r>
            <a:endParaRPr lang="zh-CN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60400" y="1462253"/>
            <a:ext cx="2236510" cy="58477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对比读一读</a:t>
            </a:r>
          </a:p>
        </p:txBody>
      </p:sp>
      <p:cxnSp>
        <p:nvCxnSpPr>
          <p:cNvPr id="62" name="直接连接符 61"/>
          <p:cNvCxnSpPr/>
          <p:nvPr/>
        </p:nvCxnSpPr>
        <p:spPr>
          <a:xfrm rot="5400000">
            <a:off x="4264246" y="3760351"/>
            <a:ext cx="3117597" cy="23978"/>
          </a:xfrm>
          <a:prstGeom prst="line">
            <a:avLst/>
          </a:prstGeom>
          <a:ln w="508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7426928" y="5582879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思念故乡</a:t>
            </a:r>
          </a:p>
        </p:txBody>
      </p:sp>
      <p:sp>
        <p:nvSpPr>
          <p:cNvPr id="66" name="右箭头 65"/>
          <p:cNvSpPr/>
          <p:nvPr/>
        </p:nvSpPr>
        <p:spPr>
          <a:xfrm>
            <a:off x="6668331" y="5650708"/>
            <a:ext cx="543914" cy="343817"/>
          </a:xfrm>
          <a:prstGeom prst="rightArrow">
            <a:avLst/>
          </a:prstGeom>
          <a:solidFill>
            <a:srgbClr val="0000FF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1" grpId="0" animBg="1"/>
      <p:bldP spid="65" grpId="0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2154747" y="3320749"/>
            <a:ext cx="5439490" cy="593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我的小月亮，我永远忘不掉你！</a:t>
            </a: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3218308" y="4729379"/>
            <a:ext cx="16561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倒装句</a:t>
            </a:r>
          </a:p>
        </p:txBody>
      </p:sp>
      <p:sp>
        <p:nvSpPr>
          <p:cNvPr id="62" name="矩形 61"/>
          <p:cNvSpPr/>
          <p:nvPr/>
        </p:nvSpPr>
        <p:spPr>
          <a:xfrm>
            <a:off x="2154747" y="2461242"/>
            <a:ext cx="5439490" cy="593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我永远忘不掉你，我的小月亮！</a:t>
            </a:r>
          </a:p>
        </p:txBody>
      </p:sp>
      <p:sp>
        <p:nvSpPr>
          <p:cNvPr id="63" name="心形 62"/>
          <p:cNvSpPr/>
          <p:nvPr/>
        </p:nvSpPr>
        <p:spPr>
          <a:xfrm>
            <a:off x="6446216" y="4479963"/>
            <a:ext cx="1450766" cy="1352251"/>
          </a:xfrm>
          <a:prstGeom prst="heart">
            <a:avLst/>
          </a:prstGeom>
          <a:noFill/>
          <a:ln>
            <a:gradFill>
              <a:gsLst>
                <a:gs pos="0">
                  <a:srgbClr val="FFF200"/>
                </a:gs>
                <a:gs pos="0">
                  <a:srgbClr val="FF7A00"/>
                </a:gs>
                <a:gs pos="91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思念</a:t>
            </a:r>
          </a:p>
        </p:txBody>
      </p:sp>
      <p:sp>
        <p:nvSpPr>
          <p:cNvPr id="64" name="圆角矩形标注 63"/>
          <p:cNvSpPr/>
          <p:nvPr/>
        </p:nvSpPr>
        <p:spPr>
          <a:xfrm>
            <a:off x="8381304" y="2411313"/>
            <a:ext cx="2893755" cy="1224137"/>
          </a:xfrm>
          <a:prstGeom prst="wedgeRoundRectCallout">
            <a:avLst>
              <a:gd name="adj1" fmla="val -82317"/>
              <a:gd name="adj2" fmla="val -387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哪句话的表达效果更好一些？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074" y="4015909"/>
            <a:ext cx="2348985" cy="221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6200000" flipH="1" flipV="1">
            <a:off x="-2417589" y="3077990"/>
            <a:ext cx="6858002" cy="702023"/>
          </a:xfrm>
          <a:prstGeom prst="rect">
            <a:avLst/>
          </a:prstGeom>
          <a:gradFill>
            <a:gsLst>
              <a:gs pos="40000">
                <a:schemeClr val="accent4">
                  <a:alpha val="50000"/>
                </a:schemeClr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r="42131"/>
          <a:stretch>
            <a:fillRect/>
          </a:stretch>
        </p:blipFill>
        <p:spPr>
          <a:xfrm>
            <a:off x="992909" y="0"/>
            <a:ext cx="4156363" cy="6861241"/>
          </a:xfrm>
          <a:custGeom>
            <a:avLst/>
            <a:gdLst>
              <a:gd name="connsiteX0" fmla="*/ 0 w 8153400"/>
              <a:gd name="connsiteY0" fmla="*/ 0 h 6858000"/>
              <a:gd name="connsiteX1" fmla="*/ 8153400 w 8153400"/>
              <a:gd name="connsiteY1" fmla="*/ 0 h 6858000"/>
              <a:gd name="connsiteX2" fmla="*/ 8153400 w 8153400"/>
              <a:gd name="connsiteY2" fmla="*/ 6858000 h 6858000"/>
              <a:gd name="connsiteX3" fmla="*/ 0 w 8153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3400" h="6858000">
                <a:moveTo>
                  <a:pt x="0" y="0"/>
                </a:moveTo>
                <a:lnTo>
                  <a:pt x="8153400" y="0"/>
                </a:lnTo>
                <a:lnTo>
                  <a:pt x="8153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 rot="5400000" flipH="1">
            <a:off x="1701768" y="3077991"/>
            <a:ext cx="6858002" cy="702023"/>
          </a:xfrm>
          <a:prstGeom prst="rect">
            <a:avLst/>
          </a:prstGeom>
          <a:gradFill>
            <a:gsLst>
              <a:gs pos="40000">
                <a:schemeClr val="accent4">
                  <a:alpha val="50000"/>
                </a:schemeClr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6"/>
          <p:cNvSpPr txBox="1">
            <a:spLocks noChangeArrowheads="1"/>
          </p:cNvSpPr>
          <p:nvPr/>
        </p:nvSpPr>
        <p:spPr bwMode="auto">
          <a:xfrm>
            <a:off x="7279836" y="3161781"/>
            <a:ext cx="35215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r>
              <a:rPr lang="en-US" altLang="zh-CN" sz="36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课文精讲</a:t>
            </a: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7180118" y="2085924"/>
            <a:ext cx="36467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 </a:t>
            </a:r>
            <a:r>
              <a:rPr lang="zh-CN" altLang="en-US" sz="36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字词揭秘</a:t>
            </a: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7279836" y="1010067"/>
            <a:ext cx="35215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r>
              <a:rPr lang="en-US" altLang="zh-CN" sz="36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zh-CN" altLang="en-US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7279836" y="4237638"/>
            <a:ext cx="35215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r>
              <a:rPr lang="en-US" altLang="zh-CN" sz="36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7279836" y="5313494"/>
            <a:ext cx="35215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</a:t>
            </a:r>
            <a:r>
              <a:rPr lang="en-US" altLang="zh-CN" sz="36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3" name="矩形 12"/>
          <p:cNvSpPr/>
          <p:nvPr/>
        </p:nvSpPr>
        <p:spPr>
          <a:xfrm rot="10800000" flipH="1" flipV="1">
            <a:off x="680460" y="2990957"/>
            <a:ext cx="4602484" cy="1282486"/>
          </a:xfrm>
          <a:prstGeom prst="rect">
            <a:avLst/>
          </a:prstGeom>
          <a:gradFill>
            <a:gsLst>
              <a:gs pos="40000">
                <a:schemeClr val="accent4">
                  <a:alpha val="50000"/>
                </a:schemeClr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25937" y="2767280"/>
            <a:ext cx="2120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677298" y="1967658"/>
            <a:ext cx="10646022" cy="1705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每逢望夜，一轮当空，月光闪耀于碧波之上，上下空蒙，一碧数顷，而且荷香远溢，宿鸟幽鸣，真不能不说是赏月胜地。荷塘月色的奇景，就在我的窗外。然而，每值这样的良辰美景，我想到的仍然是故乡苇坑里的那个平凡的小月亮。</a:t>
            </a:r>
          </a:p>
        </p:txBody>
      </p:sp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2756784" y="4300272"/>
            <a:ext cx="1008113" cy="107721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衬托</a:t>
            </a:r>
          </a:p>
        </p:txBody>
      </p:sp>
      <p:sp>
        <p:nvSpPr>
          <p:cNvPr id="59" name="横卷形 58"/>
          <p:cNvSpPr/>
          <p:nvPr/>
        </p:nvSpPr>
        <p:spPr>
          <a:xfrm>
            <a:off x="5844382" y="3783540"/>
            <a:ext cx="4752498" cy="165211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“荷塘月色”的奇景也不能和故乡的“小月亮”相媲美。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15166" y="2239201"/>
            <a:ext cx="6447784" cy="2259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《月是故乡明》以其特有的清新、自然的笔调向我们展现了故乡那温馨的夜晚，那恬淡的明月，童话般美妙的童年，给人一种亲切的感受，使我们感受到了作者那深切的思乡之情。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6198" y="2188430"/>
            <a:ext cx="3722702" cy="2481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2"/>
          <p:cNvSpPr>
            <a:spLocks noEditPoints="1"/>
          </p:cNvSpPr>
          <p:nvPr/>
        </p:nvSpPr>
        <p:spPr bwMode="auto">
          <a:xfrm>
            <a:off x="651673" y="4992055"/>
            <a:ext cx="962507" cy="789314"/>
          </a:xfrm>
          <a:custGeom>
            <a:avLst/>
            <a:gdLst>
              <a:gd name="T0" fmla="*/ 328 w 328"/>
              <a:gd name="T1" fmla="*/ 39 h 272"/>
              <a:gd name="T2" fmla="*/ 163 w 328"/>
              <a:gd name="T3" fmla="*/ 0 h 272"/>
              <a:gd name="T4" fmla="*/ 0 w 328"/>
              <a:gd name="T5" fmla="*/ 46 h 272"/>
              <a:gd name="T6" fmla="*/ 2 w 328"/>
              <a:gd name="T7" fmla="*/ 56 h 272"/>
              <a:gd name="T8" fmla="*/ 67 w 328"/>
              <a:gd name="T9" fmla="*/ 72 h 272"/>
              <a:gd name="T10" fmla="*/ 69 w 328"/>
              <a:gd name="T11" fmla="*/ 152 h 272"/>
              <a:gd name="T12" fmla="*/ 164 w 328"/>
              <a:gd name="T13" fmla="*/ 197 h 272"/>
              <a:gd name="T14" fmla="*/ 264 w 328"/>
              <a:gd name="T15" fmla="*/ 148 h 272"/>
              <a:gd name="T16" fmla="*/ 263 w 328"/>
              <a:gd name="T17" fmla="*/ 69 h 272"/>
              <a:gd name="T18" fmla="*/ 267 w 328"/>
              <a:gd name="T19" fmla="*/ 67 h 272"/>
              <a:gd name="T20" fmla="*/ 274 w 328"/>
              <a:gd name="T21" fmla="*/ 131 h 272"/>
              <a:gd name="T22" fmla="*/ 273 w 328"/>
              <a:gd name="T23" fmla="*/ 201 h 272"/>
              <a:gd name="T24" fmla="*/ 262 w 328"/>
              <a:gd name="T25" fmla="*/ 214 h 272"/>
              <a:gd name="T26" fmla="*/ 272 w 328"/>
              <a:gd name="T27" fmla="*/ 226 h 272"/>
              <a:gd name="T28" fmla="*/ 257 w 328"/>
              <a:gd name="T29" fmla="*/ 270 h 272"/>
              <a:gd name="T30" fmla="*/ 262 w 328"/>
              <a:gd name="T31" fmla="*/ 271 h 272"/>
              <a:gd name="T32" fmla="*/ 268 w 328"/>
              <a:gd name="T33" fmla="*/ 254 h 272"/>
              <a:gd name="T34" fmla="*/ 265 w 328"/>
              <a:gd name="T35" fmla="*/ 271 h 272"/>
              <a:gd name="T36" fmla="*/ 269 w 328"/>
              <a:gd name="T37" fmla="*/ 272 h 272"/>
              <a:gd name="T38" fmla="*/ 272 w 328"/>
              <a:gd name="T39" fmla="*/ 259 h 272"/>
              <a:gd name="T40" fmla="*/ 273 w 328"/>
              <a:gd name="T41" fmla="*/ 271 h 272"/>
              <a:gd name="T42" fmla="*/ 277 w 328"/>
              <a:gd name="T43" fmla="*/ 272 h 272"/>
              <a:gd name="T44" fmla="*/ 277 w 328"/>
              <a:gd name="T45" fmla="*/ 259 h 272"/>
              <a:gd name="T46" fmla="*/ 279 w 328"/>
              <a:gd name="T47" fmla="*/ 272 h 272"/>
              <a:gd name="T48" fmla="*/ 283 w 328"/>
              <a:gd name="T49" fmla="*/ 272 h 272"/>
              <a:gd name="T50" fmla="*/ 281 w 328"/>
              <a:gd name="T51" fmla="*/ 256 h 272"/>
              <a:gd name="T52" fmla="*/ 286 w 328"/>
              <a:gd name="T53" fmla="*/ 270 h 272"/>
              <a:gd name="T54" fmla="*/ 290 w 328"/>
              <a:gd name="T55" fmla="*/ 270 h 272"/>
              <a:gd name="T56" fmla="*/ 279 w 328"/>
              <a:gd name="T57" fmla="*/ 225 h 272"/>
              <a:gd name="T58" fmla="*/ 287 w 328"/>
              <a:gd name="T59" fmla="*/ 213 h 272"/>
              <a:gd name="T60" fmla="*/ 278 w 328"/>
              <a:gd name="T61" fmla="*/ 201 h 272"/>
              <a:gd name="T62" fmla="*/ 280 w 328"/>
              <a:gd name="T63" fmla="*/ 132 h 272"/>
              <a:gd name="T64" fmla="*/ 272 w 328"/>
              <a:gd name="T65" fmla="*/ 66 h 272"/>
              <a:gd name="T66" fmla="*/ 328 w 328"/>
              <a:gd name="T67" fmla="*/ 51 h 272"/>
              <a:gd name="T68" fmla="*/ 328 w 328"/>
              <a:gd name="T69" fmla="*/ 39 h 272"/>
              <a:gd name="T70" fmla="*/ 163 w 328"/>
              <a:gd name="T71" fmla="*/ 57 h 272"/>
              <a:gd name="T72" fmla="*/ 66 w 328"/>
              <a:gd name="T73" fmla="*/ 42 h 272"/>
              <a:gd name="T74" fmla="*/ 162 w 328"/>
              <a:gd name="T75" fmla="*/ 23 h 272"/>
              <a:gd name="T76" fmla="*/ 258 w 328"/>
              <a:gd name="T77" fmla="*/ 38 h 272"/>
              <a:gd name="T78" fmla="*/ 163 w 328"/>
              <a:gd name="T79" fmla="*/ 5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28" h="272">
                <a:moveTo>
                  <a:pt x="328" y="39"/>
                </a:moveTo>
                <a:cubicBezTo>
                  <a:pt x="163" y="0"/>
                  <a:pt x="163" y="0"/>
                  <a:pt x="163" y="0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6"/>
                  <a:pt x="2" y="56"/>
                  <a:pt x="2" y="56"/>
                </a:cubicBezTo>
                <a:cubicBezTo>
                  <a:pt x="67" y="72"/>
                  <a:pt x="67" y="72"/>
                  <a:pt x="67" y="72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84" y="197"/>
                  <a:pt x="164" y="197"/>
                  <a:pt x="164" y="197"/>
                </a:cubicBezTo>
                <a:cubicBezTo>
                  <a:pt x="257" y="194"/>
                  <a:pt x="264" y="148"/>
                  <a:pt x="264" y="148"/>
                </a:cubicBezTo>
                <a:cubicBezTo>
                  <a:pt x="263" y="69"/>
                  <a:pt x="263" y="69"/>
                  <a:pt x="263" y="69"/>
                </a:cubicBezTo>
                <a:cubicBezTo>
                  <a:pt x="267" y="67"/>
                  <a:pt x="267" y="67"/>
                  <a:pt x="267" y="67"/>
                </a:cubicBezTo>
                <a:cubicBezTo>
                  <a:pt x="271" y="78"/>
                  <a:pt x="276" y="97"/>
                  <a:pt x="274" y="131"/>
                </a:cubicBezTo>
                <a:cubicBezTo>
                  <a:pt x="272" y="179"/>
                  <a:pt x="272" y="194"/>
                  <a:pt x="273" y="201"/>
                </a:cubicBezTo>
                <a:cubicBezTo>
                  <a:pt x="267" y="202"/>
                  <a:pt x="262" y="208"/>
                  <a:pt x="262" y="214"/>
                </a:cubicBezTo>
                <a:cubicBezTo>
                  <a:pt x="263" y="220"/>
                  <a:pt x="267" y="224"/>
                  <a:pt x="272" y="226"/>
                </a:cubicBezTo>
                <a:cubicBezTo>
                  <a:pt x="271" y="231"/>
                  <a:pt x="266" y="249"/>
                  <a:pt x="257" y="270"/>
                </a:cubicBezTo>
                <a:cubicBezTo>
                  <a:pt x="262" y="271"/>
                  <a:pt x="262" y="271"/>
                  <a:pt x="262" y="271"/>
                </a:cubicBezTo>
                <a:cubicBezTo>
                  <a:pt x="262" y="271"/>
                  <a:pt x="267" y="258"/>
                  <a:pt x="268" y="254"/>
                </a:cubicBezTo>
                <a:cubicBezTo>
                  <a:pt x="268" y="257"/>
                  <a:pt x="265" y="270"/>
                  <a:pt x="265" y="271"/>
                </a:cubicBezTo>
                <a:cubicBezTo>
                  <a:pt x="269" y="272"/>
                  <a:pt x="269" y="272"/>
                  <a:pt x="269" y="272"/>
                </a:cubicBezTo>
                <a:cubicBezTo>
                  <a:pt x="269" y="272"/>
                  <a:pt x="272" y="261"/>
                  <a:pt x="272" y="259"/>
                </a:cubicBezTo>
                <a:cubicBezTo>
                  <a:pt x="272" y="259"/>
                  <a:pt x="272" y="271"/>
                  <a:pt x="273" y="271"/>
                </a:cubicBezTo>
                <a:cubicBezTo>
                  <a:pt x="277" y="272"/>
                  <a:pt x="277" y="272"/>
                  <a:pt x="277" y="272"/>
                </a:cubicBezTo>
                <a:cubicBezTo>
                  <a:pt x="277" y="272"/>
                  <a:pt x="276" y="261"/>
                  <a:pt x="277" y="259"/>
                </a:cubicBezTo>
                <a:cubicBezTo>
                  <a:pt x="277" y="259"/>
                  <a:pt x="279" y="266"/>
                  <a:pt x="279" y="272"/>
                </a:cubicBezTo>
                <a:cubicBezTo>
                  <a:pt x="283" y="272"/>
                  <a:pt x="283" y="272"/>
                  <a:pt x="283" y="272"/>
                </a:cubicBezTo>
                <a:cubicBezTo>
                  <a:pt x="283" y="272"/>
                  <a:pt x="282" y="259"/>
                  <a:pt x="281" y="256"/>
                </a:cubicBezTo>
                <a:cubicBezTo>
                  <a:pt x="281" y="256"/>
                  <a:pt x="285" y="264"/>
                  <a:pt x="286" y="270"/>
                </a:cubicBezTo>
                <a:cubicBezTo>
                  <a:pt x="290" y="270"/>
                  <a:pt x="290" y="270"/>
                  <a:pt x="290" y="270"/>
                </a:cubicBezTo>
                <a:cubicBezTo>
                  <a:pt x="290" y="270"/>
                  <a:pt x="282" y="234"/>
                  <a:pt x="279" y="225"/>
                </a:cubicBezTo>
                <a:cubicBezTo>
                  <a:pt x="284" y="224"/>
                  <a:pt x="288" y="219"/>
                  <a:pt x="287" y="213"/>
                </a:cubicBezTo>
                <a:cubicBezTo>
                  <a:pt x="287" y="208"/>
                  <a:pt x="283" y="203"/>
                  <a:pt x="278" y="201"/>
                </a:cubicBezTo>
                <a:cubicBezTo>
                  <a:pt x="277" y="194"/>
                  <a:pt x="278" y="181"/>
                  <a:pt x="280" y="132"/>
                </a:cubicBezTo>
                <a:cubicBezTo>
                  <a:pt x="281" y="103"/>
                  <a:pt x="278" y="81"/>
                  <a:pt x="272" y="66"/>
                </a:cubicBezTo>
                <a:cubicBezTo>
                  <a:pt x="328" y="51"/>
                  <a:pt x="328" y="51"/>
                  <a:pt x="328" y="51"/>
                </a:cubicBezTo>
                <a:lnTo>
                  <a:pt x="328" y="39"/>
                </a:lnTo>
                <a:close/>
                <a:moveTo>
                  <a:pt x="163" y="57"/>
                </a:moveTo>
                <a:cubicBezTo>
                  <a:pt x="110" y="59"/>
                  <a:pt x="66" y="52"/>
                  <a:pt x="66" y="42"/>
                </a:cubicBezTo>
                <a:cubicBezTo>
                  <a:pt x="66" y="33"/>
                  <a:pt x="109" y="24"/>
                  <a:pt x="162" y="23"/>
                </a:cubicBezTo>
                <a:cubicBezTo>
                  <a:pt x="215" y="22"/>
                  <a:pt x="258" y="29"/>
                  <a:pt x="258" y="38"/>
                </a:cubicBezTo>
                <a:cubicBezTo>
                  <a:pt x="258" y="48"/>
                  <a:pt x="216" y="56"/>
                  <a:pt x="163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43366" y="1693203"/>
            <a:ext cx="2339102" cy="52322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一、读一读。</a:t>
            </a:r>
          </a:p>
        </p:txBody>
      </p:sp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2012917" y="2803447"/>
            <a:ext cx="7067570" cy="16575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篝火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萌动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澄澈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瑞士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点缀     燕园     巍峨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56" y="3364774"/>
            <a:ext cx="2930504" cy="276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695503" y="4737570"/>
            <a:ext cx="3650685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茂（      ）修竹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0400" y="1540526"/>
            <a:ext cx="2698175" cy="52322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二、补充词语。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75583" y="2652380"/>
            <a:ext cx="3429024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（  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）波浩渺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86220" y="2651245"/>
            <a:ext cx="3714776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风光（    ）旎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49783" y="3707362"/>
            <a:ext cx="3650685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相映（    ）趣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86221" y="3707362"/>
            <a:ext cx="3619525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美妙（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   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）伦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16700" y="4763480"/>
            <a:ext cx="3714776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+mj-cs"/>
                <a:sym typeface="Arial" panose="020B0604020202020204" pitchFamily="34" charset="0"/>
              </a:rPr>
              <a:t>恍然（    ）悟</a:t>
            </a:r>
          </a:p>
        </p:txBody>
      </p:sp>
      <p:sp>
        <p:nvSpPr>
          <p:cNvPr id="3" name="矩形 2"/>
          <p:cNvSpPr/>
          <p:nvPr/>
        </p:nvSpPr>
        <p:spPr>
          <a:xfrm>
            <a:off x="7690194" y="265124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旖</a:t>
            </a:r>
          </a:p>
        </p:txBody>
      </p:sp>
      <p:sp>
        <p:nvSpPr>
          <p:cNvPr id="4" name="矩形 3"/>
          <p:cNvSpPr/>
          <p:nvPr/>
        </p:nvSpPr>
        <p:spPr>
          <a:xfrm>
            <a:off x="3738025" y="372274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</a:t>
            </a:r>
          </a:p>
        </p:txBody>
      </p:sp>
      <p:sp>
        <p:nvSpPr>
          <p:cNvPr id="8" name="矩形 7"/>
          <p:cNvSpPr/>
          <p:nvPr/>
        </p:nvSpPr>
        <p:spPr>
          <a:xfrm>
            <a:off x="3491340" y="475295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林</a:t>
            </a:r>
          </a:p>
        </p:txBody>
      </p:sp>
      <p:sp>
        <p:nvSpPr>
          <p:cNvPr id="9" name="矩形 8"/>
          <p:cNvSpPr/>
          <p:nvPr/>
        </p:nvSpPr>
        <p:spPr>
          <a:xfrm>
            <a:off x="7753694" y="37255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绝</a:t>
            </a:r>
          </a:p>
        </p:txBody>
      </p:sp>
      <p:sp>
        <p:nvSpPr>
          <p:cNvPr id="80" name="矩形 79"/>
          <p:cNvSpPr/>
          <p:nvPr/>
        </p:nvSpPr>
        <p:spPr>
          <a:xfrm>
            <a:off x="7740994" y="47542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</a:t>
            </a:r>
          </a:p>
        </p:txBody>
      </p:sp>
      <p:sp>
        <p:nvSpPr>
          <p:cNvPr id="82" name="矩形 81"/>
          <p:cNvSpPr/>
          <p:nvPr/>
        </p:nvSpPr>
        <p:spPr>
          <a:xfrm>
            <a:off x="2817432" y="266182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 animBg="1"/>
      <p:bldP spid="44" grpId="0"/>
      <p:bldP spid="45" grpId="0"/>
      <p:bldP spid="46" grpId="0"/>
      <p:bldP spid="47" grpId="0"/>
      <p:bldP spid="48" grpId="0"/>
      <p:bldP spid="3" grpId="0"/>
      <p:bldP spid="4" grpId="0"/>
      <p:bldP spid="8" grpId="0"/>
      <p:bldP spid="9" grpId="0"/>
      <p:bldP spid="80" grpId="0"/>
      <p:bldP spid="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"/>
          <p:cNvSpPr txBox="1"/>
          <p:nvPr/>
        </p:nvSpPr>
        <p:spPr>
          <a:xfrm>
            <a:off x="660400" y="1753638"/>
            <a:ext cx="2698175" cy="52322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三、课外作业。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813164" y="2876509"/>
            <a:ext cx="8705736" cy="170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、朗读课文，背诵第五自然段。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、抄写并背诵五首描写月亮的古诗。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56" y="3364774"/>
            <a:ext cx="2930504" cy="276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61241"/>
          </a:xfrm>
          <a:custGeom>
            <a:avLst/>
            <a:gdLst>
              <a:gd name="connsiteX0" fmla="*/ 0 w 8153400"/>
              <a:gd name="connsiteY0" fmla="*/ 0 h 6858000"/>
              <a:gd name="connsiteX1" fmla="*/ 8153400 w 8153400"/>
              <a:gd name="connsiteY1" fmla="*/ 0 h 6858000"/>
              <a:gd name="connsiteX2" fmla="*/ 8153400 w 8153400"/>
              <a:gd name="connsiteY2" fmla="*/ 6858000 h 6858000"/>
              <a:gd name="connsiteX3" fmla="*/ 0 w 8153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3400" h="6858000">
                <a:moveTo>
                  <a:pt x="0" y="0"/>
                </a:moveTo>
                <a:lnTo>
                  <a:pt x="8153400" y="0"/>
                </a:lnTo>
                <a:lnTo>
                  <a:pt x="8153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447800" y="3244334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0" y="3036798"/>
            <a:ext cx="12192000" cy="17502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4994632"/>
            <a:ext cx="12192000" cy="27863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44140" y="2400032"/>
            <a:ext cx="6903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感谢观看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02584" y="1974860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0" y="2579708"/>
            <a:ext cx="12192000" cy="278630"/>
          </a:xfrm>
          <a:prstGeom prst="rect">
            <a:avLst/>
          </a:prstGeom>
          <a:gradFill>
            <a:gsLst>
              <a:gs pos="40000">
                <a:schemeClr val="accent4">
                  <a:alpha val="50000"/>
                </a:schemeClr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02584" y="3934144"/>
            <a:ext cx="3386832" cy="56263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rgbClr val="FFC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5385854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8672614" y="1463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9" y="1901827"/>
            <a:ext cx="4714425" cy="305434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3" name="矩形 52"/>
          <p:cNvSpPr/>
          <p:nvPr/>
        </p:nvSpPr>
        <p:spPr>
          <a:xfrm>
            <a:off x="6096000" y="1671631"/>
            <a:ext cx="5658673" cy="3921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望明月家在何方  夜太长心事已苍凉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不忍想不肯忘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我不要只在梦里回家乡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用热血解冰霜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我的泪水化成露珠向朝阳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今天我们一起来学习季羡林老先生的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b="1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月是故乡明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5385854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8672614" y="1463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70104" y="1278369"/>
            <a:ext cx="1826141" cy="58477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走近作者</a:t>
            </a:r>
          </a:p>
        </p:txBody>
      </p:sp>
      <p:grpSp>
        <p:nvGrpSpPr>
          <p:cNvPr id="11" name="组合 3"/>
          <p:cNvGrpSpPr/>
          <p:nvPr/>
        </p:nvGrpSpPr>
        <p:grpSpPr>
          <a:xfrm>
            <a:off x="3178936" y="1825151"/>
            <a:ext cx="9013064" cy="4159876"/>
            <a:chOff x="-2859360" y="1241445"/>
            <a:chExt cx="16568723" cy="5430363"/>
          </a:xfrm>
        </p:grpSpPr>
        <p:pic>
          <p:nvPicPr>
            <p:cNvPr id="9" name="矩形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9360" y="1241445"/>
              <a:ext cx="16568723" cy="543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-246243" y="1954423"/>
              <a:ext cx="11342489" cy="3672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季羡林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：</a:t>
              </a:r>
              <a:endPara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山东省聊城市临清人，字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希逋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，又字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齐奘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。国际著名东方学大师、语言学家、文学家、国学家、佛学家、史学家、教育家和社会活动家。</a:t>
              </a:r>
              <a:endPara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2096063"/>
            <a:ext cx="2608551" cy="336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2" name="文本框 1"/>
          <p:cNvSpPr txBox="1"/>
          <p:nvPr/>
        </p:nvSpPr>
        <p:spPr>
          <a:xfrm rot="10800000" flipV="1">
            <a:off x="5441315" y="19386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269480" y="1463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" name="矩形 3"/>
          <p:cNvSpPr/>
          <p:nvPr/>
        </p:nvSpPr>
        <p:spPr>
          <a:xfrm>
            <a:off x="660401" y="2486164"/>
            <a:ext cx="10858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带着问题，有感情地朗读课文：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①读准字音，把课文读正确，读通顺。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②看看通过自学，能读懂什么？有不明白的，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做上记号，提出来大家共同讨论。</a:t>
            </a:r>
          </a:p>
        </p:txBody>
      </p:sp>
      <p:sp>
        <p:nvSpPr>
          <p:cNvPr id="55" name="文本框 66"/>
          <p:cNvSpPr txBox="1">
            <a:spLocks noChangeArrowheads="1"/>
          </p:cNvSpPr>
          <p:nvPr/>
        </p:nvSpPr>
        <p:spPr bwMode="auto">
          <a:xfrm>
            <a:off x="660400" y="1713946"/>
            <a:ext cx="2544445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自读要求</a:t>
            </a:r>
          </a:p>
        </p:txBody>
      </p:sp>
      <p:sp>
        <p:nvSpPr>
          <p:cNvPr id="6" name="文本框 5"/>
          <p:cNvSpPr txBox="1"/>
          <p:nvPr/>
        </p:nvSpPr>
        <p:spPr>
          <a:xfrm rot="10800000" flipV="1">
            <a:off x="7396480" y="1590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690" y="3364774"/>
            <a:ext cx="2930504" cy="276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2" name="文本框 1"/>
          <p:cNvSpPr txBox="1"/>
          <p:nvPr/>
        </p:nvSpPr>
        <p:spPr>
          <a:xfrm rot="10800000" flipV="1">
            <a:off x="5441315" y="19386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269480" y="1463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" name="矩形 3"/>
          <p:cNvSpPr/>
          <p:nvPr/>
        </p:nvSpPr>
        <p:spPr>
          <a:xfrm>
            <a:off x="660400" y="2442031"/>
            <a:ext cx="10237726" cy="1973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自读检查：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指名读课文，同学检查字音是否正确。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分小组讨论：读完课文，你能不能说一说课文的主要内容。</a:t>
            </a:r>
          </a:p>
        </p:txBody>
      </p:sp>
      <p:sp>
        <p:nvSpPr>
          <p:cNvPr id="6" name="文本框 5"/>
          <p:cNvSpPr txBox="1"/>
          <p:nvPr/>
        </p:nvSpPr>
        <p:spPr>
          <a:xfrm rot="10800000" flipV="1">
            <a:off x="7396480" y="1590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13" name="文本框 66"/>
          <p:cNvSpPr txBox="1">
            <a:spLocks noChangeArrowheads="1"/>
          </p:cNvSpPr>
          <p:nvPr/>
        </p:nvSpPr>
        <p:spPr bwMode="auto">
          <a:xfrm>
            <a:off x="660400" y="1713946"/>
            <a:ext cx="2544445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自读要求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738643" y="1635499"/>
            <a:ext cx="1660007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我会认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398651" y="2804624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烟波浩</a:t>
            </a:r>
          </a:p>
        </p:txBody>
      </p:sp>
      <p:sp>
        <p:nvSpPr>
          <p:cNvPr id="112" name="矩形 111"/>
          <p:cNvSpPr/>
          <p:nvPr/>
        </p:nvSpPr>
        <p:spPr>
          <a:xfrm>
            <a:off x="4403331" y="2353769"/>
            <a:ext cx="118922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miǎo</a:t>
            </a:r>
            <a:endParaRPr lang="zh-CN" altLang="en-US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096000" y="2353769"/>
            <a:ext cx="106321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gōu</a:t>
            </a:r>
            <a:endParaRPr lang="zh-CN" altLang="en-US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8005217" y="2353769"/>
            <a:ext cx="122413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méng</a:t>
            </a:r>
            <a:endParaRPr lang="zh-CN" altLang="en-US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3547780" y="3975396"/>
            <a:ext cx="153113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chéng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</a:t>
            </a:r>
            <a:r>
              <a:rPr lang="en-US" altLang="zh-CN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chè</a:t>
            </a:r>
            <a:endParaRPr lang="zh-CN" altLang="en-US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6244763" y="3968706"/>
            <a:ext cx="1093245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yǐ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    </a:t>
            </a:r>
            <a:r>
              <a:rPr lang="en-US" altLang="zh-CN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nǐ</a:t>
            </a:r>
            <a:endParaRPr lang="zh-CN" altLang="en-US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353393" y="278862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渺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035358" y="281963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篝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791386" y="277429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023191" y="281963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萌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785774" y="281963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15789" y="4289997"/>
            <a:ext cx="577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   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91640" y="42696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旖旎</a:t>
            </a:r>
          </a:p>
        </p:txBody>
      </p:sp>
      <p:sp>
        <p:nvSpPr>
          <p:cNvPr id="124" name="矩形 123"/>
          <p:cNvSpPr/>
          <p:nvPr/>
        </p:nvSpPr>
        <p:spPr>
          <a:xfrm>
            <a:off x="4156271" y="4289997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澈</a:t>
            </a:r>
            <a:endParaRPr lang="zh-CN" altLang="en-US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8347270" y="4035765"/>
            <a:ext cx="593092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ruì</a:t>
            </a:r>
            <a:endParaRPr lang="zh-CN" altLang="en-US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159428" y="427729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瑞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8911444" y="426338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4299514" y="3613768"/>
            <a:ext cx="1305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渺小</a:t>
            </a:r>
          </a:p>
        </p:txBody>
      </p:sp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4299514" y="4322461"/>
            <a:ext cx="23801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渺茫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654710" y="2761423"/>
            <a:ext cx="1576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miǎo</a:t>
            </a:r>
            <a:endParaRPr lang="en-US" altLang="zh-CN" sz="4000" b="1" dirty="0">
              <a:solidFill>
                <a:srgbClr val="99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872183" y="3639311"/>
            <a:ext cx="1150938" cy="1162050"/>
            <a:chOff x="2426" y="1253"/>
            <a:chExt cx="1815" cy="1814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996886" y="3704934"/>
            <a:ext cx="11525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渺</a:t>
            </a: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459848" y="1880432"/>
            <a:ext cx="3045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烟波浩渺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8656830" y="4038154"/>
            <a:ext cx="13224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篝灯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7266327" y="2770440"/>
            <a:ext cx="11096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gōu</a:t>
            </a:r>
            <a:endParaRPr lang="en-US" altLang="zh-CN" sz="4000" b="1" dirty="0">
              <a:solidFill>
                <a:srgbClr val="99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7217049" y="3625023"/>
            <a:ext cx="1150937" cy="1162050"/>
            <a:chOff x="2426" y="1253"/>
            <a:chExt cx="1815" cy="1814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7322702" y="3663659"/>
            <a:ext cx="11525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篝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7081565" y="1917797"/>
            <a:ext cx="19141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篝火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1" grpId="0"/>
      <p:bldP spid="42" grpId="0"/>
      <p:bldP spid="43" grpId="0"/>
      <p:bldP spid="45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3814215" y="3675640"/>
            <a:ext cx="1305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萌发</a:t>
            </a:r>
          </a:p>
        </p:txBody>
      </p:sp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3814215" y="4384333"/>
            <a:ext cx="23801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萌芽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374867" y="2939044"/>
            <a:ext cx="17621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méng</a:t>
            </a:r>
            <a:endParaRPr lang="en-US" altLang="zh-CN" sz="4000" b="1" dirty="0">
              <a:solidFill>
                <a:srgbClr val="99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455213" y="3829811"/>
            <a:ext cx="1150938" cy="1162050"/>
            <a:chOff x="2426" y="1253"/>
            <a:chExt cx="1815" cy="1814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504561" y="3815850"/>
            <a:ext cx="11525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萌</a:t>
            </a: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414040" y="2070932"/>
            <a:ext cx="172295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萌动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8171531" y="3700781"/>
            <a:ext cx="13224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澄清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8171531" y="4409248"/>
            <a:ext cx="22246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澄碧</a:t>
            </a:r>
          </a:p>
        </p:txBody>
      </p:sp>
      <p:grpSp>
        <p:nvGrpSpPr>
          <p:cNvPr id="3" name="Group 3"/>
          <p:cNvGrpSpPr/>
          <p:nvPr/>
        </p:nvGrpSpPr>
        <p:grpSpPr bwMode="auto">
          <a:xfrm>
            <a:off x="6800079" y="3815523"/>
            <a:ext cx="1150937" cy="1162050"/>
            <a:chOff x="2426" y="1253"/>
            <a:chExt cx="1815" cy="1814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6830377" y="3774575"/>
            <a:ext cx="11525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6677295" y="2044797"/>
            <a:ext cx="19141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澄澈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525227" y="2939044"/>
            <a:ext cx="1762132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chéng</a:t>
            </a:r>
            <a:endParaRPr lang="en-US" altLang="zh-CN" sz="4000" b="1" dirty="0">
              <a:solidFill>
                <a:srgbClr val="99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1" grpId="0"/>
      <p:bldP spid="42" grpId="0"/>
      <p:bldP spid="43" grpId="0"/>
      <p:bldP spid="44" grpId="0"/>
      <p:bldP spid="50" grpId="0"/>
      <p:bldP spid="51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Microsoft Office PowerPoint</Application>
  <PresentationFormat>宽屏</PresentationFormat>
  <Paragraphs>179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汉语拼音</vt:lpstr>
      <vt:lpstr>OPPOSans R</vt:lpstr>
      <vt:lpstr>OPPOSans L</vt:lpstr>
      <vt:lpstr>Times New Roman</vt:lpstr>
      <vt:lpstr>OPPOSans B</vt:lpstr>
      <vt:lpstr>思源黑体 CN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2021-05-12T01:06:23Z</dcterms:created>
  <dcterms:modified xsi:type="dcterms:W3CDTF">2023-01-10T05:59:23Z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04159606E4E142949F8987D57A35C5A4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