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61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00"/>
    <a:srgbClr val="0000FF"/>
    <a:srgbClr val="CCCCFF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674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06B7776-523B-4A30-9244-3253B35AB05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59495CD7-D46E-4A5E-A438-F0DEED82709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8642DFA-C62D-4877-BE39-E2F845532F5E}" type="slidenum">
              <a:rPr lang="zh-CN" altLang="en-US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6B2674F-61B5-4624-B329-0B43545DCF3A}" type="slidenum">
              <a:rPr lang="zh-CN" altLang="en-US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EC45BFB-5ABA-4CF1-ADAD-571F9D2A69F4}" type="slidenum">
              <a:rPr lang="zh-CN" altLang="en-US"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BAD2B18-F5BE-4146-B955-CD3A9A68A65D}" type="slidenum">
              <a:rPr lang="zh-CN" altLang="en-US"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E74DC4-E54A-4371-BBA9-A017D7CDB42F}" type="slidenum">
              <a:rPr lang="zh-CN" altLang="en-US"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4EFF862-D4B1-4183-B027-DA49A78C38E2}" type="slidenum">
              <a:rPr lang="zh-CN" altLang="en-US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1410D53-30FB-416A-A12A-F9B960B78D3B}" type="slidenum">
              <a:rPr lang="zh-CN" altLang="en-US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BE9B6B8-CBA8-4843-BE2B-755D28C9858C}" type="slidenum">
              <a:rPr lang="zh-CN" altLang="en-US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6BCD69-D777-46EC-B34D-822DB89836A5}" type="slidenum">
              <a:rPr lang="zh-CN" altLang="en-US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9F155F9-BD13-404C-AF02-263C52438A10}" type="slidenum">
              <a:rPr lang="zh-CN" altLang="en-US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722B4D0-BEBA-4877-A98E-7D4B1AB523A5}" type="slidenum">
              <a:rPr lang="zh-CN" altLang="en-US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46517FA-3179-47E9-8B6B-87C9A4E2C156}" type="slidenum">
              <a:rPr lang="zh-CN" altLang="en-US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0B3D014-9500-4C9D-BA8A-429079F3BA10}" type="slidenum">
              <a:rPr lang="zh-CN" altLang="en-US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35238"/>
            <a:ext cx="7772400" cy="1038225"/>
          </a:xfrm>
        </p:spPr>
        <p:txBody>
          <a:bodyPr/>
          <a:lstStyle>
            <a:lvl1pPr algn="ctr">
              <a:defRPr sz="4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90950"/>
            <a:ext cx="6400800" cy="100647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2.wmf"/><Relationship Id="rId4" Type="http://schemas.openxmlformats.org/officeDocument/2006/relationships/image" Target="../media/image13.png"/><Relationship Id="rId9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1333499" y="2482112"/>
            <a:ext cx="6429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8000" b="1" dirty="0">
                <a:solidFill>
                  <a:srgbClr val="0033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简单应用（一）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62000" y="1139825"/>
            <a:ext cx="7572375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rgbClr val="0033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冀教版数学六年级上册第二单元</a:t>
            </a:r>
          </a:p>
        </p:txBody>
      </p:sp>
      <p:sp>
        <p:nvSpPr>
          <p:cNvPr id="6" name="矩形 5"/>
          <p:cNvSpPr/>
          <p:nvPr/>
        </p:nvSpPr>
        <p:spPr>
          <a:xfrm>
            <a:off x="2642056" y="542269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Box 3"/>
          <p:cNvSpPr txBox="1">
            <a:spLocks noChangeArrowheads="1"/>
          </p:cNvSpPr>
          <p:nvPr/>
        </p:nvSpPr>
        <p:spPr bwMode="auto">
          <a:xfrm>
            <a:off x="357188" y="1214438"/>
            <a:ext cx="85725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3. 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一种食用菌的培养料是用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份木屑、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份米糠和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份玉米粉配制而成的。现在要配制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1200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千克养料，需要木屑、米糠和玉米粉多少千克？</a:t>
            </a:r>
            <a:endParaRPr lang="en-US" altLang="zh-CN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0" y="2928938"/>
            <a:ext cx="3000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45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50</a:t>
            </a:r>
            <a:endParaRPr lang="zh-CN" altLang="en-US" sz="32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2938" y="3608388"/>
            <a:ext cx="6286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木屑：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1200×     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1080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（千克）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3048000" y="3429000"/>
          <a:ext cx="5461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4" imgW="215900" imgH="393065" progId="Equation.DSMT4">
                  <p:embed/>
                </p:oleObj>
              </mc:Choice>
              <mc:Fallback>
                <p:oleObj name="Equation" r:id="rId4" imgW="215900" imgH="39306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429000"/>
                        <a:ext cx="54610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2938" y="4537075"/>
            <a:ext cx="6286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米糠：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1200×     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96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（千克）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3048000" y="4357688"/>
          <a:ext cx="5461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6" imgW="215900" imgH="393065" progId="Equation.DSMT4">
                  <p:embed/>
                </p:oleObj>
              </mc:Choice>
              <mc:Fallback>
                <p:oleObj name="Equation" r:id="rId6" imgW="215900" imgH="39306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357688"/>
                        <a:ext cx="54610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4313" y="5465763"/>
            <a:ext cx="5857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玉米粉：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1200×     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24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（千克）</a:t>
            </a: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3048000" y="5286375"/>
          <a:ext cx="5461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8" imgW="215900" imgH="393065" progId="Equation.DSMT4">
                  <p:embed/>
                </p:oleObj>
              </mc:Choice>
              <mc:Fallback>
                <p:oleObj name="Equation" r:id="rId8" imgW="215900" imgH="39306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286375"/>
                        <a:ext cx="54610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929313" y="4071938"/>
            <a:ext cx="2786062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答：需要木屑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1080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千克，米糠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96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千克，玉米粉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24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Box 3"/>
          <p:cNvSpPr txBox="1">
            <a:spLocks noChangeArrowheads="1"/>
          </p:cNvSpPr>
          <p:nvPr/>
        </p:nvSpPr>
        <p:spPr bwMode="auto">
          <a:xfrm>
            <a:off x="357188" y="1214438"/>
            <a:ext cx="85725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4. 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水果店有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筐水果，共重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108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千克，三筐水果质量的比是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。这三筐水果各重多少千克？</a:t>
            </a:r>
            <a:endParaRPr lang="en-US" altLang="zh-CN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43188" y="2286000"/>
            <a:ext cx="3000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9</a:t>
            </a:r>
            <a:endParaRPr lang="zh-CN" altLang="en-US" sz="32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57438" y="2965450"/>
            <a:ext cx="5072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108×     </a:t>
            </a: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48</a:t>
            </a: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（千克）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3484563" y="2786063"/>
          <a:ext cx="385762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4" imgW="152400" imgH="393700" progId="Equation.DSMT4">
                  <p:embed/>
                </p:oleObj>
              </mc:Choice>
              <mc:Fallback>
                <p:oleObj name="Equation" r:id="rId4" imgW="152400" imgH="393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4563" y="2786063"/>
                        <a:ext cx="385762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357438" y="3894138"/>
            <a:ext cx="6286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108×     </a:t>
            </a: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36</a:t>
            </a: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（千克）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3500438" y="3714750"/>
          <a:ext cx="354012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6" imgW="139700" imgH="393700" progId="Equation.DSMT4">
                  <p:embed/>
                </p:oleObj>
              </mc:Choice>
              <mc:Fallback>
                <p:oleObj name="Equation" r:id="rId6" imgW="139700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3714750"/>
                        <a:ext cx="354012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86000" y="4822825"/>
            <a:ext cx="5857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108×     </a:t>
            </a: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24</a:t>
            </a: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（千克）</a:t>
            </a: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3484563" y="4643438"/>
          <a:ext cx="385762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8" imgW="152400" imgH="393700" progId="Equation.DSMT4">
                  <p:embed/>
                </p:oleObj>
              </mc:Choice>
              <mc:Fallback>
                <p:oleObj name="Equation" r:id="rId8" imgW="152400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4563" y="4643438"/>
                        <a:ext cx="385762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28625" y="5613400"/>
            <a:ext cx="8358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答：这三筐水果各重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48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千克、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36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千克、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24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千克。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357188" y="1214438"/>
            <a:ext cx="85725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5. 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学校油漆把白色油漆和黄色油漆按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混合成淡黄色油漆。要调制成这种淡黄色油漆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千克，需要白色油漆和黄色油漆各多少千克？</a:t>
            </a:r>
            <a:endParaRPr lang="en-US" altLang="zh-CN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3"/>
          <p:cNvSpPr txBox="1">
            <a:spLocks noChangeArrowheads="1"/>
          </p:cNvSpPr>
          <p:nvPr/>
        </p:nvSpPr>
        <p:spPr bwMode="auto">
          <a:xfrm>
            <a:off x="357188" y="1214438"/>
            <a:ext cx="8572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6. *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用一根长是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192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厘米的铁丝焊成一个长方体框架，使得长方体的长、宽、高的比是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。这个长方体的体积是多少立方厘米</a:t>
            </a:r>
            <a:r>
              <a:rPr lang="zh-CN" altLang="en-US" sz="32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？ </a:t>
            </a:r>
            <a:endParaRPr lang="en-US" altLang="zh-CN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2500313" y="3786188"/>
            <a:ext cx="404812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447675" y="1522959"/>
            <a:ext cx="8477250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、结合具体事例，经历解决简单的按比例分配问题的过程。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、理解按比例分配的含义，会解答简单的按比例分配的问题。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、感受按比例分配在生产、生活中的广泛应用，激发学习数学的兴趣。</a:t>
            </a:r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2998322" y="692696"/>
            <a:ext cx="304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教学目标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10" descr="QQ截图2014090916542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1214438"/>
            <a:ext cx="6477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Box 11"/>
          <p:cNvSpPr txBox="1">
            <a:spLocks noChangeArrowheads="1"/>
          </p:cNvSpPr>
          <p:nvPr/>
        </p:nvSpPr>
        <p:spPr bwMode="auto">
          <a:xfrm>
            <a:off x="1428750" y="1285875"/>
            <a:ext cx="70008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一块长方形菜地有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984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平方米（如下图）。计划按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中茄子和西红柿。茄子和西红柿各种多少平方米？</a:t>
            </a:r>
          </a:p>
        </p:txBody>
      </p:sp>
      <p:sp>
        <p:nvSpPr>
          <p:cNvPr id="6" name="矩形 5"/>
          <p:cNvSpPr/>
          <p:nvPr/>
        </p:nvSpPr>
        <p:spPr>
          <a:xfrm>
            <a:off x="2428875" y="3286125"/>
            <a:ext cx="500063" cy="1357313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928938" y="3286125"/>
            <a:ext cx="500062" cy="1357313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429000" y="3286125"/>
            <a:ext cx="500063" cy="1357313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929063" y="3286125"/>
            <a:ext cx="500062" cy="1357313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429125" y="3286125"/>
            <a:ext cx="500063" cy="1357313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4929188" y="3286125"/>
            <a:ext cx="500062" cy="1357313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5429250" y="3286125"/>
            <a:ext cx="500063" cy="1357313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5929313" y="3286125"/>
            <a:ext cx="500062" cy="1357313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2428875" y="3286125"/>
            <a:ext cx="4000500" cy="1357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469" name="TextBox 14"/>
          <p:cNvSpPr txBox="1">
            <a:spLocks noChangeArrowheads="1"/>
          </p:cNvSpPr>
          <p:nvPr/>
        </p:nvSpPr>
        <p:spPr bwMode="auto">
          <a:xfrm>
            <a:off x="2428875" y="3702050"/>
            <a:ext cx="1071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茄子</a:t>
            </a:r>
          </a:p>
        </p:txBody>
      </p:sp>
      <p:sp>
        <p:nvSpPr>
          <p:cNvPr id="19470" name="TextBox 15"/>
          <p:cNvSpPr txBox="1">
            <a:spLocks noChangeArrowheads="1"/>
          </p:cNvSpPr>
          <p:nvPr/>
        </p:nvSpPr>
        <p:spPr bwMode="auto">
          <a:xfrm>
            <a:off x="4429125" y="3702050"/>
            <a:ext cx="1643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西红柿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图片 3" descr="抠图、议一议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75" y="1038487"/>
            <a:ext cx="31527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1143000" y="3071813"/>
            <a:ext cx="75009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按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种茄子和西红柿是什么意思？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88" y="4572000"/>
            <a:ext cx="58483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6" descr="兔博士3.pn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786563" y="3929063"/>
            <a:ext cx="1189037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图片 10" descr="QQ截图2014090916542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" y="1071563"/>
            <a:ext cx="6477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Box 11"/>
          <p:cNvSpPr txBox="1">
            <a:spLocks noChangeArrowheads="1"/>
          </p:cNvSpPr>
          <p:nvPr/>
        </p:nvSpPr>
        <p:spPr bwMode="auto">
          <a:xfrm>
            <a:off x="1428750" y="1143000"/>
            <a:ext cx="70008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一块长方形菜地有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984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平方米（如下图）。计划按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中茄子和西红柿。茄子和西红柿各种多少平方米？</a:t>
            </a:r>
          </a:p>
        </p:txBody>
      </p:sp>
      <p:sp>
        <p:nvSpPr>
          <p:cNvPr id="6" name="矩形 5"/>
          <p:cNvSpPr/>
          <p:nvPr/>
        </p:nvSpPr>
        <p:spPr>
          <a:xfrm>
            <a:off x="2428875" y="2714625"/>
            <a:ext cx="500063" cy="1357313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928938" y="2714625"/>
            <a:ext cx="500062" cy="1357313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429000" y="2714625"/>
            <a:ext cx="500063" cy="1357313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929063" y="2714625"/>
            <a:ext cx="500062" cy="1357313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429125" y="2714625"/>
            <a:ext cx="500063" cy="1357313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4929188" y="2714625"/>
            <a:ext cx="500062" cy="1357313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5429250" y="2714625"/>
            <a:ext cx="500063" cy="1357313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5929313" y="2714625"/>
            <a:ext cx="500062" cy="1357313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2428875" y="2714625"/>
            <a:ext cx="4000500" cy="1357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39" name="TextBox 14"/>
          <p:cNvSpPr txBox="1">
            <a:spLocks noChangeArrowheads="1"/>
          </p:cNvSpPr>
          <p:nvPr/>
        </p:nvSpPr>
        <p:spPr bwMode="auto">
          <a:xfrm>
            <a:off x="2428875" y="3130550"/>
            <a:ext cx="1071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茄子</a:t>
            </a:r>
          </a:p>
        </p:txBody>
      </p:sp>
      <p:sp>
        <p:nvSpPr>
          <p:cNvPr id="1040" name="TextBox 15"/>
          <p:cNvSpPr txBox="1">
            <a:spLocks noChangeArrowheads="1"/>
          </p:cNvSpPr>
          <p:nvPr/>
        </p:nvSpPr>
        <p:spPr bwMode="auto">
          <a:xfrm>
            <a:off x="4429125" y="3130550"/>
            <a:ext cx="1643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西红柿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85813" y="4143375"/>
            <a:ext cx="4143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总份数：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  <a:endParaRPr lang="zh-CN" altLang="en-US" sz="32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214438" y="4822825"/>
            <a:ext cx="5572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茄子：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984×     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369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（平方米）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571875" y="4643438"/>
          <a:ext cx="354013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5" imgW="139700" imgH="393700" progId="Equation.DSMT4">
                  <p:embed/>
                </p:oleObj>
              </mc:Choice>
              <mc:Fallback>
                <p:oleObj name="Equation" r:id="rId5" imgW="139700" imgH="393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4643438"/>
                        <a:ext cx="354013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85813" y="5751513"/>
            <a:ext cx="6000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西红柿：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984×     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615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（平方米）</a:t>
            </a:r>
          </a:p>
        </p:txBody>
      </p:sp>
      <p:graphicFrame>
        <p:nvGraphicFramePr>
          <p:cNvPr id="21" name="Object 3"/>
          <p:cNvGraphicFramePr>
            <a:graphicFrameLocks noChangeAspect="1"/>
          </p:cNvGraphicFramePr>
          <p:nvPr/>
        </p:nvGraphicFramePr>
        <p:xfrm>
          <a:off x="3500438" y="5572125"/>
          <a:ext cx="354012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7" imgW="139700" imgH="393700" progId="Equation.DSMT4">
                  <p:embed/>
                </p:oleObj>
              </mc:Choice>
              <mc:Fallback>
                <p:oleObj name="Equation" r:id="rId7" imgW="139700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5572125"/>
                        <a:ext cx="354012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1"/>
          <p:cNvSpPr txBox="1">
            <a:spLocks noChangeArrowheads="1"/>
          </p:cNvSpPr>
          <p:nvPr/>
        </p:nvSpPr>
        <p:spPr bwMode="auto">
          <a:xfrm>
            <a:off x="500063" y="1071563"/>
            <a:ext cx="84296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一块长方形菜地有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984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平方米（如下图）。计划按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中茄子和西红柿。茄子和西红柿各种多少平方米？</a:t>
            </a:r>
          </a:p>
        </p:txBody>
      </p:sp>
      <p:sp>
        <p:nvSpPr>
          <p:cNvPr id="6" name="矩形 5"/>
          <p:cNvSpPr/>
          <p:nvPr/>
        </p:nvSpPr>
        <p:spPr>
          <a:xfrm>
            <a:off x="2428875" y="2643188"/>
            <a:ext cx="500063" cy="1357312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928938" y="2643188"/>
            <a:ext cx="500062" cy="1357312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429000" y="2643188"/>
            <a:ext cx="500063" cy="1357312"/>
          </a:xfrm>
          <a:prstGeom prst="rect">
            <a:avLst/>
          </a:prstGeom>
          <a:solidFill>
            <a:srgbClr val="CCCCFF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929063" y="2643188"/>
            <a:ext cx="500062" cy="1357312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429125" y="2643188"/>
            <a:ext cx="500063" cy="1357312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4929188" y="2643188"/>
            <a:ext cx="500062" cy="1357312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5429250" y="2643188"/>
            <a:ext cx="500063" cy="1357312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5929313" y="2643188"/>
            <a:ext cx="500062" cy="1357312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2428875" y="2643188"/>
            <a:ext cx="4000500" cy="1357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516" name="TextBox 14"/>
          <p:cNvSpPr txBox="1">
            <a:spLocks noChangeArrowheads="1"/>
          </p:cNvSpPr>
          <p:nvPr/>
        </p:nvSpPr>
        <p:spPr bwMode="auto">
          <a:xfrm>
            <a:off x="2428875" y="3059113"/>
            <a:ext cx="1071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茄子</a:t>
            </a:r>
          </a:p>
        </p:txBody>
      </p:sp>
      <p:sp>
        <p:nvSpPr>
          <p:cNvPr id="21517" name="TextBox 15"/>
          <p:cNvSpPr txBox="1">
            <a:spLocks noChangeArrowheads="1"/>
          </p:cNvSpPr>
          <p:nvPr/>
        </p:nvSpPr>
        <p:spPr bwMode="auto">
          <a:xfrm>
            <a:off x="4429125" y="3059113"/>
            <a:ext cx="1643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西红柿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428750" y="4071938"/>
            <a:ext cx="4143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总份数：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  <a:endParaRPr lang="zh-CN" altLang="en-US" sz="32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000125" y="4559300"/>
            <a:ext cx="6500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每份数量：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984÷8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123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（平方米）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785938" y="5059363"/>
            <a:ext cx="6500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茄子：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123×3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369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（平方米）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357313" y="5559425"/>
            <a:ext cx="6500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西红柿：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123×5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615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（平方米）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42938" y="6000750"/>
            <a:ext cx="8643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答：茄子种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369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平方米，西红柿种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615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平方米。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图片 1" descr="QQ截图20140909165421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500" y="1233488"/>
            <a:ext cx="642938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Box 2"/>
          <p:cNvSpPr txBox="1">
            <a:spLocks noChangeArrowheads="1"/>
          </p:cNvSpPr>
          <p:nvPr/>
        </p:nvSpPr>
        <p:spPr bwMode="auto">
          <a:xfrm>
            <a:off x="1214438" y="1143000"/>
            <a:ext cx="7500937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建筑工人用水泥、沙子、石子配制一种混凝土，水泥、沙子、石子质量的比是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。要配制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2000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千克这样的混凝土，需要水泥、沙子、石子各多少千克？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0" y="3143250"/>
            <a:ext cx="2428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endParaRPr lang="zh-CN" altLang="en-US" sz="32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8625" y="3822700"/>
            <a:ext cx="6286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水泥：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2000×     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400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（千克）</a:t>
            </a: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2849563" y="3643313"/>
          <a:ext cx="51435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5" imgW="203200" imgH="393700" progId="Equation.DSMT4">
                  <p:embed/>
                </p:oleObj>
              </mc:Choice>
              <mc:Fallback>
                <p:oleObj name="Equation" r:id="rId5" imgW="203200" imgH="393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9563" y="3643313"/>
                        <a:ext cx="51435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8625" y="4751388"/>
            <a:ext cx="6286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沙子：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2000×     </a:t>
            </a: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600</a:t>
            </a: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（千克）</a:t>
            </a:r>
          </a:p>
        </p:txBody>
      </p:sp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2849563" y="4572000"/>
          <a:ext cx="51435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7" imgW="203200" imgH="393700" progId="Equation.DSMT4">
                  <p:embed/>
                </p:oleObj>
              </mc:Choice>
              <mc:Fallback>
                <p:oleObj name="Equation" r:id="rId7" imgW="203200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9563" y="4572000"/>
                        <a:ext cx="51435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28625" y="5680075"/>
            <a:ext cx="6286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石子：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2000×     </a:t>
            </a: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1000</a:t>
            </a: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（千克）</a:t>
            </a:r>
          </a:p>
        </p:txBody>
      </p:sp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2849563" y="5500688"/>
          <a:ext cx="51435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9" imgW="203200" imgH="393700" progId="Equation.DSMT4">
                  <p:embed/>
                </p:oleObj>
              </mc:Choice>
              <mc:Fallback>
                <p:oleObj name="Equation" r:id="rId9" imgW="203200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9563" y="5500688"/>
                        <a:ext cx="51435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072188" y="4071938"/>
            <a:ext cx="2786062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答：需要水泥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400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千克，沙子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600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千克，石子</a:t>
            </a:r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1000</a:t>
            </a:r>
            <a:r>
              <a:rPr lang="zh-CN" altLang="en-US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千克。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3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图片 9" descr="抠图、练一练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928688"/>
            <a:ext cx="257175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Box 10"/>
          <p:cNvSpPr txBox="1">
            <a:spLocks noChangeArrowheads="1"/>
          </p:cNvSpPr>
          <p:nvPr/>
        </p:nvSpPr>
        <p:spPr bwMode="auto">
          <a:xfrm>
            <a:off x="1428750" y="1854200"/>
            <a:ext cx="17859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练一练</a:t>
            </a:r>
          </a:p>
        </p:txBody>
      </p:sp>
      <p:sp>
        <p:nvSpPr>
          <p:cNvPr id="22532" name="TextBox 5"/>
          <p:cNvSpPr txBox="1">
            <a:spLocks noChangeArrowheads="1"/>
          </p:cNvSpPr>
          <p:nvPr/>
        </p:nvSpPr>
        <p:spPr bwMode="auto">
          <a:xfrm>
            <a:off x="357188" y="2500313"/>
            <a:ext cx="85725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 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防疫站用液体药配制一种杀虫剂，药剂和水的体积的比是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14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7704" y="3550096"/>
            <a:ext cx="4867275" cy="2428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357188" y="1214438"/>
            <a:ext cx="85725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2. 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国庆节前，春蕾小学举办“我爱祖国”绘画比赛，共收到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198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件作品。获奖作品和未获奖作品件数的比是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。获奖作品有多少件？未获奖作品呢？</a:t>
            </a:r>
            <a:endParaRPr lang="en-US" altLang="zh-CN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3289151"/>
            <a:ext cx="5924550" cy="2914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浅绿商务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浅绿商务">
      <a:majorFont>
        <a:latin typeface="黑体"/>
        <a:ea typeface="微软雅黑"/>
        <a:cs typeface=""/>
      </a:majorFont>
      <a:minorFont>
        <a:latin typeface="黑体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浅绿商务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主题6</Template>
  <TotalTime>0</TotalTime>
  <Words>682</Words>
  <Application>Microsoft Office PowerPoint</Application>
  <PresentationFormat>全屏显示(4:3)</PresentationFormat>
  <Paragraphs>61</Paragraphs>
  <Slides>13</Slides>
  <Notes>13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黑体</vt:lpstr>
      <vt:lpstr>华文楷体</vt:lpstr>
      <vt:lpstr>宋体</vt:lpstr>
      <vt:lpstr>微软雅黑</vt:lpstr>
      <vt:lpstr>Arial</vt:lpstr>
      <vt:lpstr>Calibri</vt:lpstr>
      <vt:lpstr>WWW.2PPT.COM</vt:lpstr>
      <vt:lpstr>第一PPT模板网-WWW.1PPT.COM 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2014-09-10T06:38:00Z</dcterms:created>
  <dcterms:modified xsi:type="dcterms:W3CDTF">2023-01-16T19:15:41Z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52D2AFD127E34807BD7A8CCA5D658258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