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8" r:id="rId3"/>
    <p:sldId id="269" r:id="rId4"/>
    <p:sldId id="257" r:id="rId5"/>
    <p:sldId id="258" r:id="rId6"/>
    <p:sldId id="259" r:id="rId7"/>
    <p:sldId id="260" r:id="rId8"/>
    <p:sldId id="262" r:id="rId9"/>
    <p:sldId id="263" r:id="rId10"/>
    <p:sldId id="264" r:id="rId11"/>
    <p:sldId id="261" r:id="rId12"/>
    <p:sldId id="266" r:id="rId13"/>
    <p:sldId id="267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1C02"/>
    <a:srgbClr val="782402"/>
    <a:srgbClr val="BD3803"/>
    <a:srgbClr val="FB551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2543CFD-0EA9-4DFA-A8BD-4FDA4CFD4CA2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263B9D3-F219-41CC-9F98-9D567C782EE2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3B9D3-F219-41CC-9F98-9D567C782EE2}" type="slidenum">
              <a:rPr lang="zh-CN" altLang="en-US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30BF7-BAB3-4430-9F50-ECEC8AB5466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85D9C-D3DA-419C-8567-3617682FB44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02D5D-6DB0-4EBE-90C2-0861A259A7A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E013C-DB5E-4ECB-B87B-F9AEBE64FE0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39D2C-DBA0-43A9-95F8-C4A52910C1A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93B37-0ECE-4BAC-81E1-95FA96DE4F9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655F4-E59C-4959-8A01-E966923680D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0FF4F-C179-4A08-ACB5-A053775C288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1F54B-7F36-4F3E-9682-26515DFB271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3B176-F1A0-4DFE-B097-4B669136147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47FE4-F5A4-48B5-A4F7-41771503453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6B0C2-53B0-43F4-A4C3-C3C987140F6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BCDA9-1C83-4AF4-90D1-396A11B15B4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AA1F1-11A9-4104-A744-B586DA68C87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B8302-7CD7-4837-9269-6DDB7CEBF4C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18E5C-7FDC-4E70-AAD1-37035A73B4A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12DCE-9D52-4273-BCCB-22A62AD6A8B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47BC0-388C-4347-A2FD-7B4B6FABC47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A3A26-4EBC-40E2-B6A7-02A1FD8F47C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45A7D-5D62-40AB-AD6D-EEEF5C72ADA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14E81EF-FD97-416C-8976-4A810933776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5931094-E5E6-4198-8394-E85FCB47B2B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454" y="1556792"/>
            <a:ext cx="6929437" cy="1555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9600" b="1" dirty="0" smtClean="0">
                <a:solidFill>
                  <a:srgbClr val="002060"/>
                </a:solidFill>
                <a:latin typeface="汉仪小隶书简" pitchFamily="49" charset="-122"/>
                <a:ea typeface="汉仪小隶书简" pitchFamily="49" charset="-122"/>
              </a:rPr>
              <a:t>17.5 </a:t>
            </a:r>
            <a:r>
              <a:rPr lang="zh-CN" altLang="en-US" sz="9600" b="1" dirty="0" smtClean="0">
                <a:solidFill>
                  <a:srgbClr val="002060"/>
                </a:solidFill>
                <a:latin typeface="汉仪小隶书简" pitchFamily="49" charset="-122"/>
                <a:ea typeface="汉仪小隶书简" pitchFamily="49" charset="-122"/>
              </a:rPr>
              <a:t>反</a:t>
            </a:r>
            <a:r>
              <a:rPr lang="zh-CN" altLang="en-US" sz="9600" b="1" dirty="0">
                <a:solidFill>
                  <a:srgbClr val="002060"/>
                </a:solidFill>
                <a:latin typeface="汉仪小隶书简" pitchFamily="49" charset="-122"/>
                <a:ea typeface="汉仪小隶书简" pitchFamily="49" charset="-122"/>
              </a:rPr>
              <a:t>证法</a:t>
            </a:r>
          </a:p>
        </p:txBody>
      </p:sp>
      <p:sp>
        <p:nvSpPr>
          <p:cNvPr id="4" name="矩形 3"/>
          <p:cNvSpPr/>
          <p:nvPr/>
        </p:nvSpPr>
        <p:spPr>
          <a:xfrm>
            <a:off x="2722539" y="4725144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929738" y="764704"/>
            <a:ext cx="43926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dirty="0">
                <a:solidFill>
                  <a:schemeClr val="hlink"/>
                </a:solidFill>
                <a:latin typeface="华文行楷" panose="02010800040101010101" pitchFamily="2" charset="-122"/>
                <a:ea typeface="黑体" panose="02010609060101010101" pitchFamily="49" charset="-122"/>
              </a:rPr>
              <a:t>课堂小结 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452937" y="1773238"/>
            <a:ext cx="56181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/>
              <a:t>本节课你学会了哪些知识？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476375" y="2708275"/>
            <a:ext cx="6264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5E1C02"/>
                </a:solidFill>
              </a:rPr>
              <a:t>1</a:t>
            </a:r>
            <a:r>
              <a:rPr lang="zh-CN" altLang="en-US" sz="3200" b="1" dirty="0">
                <a:solidFill>
                  <a:srgbClr val="5E1C02"/>
                </a:solidFill>
              </a:rPr>
              <a:t>、怎样的证明方法叫反证法？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547812" y="3716338"/>
            <a:ext cx="6552579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5E1C02"/>
                </a:solidFill>
              </a:rPr>
              <a:t>2</a:t>
            </a:r>
            <a:r>
              <a:rPr lang="zh-CN" altLang="en-US" sz="3200" b="1" dirty="0">
                <a:solidFill>
                  <a:srgbClr val="5E1C02"/>
                </a:solidFill>
              </a:rPr>
              <a:t>、用反证法证明一个命题的一般步骤是什么？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/>
      <p:bldP spid="215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1"/>
          <p:cNvSpPr txBox="1">
            <a:spLocks noChangeArrowheads="1"/>
          </p:cNvSpPr>
          <p:nvPr/>
        </p:nvSpPr>
        <p:spPr bwMode="auto">
          <a:xfrm>
            <a:off x="971550" y="1052513"/>
            <a:ext cx="7286625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solidFill>
                  <a:schemeClr val="hlink"/>
                </a:solidFill>
              </a:rPr>
              <a:t>说出下列各结论的否定面：</a:t>
            </a:r>
            <a:endParaRPr lang="en-US" altLang="zh-CN" sz="3200" b="1" dirty="0">
              <a:solidFill>
                <a:schemeClr val="hlink"/>
              </a:solidFill>
            </a:endParaRPr>
          </a:p>
          <a:p>
            <a:r>
              <a:rPr lang="zh-CN" altLang="en-US" sz="3200" b="1" dirty="0"/>
              <a:t>（</a:t>
            </a:r>
            <a:r>
              <a:rPr lang="en-US" altLang="zh-CN" sz="3200" b="1" dirty="0"/>
              <a:t>1</a:t>
            </a:r>
            <a:r>
              <a:rPr lang="zh-CN" altLang="en-US" sz="3200" b="1" dirty="0"/>
              <a:t>）、</a:t>
            </a:r>
            <a:r>
              <a:rPr lang="en-US" altLang="zh-CN" sz="3200" b="1" dirty="0" err="1"/>
              <a:t>a∥b</a:t>
            </a:r>
            <a:endParaRPr lang="en-US" altLang="zh-CN" sz="3200" b="1" dirty="0"/>
          </a:p>
          <a:p>
            <a:r>
              <a:rPr lang="zh-CN" altLang="en-US" sz="3200" b="1" dirty="0"/>
              <a:t>（</a:t>
            </a:r>
            <a:r>
              <a:rPr lang="en-US" altLang="zh-CN" sz="3200" b="1" dirty="0"/>
              <a:t>2</a:t>
            </a:r>
            <a:r>
              <a:rPr lang="zh-CN" altLang="en-US" sz="3200" b="1" dirty="0"/>
              <a:t>）、</a:t>
            </a:r>
            <a:r>
              <a:rPr lang="en-US" altLang="zh-CN" sz="3200" b="1" dirty="0"/>
              <a:t>a</a:t>
            </a:r>
            <a:r>
              <a:rPr lang="zh-CN" altLang="en-US" sz="3200" b="1" dirty="0"/>
              <a:t>≥</a:t>
            </a:r>
            <a:r>
              <a:rPr lang="en-US" altLang="zh-CN" sz="3200" b="1" dirty="0"/>
              <a:t>b                      </a:t>
            </a:r>
          </a:p>
          <a:p>
            <a:r>
              <a:rPr lang="zh-CN" altLang="en-US" sz="3200" b="1" dirty="0"/>
              <a:t>（</a:t>
            </a:r>
            <a:r>
              <a:rPr lang="en-US" altLang="zh-CN" sz="3200" b="1" dirty="0"/>
              <a:t>3</a:t>
            </a:r>
            <a:r>
              <a:rPr lang="zh-CN" altLang="en-US" sz="3200" b="1" dirty="0"/>
              <a:t>）、</a:t>
            </a:r>
            <a:r>
              <a:rPr lang="en-US" altLang="zh-CN" sz="3200" b="1" dirty="0"/>
              <a:t>b</a:t>
            </a:r>
            <a:r>
              <a:rPr lang="zh-CN" altLang="en-US" sz="3200" b="1" dirty="0"/>
              <a:t>是正数</a:t>
            </a:r>
            <a:endParaRPr lang="en-US" altLang="zh-CN" sz="3200" b="1" dirty="0"/>
          </a:p>
          <a:p>
            <a:r>
              <a:rPr lang="zh-CN" altLang="en-US" sz="3200" b="1" dirty="0"/>
              <a:t>（</a:t>
            </a:r>
            <a:r>
              <a:rPr lang="en-US" altLang="zh-CN" sz="3200" b="1" dirty="0"/>
              <a:t>4</a:t>
            </a:r>
            <a:r>
              <a:rPr lang="zh-CN" altLang="en-US" sz="3200" b="1" dirty="0"/>
              <a:t>）、</a:t>
            </a:r>
            <a:r>
              <a:rPr lang="en-US" altLang="zh-CN" sz="3200" b="1" dirty="0" err="1"/>
              <a:t>a⊥b</a:t>
            </a:r>
            <a:endParaRPr lang="en-US" altLang="zh-CN" sz="3200" b="1" dirty="0"/>
          </a:p>
          <a:p>
            <a:r>
              <a:rPr lang="zh-CN" altLang="en-US" sz="3200" b="1" dirty="0"/>
              <a:t>（</a:t>
            </a:r>
            <a:r>
              <a:rPr lang="en-US" altLang="zh-CN" sz="3200" b="1" dirty="0"/>
              <a:t>5</a:t>
            </a:r>
            <a:r>
              <a:rPr lang="zh-CN" altLang="en-US" sz="3200" b="1" dirty="0"/>
              <a:t>）、至少有一个</a:t>
            </a:r>
            <a:endParaRPr lang="en-US" altLang="zh-CN" sz="3200" b="1" dirty="0"/>
          </a:p>
          <a:p>
            <a:r>
              <a:rPr lang="zh-CN" altLang="en-US" sz="3200" b="1" dirty="0"/>
              <a:t>（</a:t>
            </a:r>
            <a:r>
              <a:rPr lang="en-US" altLang="zh-CN" sz="3200" b="1" dirty="0"/>
              <a:t>6</a:t>
            </a:r>
            <a:r>
              <a:rPr lang="zh-CN" altLang="en-US" sz="3200" b="1" dirty="0"/>
              <a:t>）、至多有一</a:t>
            </a:r>
            <a:r>
              <a:rPr lang="zh-CN" altLang="en-US" sz="3200" b="1" dirty="0" smtClean="0"/>
              <a:t>个</a:t>
            </a:r>
            <a:endParaRPr lang="zh-CN" altLang="en-US" sz="3200" b="1" dirty="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724525" y="1557338"/>
            <a:ext cx="2663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chemeClr val="hlink"/>
                </a:solidFill>
              </a:rPr>
              <a:t>a</a:t>
            </a:r>
            <a:r>
              <a:rPr lang="zh-CN" altLang="en-US" sz="3200" b="1" dirty="0">
                <a:solidFill>
                  <a:schemeClr val="hlink"/>
                </a:solidFill>
              </a:rPr>
              <a:t>不平行于</a:t>
            </a:r>
            <a:r>
              <a:rPr lang="en-US" altLang="zh-CN" sz="3200" b="1" dirty="0">
                <a:solidFill>
                  <a:schemeClr val="hlink"/>
                </a:solidFill>
              </a:rPr>
              <a:t>b</a:t>
            </a:r>
            <a:endParaRPr lang="zh-CN" altLang="en-US" sz="3200" b="1" dirty="0">
              <a:solidFill>
                <a:schemeClr val="hlink"/>
              </a:solidFill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795963" y="1989138"/>
            <a:ext cx="194468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chemeClr val="hlink"/>
                </a:solidFill>
              </a:rPr>
              <a:t>a﹤b</a:t>
            </a:r>
          </a:p>
          <a:p>
            <a:endParaRPr lang="zh-CN" altLang="en-US">
              <a:solidFill>
                <a:schemeClr val="hlink"/>
              </a:solidFill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795963" y="2492375"/>
            <a:ext cx="25923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chemeClr val="hlink"/>
                </a:solidFill>
              </a:rPr>
              <a:t>b</a:t>
            </a:r>
            <a:r>
              <a:rPr lang="zh-CN" altLang="en-US" sz="3200" b="1">
                <a:solidFill>
                  <a:schemeClr val="hlink"/>
                </a:solidFill>
              </a:rPr>
              <a:t>是</a:t>
            </a:r>
            <a:r>
              <a:rPr lang="en-US" altLang="zh-CN" sz="3200" b="1">
                <a:solidFill>
                  <a:schemeClr val="hlink"/>
                </a:solidFill>
              </a:rPr>
              <a:t>0</a:t>
            </a:r>
            <a:r>
              <a:rPr lang="zh-CN" altLang="en-US" sz="3200" b="1">
                <a:solidFill>
                  <a:schemeClr val="hlink"/>
                </a:solidFill>
              </a:rPr>
              <a:t>或负数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5795963" y="2997200"/>
            <a:ext cx="25923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chemeClr val="hlink"/>
                </a:solidFill>
              </a:rPr>
              <a:t>a</a:t>
            </a:r>
            <a:r>
              <a:rPr lang="zh-CN" altLang="en-US" sz="3200" b="1" dirty="0">
                <a:solidFill>
                  <a:schemeClr val="hlink"/>
                </a:solidFill>
              </a:rPr>
              <a:t>不垂直于</a:t>
            </a:r>
            <a:r>
              <a:rPr lang="en-US" altLang="zh-CN" sz="3200" b="1" dirty="0">
                <a:solidFill>
                  <a:schemeClr val="hlink"/>
                </a:solidFill>
              </a:rPr>
              <a:t>b</a:t>
            </a:r>
            <a:endParaRPr lang="zh-CN" altLang="en-US" sz="3200" b="1" dirty="0">
              <a:solidFill>
                <a:schemeClr val="hlink"/>
              </a:solidFill>
            </a:endParaRP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5795963" y="3500438"/>
            <a:ext cx="24479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chemeClr val="hlink"/>
                </a:solidFill>
              </a:rPr>
              <a:t>一个也没有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5795963" y="4005263"/>
            <a:ext cx="27352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chemeClr val="hlink"/>
                </a:solidFill>
              </a:rPr>
              <a:t>至少有两个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827088" y="1773238"/>
            <a:ext cx="671512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782402"/>
                </a:solidFill>
                <a:ea typeface="楷体_GB2312" pitchFamily="49" charset="-122"/>
              </a:rPr>
              <a:t>假设结论的反面正确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619250" y="2924175"/>
            <a:ext cx="20875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3300"/>
                </a:solidFill>
                <a:ea typeface="楷体_GB2312" pitchFamily="49" charset="-122"/>
              </a:rPr>
              <a:t>推理论证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219700" y="2932113"/>
            <a:ext cx="2089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FF3300"/>
                </a:solidFill>
                <a:ea typeface="楷体_GB2312" pitchFamily="49" charset="-122"/>
              </a:rPr>
              <a:t>得出结论</a:t>
            </a:r>
          </a:p>
        </p:txBody>
      </p:sp>
      <p:grpSp>
        <p:nvGrpSpPr>
          <p:cNvPr id="24581" name="Group 5"/>
          <p:cNvGrpSpPr/>
          <p:nvPr/>
        </p:nvGrpSpPr>
        <p:grpSpPr bwMode="auto">
          <a:xfrm>
            <a:off x="215900" y="260350"/>
            <a:ext cx="5076825" cy="1439863"/>
            <a:chOff x="1488" y="294"/>
            <a:chExt cx="2314" cy="776"/>
          </a:xfrm>
        </p:grpSpPr>
        <p:grpSp>
          <p:nvGrpSpPr>
            <p:cNvPr id="24582" name="Group 6"/>
            <p:cNvGrpSpPr/>
            <p:nvPr/>
          </p:nvGrpSpPr>
          <p:grpSpPr bwMode="auto">
            <a:xfrm>
              <a:off x="1488" y="294"/>
              <a:ext cx="1200" cy="776"/>
              <a:chOff x="672" y="3504"/>
              <a:chExt cx="4176" cy="528"/>
            </a:xfrm>
          </p:grpSpPr>
          <p:sp>
            <p:nvSpPr>
              <p:cNvPr id="24583" name="AutoShape 7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080" cy="528"/>
              </a:xfrm>
              <a:prstGeom prst="horizontalScroll">
                <a:avLst>
                  <a:gd name="adj" fmla="val 12500"/>
                </a:avLst>
              </a:prstGeom>
              <a:gradFill rotWithShape="0">
                <a:gsLst>
                  <a:gs pos="0">
                    <a:srgbClr val="FFEDED"/>
                  </a:gs>
                  <a:gs pos="100000">
                    <a:srgbClr val="FFFFFF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rgbClr val="000099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584" name="Text Box 8"/>
              <p:cNvSpPr txBox="1">
                <a:spLocks noChangeArrowheads="1"/>
              </p:cNvSpPr>
              <p:nvPr/>
            </p:nvSpPr>
            <p:spPr bwMode="auto">
              <a:xfrm>
                <a:off x="722" y="3517"/>
                <a:ext cx="4126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EDED"/>
                        </a:gs>
                        <a:gs pos="100000">
                          <a:srgbClr val="FFFFFF"/>
                        </a:gs>
                      </a:gsLst>
                      <a:path path="rect">
                        <a:fillToRect r="100000" b="100000"/>
                      </a:path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zh-CN" altLang="en-US" sz="3200" b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幼圆" panose="02010509060101010101" pitchFamily="49" charset="-122"/>
                </a:endParaRPr>
              </a:p>
            </p:txBody>
          </p:sp>
        </p:grpSp>
        <p:sp>
          <p:nvSpPr>
            <p:cNvPr id="24585" name="Text Box 9"/>
            <p:cNvSpPr txBox="1">
              <a:spLocks noChangeArrowheads="1"/>
            </p:cNvSpPr>
            <p:nvPr/>
          </p:nvSpPr>
          <p:spPr bwMode="auto">
            <a:xfrm>
              <a:off x="1526" y="480"/>
              <a:ext cx="121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endParaRPr lang="zh-CN" altLang="en-US" sz="2400" b="1" baseline="-2500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charset="-122"/>
              </a:endParaRPr>
            </a:p>
          </p:txBody>
        </p:sp>
        <p:pic>
          <p:nvPicPr>
            <p:cNvPr id="24586" name="Picture 10" descr="qz_1rejo[1]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688" y="316"/>
              <a:ext cx="1114" cy="6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325438" y="620713"/>
            <a:ext cx="259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i="1" dirty="0">
                <a:solidFill>
                  <a:srgbClr val="FF3300"/>
                </a:solidFill>
                <a:ea typeface="隶书" panose="02010509060101010101" charset="-122"/>
              </a:rPr>
              <a:t>回顾与归纳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1692275" y="3644900"/>
            <a:ext cx="201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5148263" y="3644900"/>
            <a:ext cx="2232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90" name="WordArt 14"/>
          <p:cNvSpPr>
            <a:spLocks noChangeArrowheads="1" noChangeShapeType="1" noTextEdit="1"/>
          </p:cNvSpPr>
          <p:nvPr/>
        </p:nvSpPr>
        <p:spPr bwMode="auto">
          <a:xfrm>
            <a:off x="5364163" y="908050"/>
            <a:ext cx="3024187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反证法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395288" y="5373688"/>
            <a:ext cx="12239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ea typeface="隶书" panose="02010509060101010101" charset="-122"/>
              </a:rPr>
              <a:t>反</a:t>
            </a:r>
            <a:r>
              <a:rPr lang="zh-CN" altLang="en-US" sz="4000" b="1" dirty="0" smtClean="0">
                <a:ea typeface="隶书" panose="02010509060101010101" charset="-122"/>
              </a:rPr>
              <a:t>设 </a:t>
            </a:r>
            <a:endParaRPr lang="zh-CN" altLang="en-US" sz="4000" b="1" dirty="0">
              <a:ea typeface="隶书" panose="02010509060101010101" charset="-122"/>
            </a:endParaRP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3778250" y="5373688"/>
            <a:ext cx="14414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ea typeface="隶书" panose="02010509060101010101" charset="-122"/>
              </a:rPr>
              <a:t>归谬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7235825" y="5464175"/>
            <a:ext cx="1368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ea typeface="隶书" panose="02010509060101010101" charset="-122"/>
              </a:rPr>
              <a:t>结论</a:t>
            </a:r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1692275" y="5805488"/>
            <a:ext cx="201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5219700" y="5805488"/>
            <a:ext cx="201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4596" name="Group 20"/>
          <p:cNvGrpSpPr/>
          <p:nvPr/>
        </p:nvGrpSpPr>
        <p:grpSpPr bwMode="auto">
          <a:xfrm>
            <a:off x="3708400" y="1484313"/>
            <a:ext cx="1343025" cy="4465637"/>
            <a:chOff x="2304" y="1008"/>
            <a:chExt cx="846" cy="2813"/>
          </a:xfrm>
        </p:grpSpPr>
        <p:sp>
          <p:nvSpPr>
            <p:cNvPr id="24597" name="Text Box 21"/>
            <p:cNvSpPr txBox="1">
              <a:spLocks noChangeArrowheads="1"/>
            </p:cNvSpPr>
            <p:nvPr/>
          </p:nvSpPr>
          <p:spPr bwMode="auto">
            <a:xfrm>
              <a:off x="2304" y="1008"/>
              <a:ext cx="462" cy="28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600" b="1">
                  <a:solidFill>
                    <a:srgbClr val="00CC00"/>
                  </a:solidFill>
                  <a:ea typeface="楷体_GB2312" pitchFamily="49" charset="-122"/>
                </a:rPr>
                <a:t>     </a:t>
              </a:r>
              <a:r>
                <a:rPr lang="zh-CN" altLang="en-US" sz="3600" b="1">
                  <a:solidFill>
                    <a:srgbClr val="5E1C02"/>
                  </a:solidFill>
                  <a:ea typeface="楷体_GB2312" pitchFamily="49" charset="-122"/>
                </a:rPr>
                <a:t>得出矛盾（已知、</a:t>
              </a:r>
            </a:p>
          </p:txBody>
        </p:sp>
        <p:sp>
          <p:nvSpPr>
            <p:cNvPr id="24598" name="Text Box 22"/>
            <p:cNvSpPr txBox="1">
              <a:spLocks noChangeArrowheads="1"/>
            </p:cNvSpPr>
            <p:nvPr/>
          </p:nvSpPr>
          <p:spPr bwMode="auto">
            <a:xfrm>
              <a:off x="2688" y="1104"/>
              <a:ext cx="462" cy="20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600" b="1">
                  <a:solidFill>
                    <a:srgbClr val="5E1C02"/>
                  </a:solidFill>
                  <a:ea typeface="楷体_GB2312" pitchFamily="49" charset="-122"/>
                </a:rPr>
                <a:t>公理、定理等）</a:t>
              </a:r>
            </a:p>
          </p:txBody>
        </p:sp>
      </p:grpSp>
      <p:grpSp>
        <p:nvGrpSpPr>
          <p:cNvPr id="24599" name="Group 23"/>
          <p:cNvGrpSpPr/>
          <p:nvPr/>
        </p:nvGrpSpPr>
        <p:grpSpPr bwMode="auto">
          <a:xfrm>
            <a:off x="7315200" y="1828800"/>
            <a:ext cx="1266825" cy="3743325"/>
            <a:chOff x="4608" y="1152"/>
            <a:chExt cx="798" cy="2358"/>
          </a:xfrm>
        </p:grpSpPr>
        <p:sp>
          <p:nvSpPr>
            <p:cNvPr id="24600" name="Text Box 24"/>
            <p:cNvSpPr txBox="1">
              <a:spLocks noChangeArrowheads="1"/>
            </p:cNvSpPr>
            <p:nvPr/>
          </p:nvSpPr>
          <p:spPr bwMode="auto">
            <a:xfrm>
              <a:off x="4608" y="1152"/>
              <a:ext cx="462" cy="23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600" b="1">
                  <a:solidFill>
                    <a:srgbClr val="00CC00"/>
                  </a:solidFill>
                  <a:ea typeface="楷体_GB2312" pitchFamily="49" charset="-122"/>
                </a:rPr>
                <a:t>   </a:t>
              </a:r>
              <a:r>
                <a:rPr lang="zh-CN" altLang="en-US" sz="3600" b="1">
                  <a:solidFill>
                    <a:srgbClr val="5E1C02"/>
                  </a:solidFill>
                  <a:ea typeface="楷体_GB2312" pitchFamily="49" charset="-122"/>
                </a:rPr>
                <a:t>假设不成立，原</a:t>
              </a:r>
            </a:p>
          </p:txBody>
        </p:sp>
        <p:sp>
          <p:nvSpPr>
            <p:cNvPr id="24601" name="Text Box 25"/>
            <p:cNvSpPr txBox="1">
              <a:spLocks noChangeArrowheads="1"/>
            </p:cNvSpPr>
            <p:nvPr/>
          </p:nvSpPr>
          <p:spPr bwMode="auto">
            <a:xfrm>
              <a:off x="4944" y="1152"/>
              <a:ext cx="462" cy="16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600" b="1">
                  <a:solidFill>
                    <a:srgbClr val="5E1C02"/>
                  </a:solidFill>
                  <a:ea typeface="楷体_GB2312" pitchFamily="49" charset="-122"/>
                </a:rPr>
                <a:t>命题成立</a:t>
              </a:r>
              <a:r>
                <a:rPr lang="en-US" altLang="zh-CN" sz="3600" b="1">
                  <a:solidFill>
                    <a:srgbClr val="5E1C02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autoUpdateAnimBg="0"/>
      <p:bldP spid="24580" grpId="0" autoUpdateAnimBg="0"/>
      <p:bldP spid="24588" grpId="0" animBg="1"/>
      <p:bldP spid="24589" grpId="0" animBg="1"/>
      <p:bldP spid="24590" grpId="0" animBg="1"/>
      <p:bldP spid="24591" grpId="0" autoUpdateAnimBg="0"/>
      <p:bldP spid="24592" grpId="0" autoUpdateAnimBg="0"/>
      <p:bldP spid="24593" grpId="0" autoUpdateAnimBg="0"/>
      <p:bldP spid="24594" grpId="0" animBg="1"/>
      <p:bldP spid="2459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051720" y="1746332"/>
            <a:ext cx="48244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9600" b="1" dirty="0">
                <a:solidFill>
                  <a:schemeClr val="hlink"/>
                </a:solidFill>
                <a:latin typeface="隶书" panose="02010509060101010101" charset="-122"/>
                <a:ea typeface="幼圆" panose="02010509060101010101" pitchFamily="49" charset="-122"/>
              </a:rPr>
              <a:t>再见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4937" y="293393"/>
            <a:ext cx="3798913" cy="3595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9699" name="WordArt 12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41874" y="476672"/>
            <a:ext cx="3457575" cy="634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700" name="Rectangle 8"/>
          <p:cNvSpPr>
            <a:spLocks noChangeArrowheads="1"/>
          </p:cNvSpPr>
          <p:nvPr/>
        </p:nvSpPr>
        <p:spPr bwMode="auto">
          <a:xfrm>
            <a:off x="4244975" y="1268413"/>
            <a:ext cx="4651375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 dirty="0">
                <a:latin typeface="Tahoma" panose="020B0604030504040204" pitchFamily="34" charset="0"/>
              </a:rPr>
              <a:t>    </a:t>
            </a:r>
            <a:r>
              <a:rPr lang="zh-CN" altLang="en-US" sz="2800" b="1" dirty="0">
                <a:latin typeface="宋体" panose="02010600030101010101" pitchFamily="2" charset="-122"/>
              </a:rPr>
              <a:t>从前有个聪明的孩子叫王戎。他</a:t>
            </a:r>
            <a:r>
              <a:rPr lang="en-US" sz="2800" b="1" dirty="0">
                <a:latin typeface="宋体" panose="02010600030101010101" pitchFamily="2" charset="-122"/>
              </a:rPr>
              <a:t>7</a:t>
            </a:r>
            <a:r>
              <a:rPr lang="zh-CN" altLang="en-US" sz="2800" b="1" dirty="0">
                <a:latin typeface="宋体" panose="02010600030101010101" pitchFamily="2" charset="-122"/>
              </a:rPr>
              <a:t>岁时</a:t>
            </a:r>
            <a:r>
              <a:rPr lang="en-US" sz="2800" b="1" dirty="0">
                <a:latin typeface="宋体" panose="02010600030101010101" pitchFamily="2" charset="-122"/>
              </a:rPr>
              <a:t>,</a:t>
            </a:r>
            <a:r>
              <a:rPr lang="zh-CN" altLang="en-US" sz="2800" b="1" dirty="0">
                <a:latin typeface="宋体" panose="02010600030101010101" pitchFamily="2" charset="-122"/>
              </a:rPr>
              <a:t>与小伙伴们外出游玩</a:t>
            </a:r>
            <a:r>
              <a:rPr lang="en-US" sz="2800" b="1" dirty="0">
                <a:latin typeface="宋体" panose="02010600030101010101" pitchFamily="2" charset="-122"/>
              </a:rPr>
              <a:t>,</a:t>
            </a:r>
            <a:r>
              <a:rPr lang="zh-CN" altLang="en-US" sz="2800" b="1" dirty="0">
                <a:latin typeface="宋体" panose="02010600030101010101" pitchFamily="2" charset="-122"/>
              </a:rPr>
              <a:t>看到路边的李树上结满了果子</a:t>
            </a:r>
            <a:r>
              <a:rPr lang="en-US" sz="2800" b="1" dirty="0">
                <a:latin typeface="宋体" panose="02010600030101010101" pitchFamily="2" charset="-122"/>
              </a:rPr>
              <a:t>.</a:t>
            </a:r>
            <a:r>
              <a:rPr lang="zh-CN" altLang="en-US" sz="2800" b="1" dirty="0">
                <a:latin typeface="宋体" panose="02010600030101010101" pitchFamily="2" charset="-122"/>
              </a:rPr>
              <a:t>小伙伴们纷纷去摘取果子</a:t>
            </a:r>
            <a:r>
              <a:rPr lang="en-US" sz="2800" b="1" dirty="0">
                <a:latin typeface="宋体" panose="02010600030101010101" pitchFamily="2" charset="-122"/>
              </a:rPr>
              <a:t>,</a:t>
            </a:r>
            <a:r>
              <a:rPr lang="zh-CN" altLang="en-US" sz="2800" b="1" dirty="0">
                <a:latin typeface="宋体" panose="02010600030101010101" pitchFamily="2" charset="-122"/>
              </a:rPr>
              <a:t>只有王戎站在原地不动</a:t>
            </a:r>
            <a:r>
              <a:rPr lang="en-US" sz="2800" b="1" dirty="0"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29701" name="Text Box 10"/>
          <p:cNvSpPr txBox="1">
            <a:spLocks noChangeArrowheads="1"/>
          </p:cNvSpPr>
          <p:nvPr/>
        </p:nvSpPr>
        <p:spPr bwMode="auto">
          <a:xfrm>
            <a:off x="4394200" y="3429000"/>
            <a:ext cx="4749800" cy="265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ahoma" panose="020B0604030504040204" pitchFamily="34" charset="0"/>
              </a:rPr>
              <a:t>   </a:t>
            </a:r>
            <a:r>
              <a:rPr lang="zh-CN" altLang="en-US" sz="2800" b="1" dirty="0">
                <a:latin typeface="宋体" panose="02010600030101010101" pitchFamily="2" charset="-122"/>
              </a:rPr>
              <a:t>有人问王戎为什么，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王戎回答说</a:t>
            </a:r>
            <a:r>
              <a:rPr lang="en-US" sz="2800" b="1" dirty="0">
                <a:latin typeface="宋体" panose="02010600030101010101" pitchFamily="2" charset="-122"/>
              </a:rPr>
              <a:t>:“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树在道边而多子</a:t>
            </a:r>
            <a:r>
              <a:rPr 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此必苦李</a:t>
            </a:r>
            <a:r>
              <a:rPr lang="en-US" sz="2800" b="1" dirty="0">
                <a:latin typeface="宋体" panose="02010600030101010101" pitchFamily="2" charset="-122"/>
              </a:rPr>
              <a:t>.”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小伙伴摘取一个尝了一下果然是苦李</a:t>
            </a:r>
            <a:r>
              <a:rPr lang="en-US" sz="2800" b="1" dirty="0"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29702" name="Text Box 11"/>
          <p:cNvSpPr txBox="1">
            <a:spLocks noChangeArrowheads="1"/>
          </p:cNvSpPr>
          <p:nvPr/>
        </p:nvSpPr>
        <p:spPr bwMode="auto">
          <a:xfrm>
            <a:off x="324173" y="4221088"/>
            <a:ext cx="3887787" cy="207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latin typeface="Tahoma" panose="020B0604030504040204" pitchFamily="34" charset="0"/>
              </a:rPr>
              <a:t> </a:t>
            </a:r>
            <a:r>
              <a:rPr lang="zh-CN" altLang="en-US" sz="2800" b="1" dirty="0">
                <a:solidFill>
                  <a:schemeClr val="tx2"/>
                </a:solidFill>
                <a:latin typeface="宋体" panose="02010600030101010101" pitchFamily="2" charset="-122"/>
              </a:rPr>
              <a:t>王戎是怎样知道李子是苦的呢</a:t>
            </a:r>
            <a:r>
              <a:rPr lang="en-US" sz="2800" b="1" dirty="0">
                <a:solidFill>
                  <a:schemeClr val="tx2"/>
                </a:solidFill>
                <a:latin typeface="宋体" panose="02010600030101010101" pitchFamily="2" charset="-122"/>
              </a:rPr>
              <a:t>?</a:t>
            </a:r>
            <a:r>
              <a:rPr lang="zh-CN" altLang="en-US" sz="2800" b="1" dirty="0">
                <a:solidFill>
                  <a:schemeClr val="tx2"/>
                </a:solidFill>
                <a:latin typeface="宋体" panose="02010600030101010101" pitchFamily="2" charset="-122"/>
              </a:rPr>
              <a:t>   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tx2"/>
                </a:solidFill>
                <a:latin typeface="宋体" panose="02010600030101010101" pitchFamily="2" charset="-122"/>
              </a:rPr>
              <a:t>  他运用了怎样的推理方法</a:t>
            </a:r>
            <a:r>
              <a:rPr lang="en-US" sz="2800" b="1" dirty="0">
                <a:solidFill>
                  <a:schemeClr val="tx2"/>
                </a:solidFill>
                <a:latin typeface="宋体" panose="02010600030101010101" pitchFamily="2" charset="-122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bldLvl="0" autoUpdateAnimBg="0"/>
      <p:bldP spid="29701" grpId="0" bldLvl="0" autoUpdateAnimBg="0"/>
      <p:bldP spid="29702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tr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1000" y="228600"/>
            <a:ext cx="2184400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000375" y="1600200"/>
            <a:ext cx="2409825" cy="466725"/>
          </a:xfrm>
          <a:prstGeom prst="rect">
            <a:avLst/>
          </a:prstGeom>
          <a:solidFill>
            <a:srgbClr val="FFFF99"/>
          </a:solidFill>
          <a:ln w="9525">
            <a:solidFill>
              <a:srgbClr val="FF00FF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latin typeface="Arial" panose="020B0604020202020204" pitchFamily="34" charset="0"/>
              </a:rPr>
              <a:t>假设</a:t>
            </a:r>
            <a:r>
              <a:rPr lang="zh-CN" altLang="en-US" sz="2400" b="1">
                <a:solidFill>
                  <a:srgbClr val="EA2100"/>
                </a:solidFill>
                <a:latin typeface="Arial" panose="020B0604020202020204" pitchFamily="34" charset="0"/>
              </a:rPr>
              <a:t>“李子甜”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965450" y="2505075"/>
            <a:ext cx="2673350" cy="466725"/>
          </a:xfrm>
          <a:prstGeom prst="rect">
            <a:avLst/>
          </a:prstGeom>
          <a:solidFill>
            <a:srgbClr val="FFFF99"/>
          </a:solidFill>
          <a:ln w="9525">
            <a:solidFill>
              <a:srgbClr val="FF00FF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latin typeface="Verdana" panose="020B0604030504040204" pitchFamily="34" charset="0"/>
              </a:rPr>
              <a:t>树在道边则李子少</a:t>
            </a:r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 rot="5400000">
            <a:off x="4048125" y="2200275"/>
            <a:ext cx="365125" cy="231775"/>
          </a:xfrm>
          <a:prstGeom prst="rightArrow">
            <a:avLst>
              <a:gd name="adj1" fmla="val 50000"/>
              <a:gd name="adj2" fmla="val 5179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latin typeface="Tahoma" panose="020B0604030504040204" pitchFamily="34" charset="0"/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600200" y="3495675"/>
            <a:ext cx="5708104" cy="466725"/>
          </a:xfrm>
          <a:prstGeom prst="rect">
            <a:avLst/>
          </a:prstGeom>
          <a:solidFill>
            <a:srgbClr val="FFFF99"/>
          </a:solidFill>
          <a:ln w="9525">
            <a:solidFill>
              <a:srgbClr val="FF00FF"/>
            </a:solidFill>
            <a:miter lim="800000"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Arial" panose="020B0604020202020204" pitchFamily="34" charset="0"/>
              </a:rPr>
              <a:t>与已知条件</a:t>
            </a:r>
            <a:r>
              <a:rPr lang="zh-CN" altLang="en-US" sz="2400" b="1" dirty="0">
                <a:solidFill>
                  <a:srgbClr val="EA2100"/>
                </a:solidFill>
                <a:latin typeface="Arial" panose="020B0604020202020204" pitchFamily="34" charset="0"/>
              </a:rPr>
              <a:t>“树在道边而多子”</a:t>
            </a:r>
            <a:r>
              <a:rPr lang="zh-CN" altLang="en-US" sz="2400" b="1" dirty="0">
                <a:latin typeface="Arial" panose="020B0604020202020204" pitchFamily="34" charset="0"/>
              </a:rPr>
              <a:t>产生矛盾</a:t>
            </a:r>
          </a:p>
        </p:txBody>
      </p:sp>
      <p:sp>
        <p:nvSpPr>
          <p:cNvPr id="30727" name="AutoShape 7"/>
          <p:cNvSpPr>
            <a:spLocks noChangeArrowheads="1"/>
          </p:cNvSpPr>
          <p:nvPr/>
        </p:nvSpPr>
        <p:spPr bwMode="auto">
          <a:xfrm rot="5400000">
            <a:off x="4103688" y="3036887"/>
            <a:ext cx="342900" cy="288925"/>
          </a:xfrm>
          <a:prstGeom prst="rightArrow">
            <a:avLst>
              <a:gd name="adj1" fmla="val 50000"/>
              <a:gd name="adj2" fmla="val 352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latin typeface="Tahoma" panose="020B0604030504040204" pitchFamily="34" charset="0"/>
            </a:endParaRPr>
          </a:p>
        </p:txBody>
      </p:sp>
      <p:sp>
        <p:nvSpPr>
          <p:cNvPr id="30728" name="AutoShape 8"/>
          <p:cNvSpPr>
            <a:spLocks noChangeArrowheads="1"/>
          </p:cNvSpPr>
          <p:nvPr/>
        </p:nvSpPr>
        <p:spPr bwMode="auto">
          <a:xfrm rot="5400000">
            <a:off x="4078287" y="4154488"/>
            <a:ext cx="415925" cy="266700"/>
          </a:xfrm>
          <a:prstGeom prst="rightArrow">
            <a:avLst>
              <a:gd name="adj1" fmla="val 50000"/>
              <a:gd name="adj2" fmla="val 512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latin typeface="Tahoma" panose="020B0604030504040204" pitchFamily="34" charset="0"/>
            </a:endParaRP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2743200" y="4562475"/>
            <a:ext cx="3346450" cy="466725"/>
          </a:xfrm>
          <a:prstGeom prst="rect">
            <a:avLst/>
          </a:prstGeom>
          <a:solidFill>
            <a:srgbClr val="FFFF99"/>
          </a:solidFill>
          <a:ln w="9525">
            <a:solidFill>
              <a:srgbClr val="FF00FF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latin typeface="Arial" panose="020B0604020202020204" pitchFamily="34" charset="0"/>
              </a:rPr>
              <a:t>假设 </a:t>
            </a:r>
            <a:r>
              <a:rPr lang="zh-CN" altLang="en-US" sz="2400" b="1">
                <a:solidFill>
                  <a:srgbClr val="EA2100"/>
                </a:solidFill>
                <a:latin typeface="Arial" panose="020B0604020202020204" pitchFamily="34" charset="0"/>
              </a:rPr>
              <a:t>“李子甜”</a:t>
            </a:r>
            <a:r>
              <a:rPr lang="zh-CN" altLang="en-US" sz="2400" b="1">
                <a:latin typeface="Arial" panose="020B0604020202020204" pitchFamily="34" charset="0"/>
              </a:rPr>
              <a:t>不成立</a:t>
            </a:r>
          </a:p>
        </p:txBody>
      </p:sp>
      <p:sp>
        <p:nvSpPr>
          <p:cNvPr id="30730" name="AutoShape 10"/>
          <p:cNvSpPr>
            <a:spLocks noChangeArrowheads="1"/>
          </p:cNvSpPr>
          <p:nvPr/>
        </p:nvSpPr>
        <p:spPr bwMode="auto">
          <a:xfrm rot="5400000">
            <a:off x="4162425" y="5229225"/>
            <a:ext cx="415925" cy="250825"/>
          </a:xfrm>
          <a:prstGeom prst="rightArrow">
            <a:avLst>
              <a:gd name="adj1" fmla="val 50000"/>
              <a:gd name="adj2" fmla="val 545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latin typeface="Tahoma" panose="020B0604030504040204" pitchFamily="34" charset="0"/>
            </a:endParaRP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1143000" y="5715000"/>
            <a:ext cx="6705600" cy="466725"/>
          </a:xfrm>
          <a:prstGeom prst="rect">
            <a:avLst/>
          </a:prstGeom>
          <a:solidFill>
            <a:srgbClr val="FFFF99"/>
          </a:solidFill>
          <a:ln w="9525">
            <a:solidFill>
              <a:srgbClr val="FF00FF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latin typeface="Arial" panose="020B0604020202020204" pitchFamily="34" charset="0"/>
              </a:rPr>
              <a:t>所以</a:t>
            </a:r>
            <a:r>
              <a:rPr lang="zh-CN" altLang="en-US" sz="2400" b="1">
                <a:solidFill>
                  <a:srgbClr val="EA2100"/>
                </a:solidFill>
                <a:latin typeface="Arial" panose="020B0604020202020204" pitchFamily="34" charset="0"/>
              </a:rPr>
              <a:t>“</a:t>
            </a:r>
            <a:r>
              <a:rPr lang="zh-CN" altLang="en-US" sz="2400" b="1">
                <a:solidFill>
                  <a:srgbClr val="EA2100"/>
                </a:solidFill>
                <a:latin typeface="Verdana" panose="020B0604030504040204" pitchFamily="34" charset="0"/>
              </a:rPr>
              <a:t>树在道边而多子</a:t>
            </a:r>
            <a:r>
              <a:rPr lang="en-US" sz="2400" b="1">
                <a:solidFill>
                  <a:srgbClr val="EA2100"/>
                </a:solidFill>
                <a:latin typeface="Verdana" panose="020B0604030504040204" pitchFamily="34" charset="0"/>
              </a:rPr>
              <a:t>,</a:t>
            </a:r>
            <a:r>
              <a:rPr lang="zh-CN" altLang="en-US" sz="2400" b="1">
                <a:solidFill>
                  <a:srgbClr val="EA2100"/>
                </a:solidFill>
                <a:latin typeface="Verdana" panose="020B0604030504040204" pitchFamily="34" charset="0"/>
              </a:rPr>
              <a:t>此必为苦李</a:t>
            </a:r>
            <a:r>
              <a:rPr lang="zh-CN" altLang="en-US" sz="2400" b="1">
                <a:solidFill>
                  <a:srgbClr val="EA2100"/>
                </a:solidFill>
                <a:latin typeface="Arial" panose="020B0604020202020204" pitchFamily="34" charset="0"/>
              </a:rPr>
              <a:t>”</a:t>
            </a:r>
            <a:r>
              <a:rPr lang="zh-CN" altLang="en-US" sz="2400" b="1">
                <a:latin typeface="Verdana" panose="020B0604030504040204" pitchFamily="34" charset="0"/>
              </a:rPr>
              <a:t> 是正确的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381000" y="533400"/>
            <a:ext cx="3095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latin typeface="Verdana" panose="020B0604030504040204" pitchFamily="34" charset="0"/>
              </a:rPr>
              <a:t>王戎推理方法是</a:t>
            </a:r>
            <a:r>
              <a:rPr lang="en-US" sz="2800" b="1">
                <a:latin typeface="Verdana" panose="020B0604030504040204" pitchFamily="34" charset="0"/>
              </a:rPr>
              <a:t>:</a:t>
            </a:r>
          </a:p>
        </p:txBody>
      </p:sp>
      <p:pic>
        <p:nvPicPr>
          <p:cNvPr id="30733" name="Picture 13" descr="1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046788"/>
            <a:ext cx="93662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nimBg="1" autoUpdateAnimBg="0"/>
      <p:bldP spid="30724" grpId="0" animBg="1" autoUpdateAnimBg="0"/>
      <p:bldP spid="30725" grpId="0" animBg="1" autoUpdateAnimBg="0"/>
      <p:bldP spid="30726" grpId="0" animBg="1" autoUpdateAnimBg="0"/>
      <p:bldP spid="30727" grpId="0" animBg="1" autoUpdateAnimBg="0"/>
      <p:bldP spid="30728" grpId="0" animBg="1" autoUpdateAnimBg="0"/>
      <p:bldP spid="30729" grpId="0" animBg="1" autoUpdateAnimBg="0"/>
      <p:bldP spid="30730" grpId="0" animBg="1" autoUpdateAnimBg="0"/>
      <p:bldP spid="30731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9684" y="692696"/>
            <a:ext cx="357187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dirty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</a:rPr>
              <a:t>老师的困惑</a:t>
            </a:r>
            <a:r>
              <a:rPr lang="zh-CN" altLang="en-US" sz="4000" dirty="0">
                <a:latin typeface="+mn-lt"/>
                <a:ea typeface="+mn-ea"/>
              </a:rPr>
              <a:t>：</a:t>
            </a: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291084" y="1988840"/>
            <a:ext cx="807243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400" b="1" dirty="0">
                <a:solidFill>
                  <a:srgbClr val="7030A0"/>
                </a:solidFill>
              </a:rPr>
              <a:t>一个三角形中不可能有两个钝角。</a:t>
            </a: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319684" y="3429000"/>
            <a:ext cx="77152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400" b="1" dirty="0">
                <a:solidFill>
                  <a:srgbClr val="7030A0"/>
                </a:solidFill>
              </a:rPr>
              <a:t>一个三角形中最多有一个直角。</a:t>
            </a: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4534496" y="4797152"/>
            <a:ext cx="35004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000" b="1"/>
              <a:t>还有很多呢！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/>
      <p:bldP spid="143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1"/>
          <p:cNvSpPr txBox="1">
            <a:spLocks noChangeArrowheads="1"/>
          </p:cNvSpPr>
          <p:nvPr/>
        </p:nvSpPr>
        <p:spPr bwMode="auto">
          <a:xfrm>
            <a:off x="487363" y="966788"/>
            <a:ext cx="8143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 dirty="0">
                <a:solidFill>
                  <a:srgbClr val="7030A0"/>
                </a:solidFill>
              </a:rPr>
              <a:t>证明：一个三角形中不可能有两个钝角。</a:t>
            </a:r>
          </a:p>
        </p:txBody>
      </p:sp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487363" y="1881187"/>
            <a:ext cx="55721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/>
              <a:t>已知：∆</a:t>
            </a:r>
            <a:r>
              <a:rPr lang="en-US" altLang="zh-CN" sz="2800" b="1" dirty="0"/>
              <a:t>ABC</a:t>
            </a:r>
            <a:r>
              <a:rPr lang="zh-CN" altLang="en-US" sz="2800" b="1" dirty="0"/>
              <a:t>。</a:t>
            </a:r>
            <a:endParaRPr lang="en-US" altLang="zh-CN" sz="2800" b="1" dirty="0"/>
          </a:p>
          <a:p>
            <a:r>
              <a:rPr lang="zh-CN" altLang="en-US" sz="2800" b="1" dirty="0"/>
              <a:t>求证：三角形中不可能有两个钝角</a:t>
            </a:r>
            <a:r>
              <a:rPr lang="zh-CN" altLang="en-US" sz="2800" dirty="0"/>
              <a:t>。</a:t>
            </a:r>
          </a:p>
        </p:txBody>
      </p:sp>
      <p:cxnSp>
        <p:nvCxnSpPr>
          <p:cNvPr id="5" name="直接连接符 4"/>
          <p:cNvCxnSpPr/>
          <p:nvPr/>
        </p:nvCxnSpPr>
        <p:spPr>
          <a:xfrm rot="16200000" flipH="1">
            <a:off x="6143625" y="2143126"/>
            <a:ext cx="1285875" cy="5715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7072313" y="2428875"/>
            <a:ext cx="1071562" cy="64293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rot="10800000">
            <a:off x="6500813" y="1785938"/>
            <a:ext cx="1643062" cy="642937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66" name="矩形 9"/>
          <p:cNvSpPr>
            <a:spLocks noChangeArrowheads="1"/>
          </p:cNvSpPr>
          <p:nvPr/>
        </p:nvSpPr>
        <p:spPr bwMode="auto">
          <a:xfrm>
            <a:off x="6929438" y="3071813"/>
            <a:ext cx="403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Calibri" panose="020F0502020204030204" pitchFamily="34" charset="0"/>
              </a:rPr>
              <a:t>C</a:t>
            </a:r>
            <a:endParaRPr lang="zh-CN" altLang="en-US" sz="3200">
              <a:latin typeface="Calibri" panose="020F0502020204030204" pitchFamily="34" charset="0"/>
            </a:endParaRPr>
          </a:p>
        </p:txBody>
      </p:sp>
      <p:sp>
        <p:nvSpPr>
          <p:cNvPr id="15367" name="矩形 10"/>
          <p:cNvSpPr>
            <a:spLocks noChangeArrowheads="1"/>
          </p:cNvSpPr>
          <p:nvPr/>
        </p:nvSpPr>
        <p:spPr bwMode="auto">
          <a:xfrm>
            <a:off x="8215313" y="2286000"/>
            <a:ext cx="415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Calibri" panose="020F0502020204030204" pitchFamily="34" charset="0"/>
              </a:rPr>
              <a:t>B</a:t>
            </a:r>
            <a:endParaRPr lang="zh-CN" altLang="en-US" sz="3200">
              <a:latin typeface="Calibri" panose="020F0502020204030204" pitchFamily="34" charset="0"/>
            </a:endParaRPr>
          </a:p>
        </p:txBody>
      </p:sp>
      <p:sp>
        <p:nvSpPr>
          <p:cNvPr id="15368" name="矩形 11"/>
          <p:cNvSpPr>
            <a:spLocks noChangeArrowheads="1"/>
          </p:cNvSpPr>
          <p:nvPr/>
        </p:nvSpPr>
        <p:spPr bwMode="auto">
          <a:xfrm>
            <a:off x="6143625" y="1571625"/>
            <a:ext cx="4333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Calibri" panose="020F0502020204030204" pitchFamily="34" charset="0"/>
              </a:rPr>
              <a:t>A</a:t>
            </a:r>
            <a:endParaRPr lang="zh-CN" altLang="en-US" sz="3200">
              <a:latin typeface="Calibri" panose="020F0502020204030204" pitchFamily="34" charset="0"/>
            </a:endParaRPr>
          </a:p>
        </p:txBody>
      </p:sp>
      <p:sp>
        <p:nvSpPr>
          <p:cNvPr id="15369" name="TextBox 12"/>
          <p:cNvSpPr txBox="1">
            <a:spLocks noChangeArrowheads="1"/>
          </p:cNvSpPr>
          <p:nvPr/>
        </p:nvSpPr>
        <p:spPr bwMode="auto">
          <a:xfrm>
            <a:off x="571500" y="3212976"/>
            <a:ext cx="6536531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solidFill>
                  <a:srgbClr val="002060"/>
                </a:solidFill>
              </a:rPr>
              <a:t>证明：假设∆</a:t>
            </a:r>
            <a:r>
              <a:rPr lang="en-US" altLang="zh-CN" sz="2400" b="1" dirty="0">
                <a:solidFill>
                  <a:srgbClr val="002060"/>
                </a:solidFill>
              </a:rPr>
              <a:t>ABC</a:t>
            </a:r>
            <a:r>
              <a:rPr lang="zh-CN" altLang="en-US" sz="2400" b="1" dirty="0">
                <a:solidFill>
                  <a:srgbClr val="002060"/>
                </a:solidFill>
              </a:rPr>
              <a:t>有两个钝角，</a:t>
            </a:r>
          </a:p>
          <a:p>
            <a:r>
              <a:rPr lang="zh-CN" altLang="en-US" sz="2400" b="1" dirty="0">
                <a:solidFill>
                  <a:srgbClr val="002060"/>
                </a:solidFill>
              </a:rPr>
              <a:t>不妨设∠</a:t>
            </a:r>
            <a:r>
              <a:rPr lang="en-US" altLang="zh-CN" sz="2400" b="1" dirty="0">
                <a:solidFill>
                  <a:srgbClr val="002060"/>
                </a:solidFill>
              </a:rPr>
              <a:t>A</a:t>
            </a:r>
            <a:r>
              <a:rPr lang="zh-CN" altLang="en-US" sz="2400" b="1" dirty="0">
                <a:solidFill>
                  <a:srgbClr val="002060"/>
                </a:solidFill>
              </a:rPr>
              <a:t>和∠</a:t>
            </a:r>
            <a:r>
              <a:rPr lang="en-US" altLang="zh-CN" sz="2400" b="1" dirty="0">
                <a:solidFill>
                  <a:srgbClr val="002060"/>
                </a:solidFill>
              </a:rPr>
              <a:t>B</a:t>
            </a:r>
            <a:r>
              <a:rPr lang="zh-CN" altLang="en-US" sz="2400" b="1" dirty="0">
                <a:solidFill>
                  <a:srgbClr val="002060"/>
                </a:solidFill>
              </a:rPr>
              <a:t>都是钝角。</a:t>
            </a:r>
          </a:p>
          <a:p>
            <a:r>
              <a:rPr lang="zh-CN" altLang="en-US" sz="2400" b="1" dirty="0">
                <a:solidFill>
                  <a:srgbClr val="002060"/>
                </a:solidFill>
              </a:rPr>
              <a:t>∵ ∠</a:t>
            </a:r>
            <a:r>
              <a:rPr lang="en-US" altLang="zh-CN" sz="2400" b="1" dirty="0">
                <a:solidFill>
                  <a:srgbClr val="002060"/>
                </a:solidFill>
              </a:rPr>
              <a:t>A+</a:t>
            </a:r>
            <a:r>
              <a:rPr lang="zh-CN" altLang="en-US" sz="2400" b="1" dirty="0">
                <a:solidFill>
                  <a:srgbClr val="002060"/>
                </a:solidFill>
              </a:rPr>
              <a:t> ∠</a:t>
            </a:r>
            <a:r>
              <a:rPr lang="en-US" altLang="zh-CN" sz="2400" b="1" dirty="0">
                <a:solidFill>
                  <a:srgbClr val="002060"/>
                </a:solidFill>
              </a:rPr>
              <a:t>B ﹥180 °       </a:t>
            </a:r>
          </a:p>
          <a:p>
            <a:r>
              <a:rPr lang="en-US" altLang="zh-CN" sz="2400" b="1" dirty="0">
                <a:solidFill>
                  <a:srgbClr val="002060"/>
                </a:solidFill>
              </a:rPr>
              <a:t>∴ </a:t>
            </a:r>
            <a:r>
              <a:rPr lang="zh-CN" altLang="en-US" sz="2400" b="1" dirty="0">
                <a:solidFill>
                  <a:srgbClr val="002060"/>
                </a:solidFill>
              </a:rPr>
              <a:t>∠</a:t>
            </a:r>
            <a:r>
              <a:rPr lang="en-US" altLang="zh-CN" sz="2400" b="1" dirty="0">
                <a:solidFill>
                  <a:srgbClr val="002060"/>
                </a:solidFill>
              </a:rPr>
              <a:t>A+</a:t>
            </a:r>
            <a:r>
              <a:rPr lang="zh-CN" altLang="en-US" sz="2400" b="1" dirty="0">
                <a:solidFill>
                  <a:srgbClr val="002060"/>
                </a:solidFill>
              </a:rPr>
              <a:t> ∠</a:t>
            </a:r>
            <a:r>
              <a:rPr lang="en-US" altLang="zh-CN" sz="2400" b="1" dirty="0">
                <a:solidFill>
                  <a:srgbClr val="002060"/>
                </a:solidFill>
              </a:rPr>
              <a:t>B+ ∠C ﹥180 °</a:t>
            </a:r>
          </a:p>
          <a:p>
            <a:r>
              <a:rPr lang="zh-CN" altLang="en-US" sz="2400" b="1" dirty="0">
                <a:solidFill>
                  <a:srgbClr val="002060"/>
                </a:solidFill>
              </a:rPr>
              <a:t>这与“三角形的内角和是</a:t>
            </a:r>
            <a:r>
              <a:rPr lang="en-US" altLang="zh-CN" sz="2400" b="1" dirty="0">
                <a:solidFill>
                  <a:srgbClr val="002060"/>
                </a:solidFill>
              </a:rPr>
              <a:t>180 °</a:t>
            </a:r>
            <a:r>
              <a:rPr lang="zh-CN" altLang="en-US" sz="2400" b="1" dirty="0">
                <a:solidFill>
                  <a:srgbClr val="002060"/>
                </a:solidFill>
              </a:rPr>
              <a:t>”相矛盾，</a:t>
            </a:r>
            <a:endParaRPr lang="en-US" altLang="zh-CN" sz="2400" b="1" dirty="0">
              <a:solidFill>
                <a:srgbClr val="002060"/>
              </a:solidFill>
            </a:endParaRPr>
          </a:p>
          <a:p>
            <a:r>
              <a:rPr lang="zh-CN" altLang="en-US" sz="2400" b="1" dirty="0">
                <a:solidFill>
                  <a:srgbClr val="002060"/>
                </a:solidFill>
              </a:rPr>
              <a:t>所以，我们假设三角形中可以有两个钝角是错误的，因此一个三角形中不可能有两个钝角</a:t>
            </a:r>
            <a:r>
              <a:rPr lang="zh-CN" altLang="en-US" sz="2400" b="1" dirty="0" smtClean="0">
                <a:solidFill>
                  <a:srgbClr val="002060"/>
                </a:solidFill>
              </a:rPr>
              <a:t>。</a:t>
            </a:r>
            <a:endParaRPr lang="en-US" altLang="zh-CN" sz="2400" b="1" dirty="0"/>
          </a:p>
        </p:txBody>
      </p:sp>
      <p:sp>
        <p:nvSpPr>
          <p:cNvPr id="15370" name="TextBox 13"/>
          <p:cNvSpPr txBox="1">
            <a:spLocks noChangeArrowheads="1"/>
          </p:cNvSpPr>
          <p:nvPr/>
        </p:nvSpPr>
        <p:spPr bwMode="auto">
          <a:xfrm>
            <a:off x="487363" y="309563"/>
            <a:ext cx="4286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/>
              <a:t>谁能帮老师解决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5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5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3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3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3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3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3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3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3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6" grpId="0"/>
      <p:bldP spid="15367" grpId="0"/>
      <p:bldP spid="153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285750"/>
            <a:ext cx="8643938" cy="5816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latin typeface="+mn-lt"/>
                <a:ea typeface="+mn-ea"/>
              </a:rPr>
              <a:t>例</a:t>
            </a:r>
            <a:r>
              <a:rPr lang="en-US" altLang="zh-CN" sz="2400" b="1" dirty="0">
                <a:latin typeface="+mn-lt"/>
                <a:ea typeface="+mn-ea"/>
              </a:rPr>
              <a:t>1</a:t>
            </a:r>
            <a:r>
              <a:rPr lang="zh-CN" altLang="en-US" sz="2400" b="1" dirty="0">
                <a:latin typeface="+mn-lt"/>
                <a:ea typeface="+mn-ea"/>
              </a:rPr>
              <a:t>：两条平行线被第三条直线所截，同位角相等。</a:t>
            </a:r>
            <a:endParaRPr lang="en-US" altLang="zh-CN" sz="2400" b="1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CN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7030A0"/>
                </a:solidFill>
                <a:latin typeface="+mn-lt"/>
                <a:ea typeface="+mn-ea"/>
              </a:rPr>
              <a:t>已知</a:t>
            </a:r>
            <a:r>
              <a:rPr lang="en-US" altLang="zh-CN" sz="2400" b="1" dirty="0">
                <a:solidFill>
                  <a:srgbClr val="7030A0"/>
                </a:solidFill>
                <a:latin typeface="+mn-lt"/>
                <a:ea typeface="+mn-ea"/>
              </a:rPr>
              <a:t>:</a:t>
            </a:r>
            <a:r>
              <a:rPr lang="zh-CN" altLang="en-US" sz="2400" b="1" dirty="0">
                <a:solidFill>
                  <a:srgbClr val="7030A0"/>
                </a:solidFill>
                <a:latin typeface="+mn-lt"/>
                <a:ea typeface="+mn-ea"/>
              </a:rPr>
              <a:t>如图，只想</a:t>
            </a:r>
            <a:r>
              <a:rPr lang="en-US" altLang="zh-CN" sz="2400" b="1" dirty="0">
                <a:solidFill>
                  <a:srgbClr val="7030A0"/>
                </a:solidFill>
                <a:latin typeface="+mn-lt"/>
                <a:ea typeface="+mn-ea"/>
              </a:rPr>
              <a:t>AB ∥CD</a:t>
            </a:r>
            <a:r>
              <a:rPr lang="zh-CN" altLang="en-US" sz="2400" b="1" dirty="0">
                <a:solidFill>
                  <a:srgbClr val="7030A0"/>
                </a:solidFill>
                <a:latin typeface="+mn-lt"/>
                <a:ea typeface="+mn-ea"/>
              </a:rPr>
              <a:t>，直线</a:t>
            </a:r>
            <a:r>
              <a:rPr lang="en-US" altLang="zh-CN" sz="2400" b="1" dirty="0">
                <a:solidFill>
                  <a:srgbClr val="7030A0"/>
                </a:solidFill>
                <a:latin typeface="+mn-lt"/>
                <a:ea typeface="+mn-ea"/>
              </a:rPr>
              <a:t>EF</a:t>
            </a:r>
            <a:r>
              <a:rPr lang="zh-CN" altLang="en-US" sz="2400" b="1" dirty="0">
                <a:solidFill>
                  <a:srgbClr val="7030A0"/>
                </a:solidFill>
                <a:latin typeface="+mn-lt"/>
                <a:ea typeface="+mn-ea"/>
              </a:rPr>
              <a:t>分别于直线</a:t>
            </a:r>
            <a:r>
              <a:rPr lang="en-US" altLang="zh-CN" sz="2400" b="1" dirty="0">
                <a:solidFill>
                  <a:srgbClr val="7030A0"/>
                </a:solidFill>
                <a:latin typeface="+mn-lt"/>
                <a:ea typeface="+mn-ea"/>
              </a:rPr>
              <a:t>AB,CD</a:t>
            </a:r>
            <a:r>
              <a:rPr lang="zh-CN" altLang="en-US" sz="2400" b="1" dirty="0">
                <a:solidFill>
                  <a:srgbClr val="7030A0"/>
                </a:solidFill>
                <a:latin typeface="+mn-lt"/>
                <a:ea typeface="+mn-ea"/>
              </a:rPr>
              <a:t>交于点</a:t>
            </a:r>
            <a:r>
              <a:rPr lang="en-US" altLang="zh-CN" sz="2400" b="1" dirty="0">
                <a:solidFill>
                  <a:srgbClr val="7030A0"/>
                </a:solidFill>
                <a:latin typeface="+mn-lt"/>
                <a:ea typeface="+mn-ea"/>
              </a:rPr>
              <a:t>G,H,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7030A0"/>
                </a:solidFill>
                <a:latin typeface="+mn-lt"/>
                <a:ea typeface="+mn-ea"/>
              </a:rPr>
              <a:t>∠</a:t>
            </a:r>
            <a:r>
              <a:rPr lang="en-US" altLang="zh-CN" sz="2400" b="1" dirty="0">
                <a:solidFill>
                  <a:srgbClr val="7030A0"/>
                </a:solidFill>
                <a:latin typeface="+mn-lt"/>
                <a:ea typeface="+mn-ea"/>
              </a:rPr>
              <a:t>1</a:t>
            </a:r>
            <a:r>
              <a:rPr lang="zh-CN" altLang="en-US" sz="2400" b="1" dirty="0">
                <a:solidFill>
                  <a:srgbClr val="7030A0"/>
                </a:solidFill>
                <a:latin typeface="+mn-lt"/>
                <a:ea typeface="+mn-ea"/>
              </a:rPr>
              <a:t>和∠</a:t>
            </a:r>
            <a:r>
              <a:rPr lang="en-US" altLang="zh-CN" sz="2400" b="1" dirty="0">
                <a:solidFill>
                  <a:srgbClr val="7030A0"/>
                </a:solidFill>
                <a:latin typeface="+mn-lt"/>
                <a:ea typeface="+mn-ea"/>
              </a:rPr>
              <a:t>2</a:t>
            </a:r>
            <a:r>
              <a:rPr lang="zh-CN" altLang="en-US" sz="2400" b="1" dirty="0">
                <a:solidFill>
                  <a:srgbClr val="7030A0"/>
                </a:solidFill>
                <a:latin typeface="+mn-lt"/>
                <a:ea typeface="+mn-ea"/>
              </a:rPr>
              <a:t>是同位角。</a:t>
            </a:r>
            <a:endParaRPr lang="en-US" altLang="zh-CN" sz="2400" b="1" dirty="0">
              <a:solidFill>
                <a:srgbClr val="7030A0"/>
              </a:solidFill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7030A0"/>
                </a:solidFill>
                <a:latin typeface="+mn-lt"/>
                <a:ea typeface="+mn-ea"/>
              </a:rPr>
              <a:t>求证： ∠</a:t>
            </a:r>
            <a:r>
              <a:rPr lang="en-US" altLang="zh-CN" sz="2400" b="1" dirty="0">
                <a:solidFill>
                  <a:srgbClr val="7030A0"/>
                </a:solidFill>
                <a:latin typeface="+mn-lt"/>
                <a:ea typeface="+mn-ea"/>
              </a:rPr>
              <a:t>1=</a:t>
            </a:r>
            <a:r>
              <a:rPr lang="zh-CN" altLang="en-US" sz="2400" b="1" dirty="0">
                <a:solidFill>
                  <a:srgbClr val="7030A0"/>
                </a:solidFill>
                <a:latin typeface="+mn-lt"/>
                <a:ea typeface="+mn-ea"/>
              </a:rPr>
              <a:t> ∠</a:t>
            </a:r>
            <a:r>
              <a:rPr lang="en-US" altLang="zh-CN" sz="2400" b="1" dirty="0">
                <a:solidFill>
                  <a:srgbClr val="7030A0"/>
                </a:solidFill>
                <a:latin typeface="+mn-lt"/>
                <a:ea typeface="+mn-ea"/>
              </a:rPr>
              <a:t>2</a:t>
            </a:r>
            <a:r>
              <a:rPr lang="zh-CN" altLang="en-US" sz="2400" b="1" dirty="0">
                <a:solidFill>
                  <a:srgbClr val="7030A0"/>
                </a:solidFill>
                <a:latin typeface="+mn-lt"/>
                <a:ea typeface="+mn-ea"/>
              </a:rPr>
              <a:t>。</a:t>
            </a:r>
            <a:endParaRPr lang="en-US" altLang="zh-CN" sz="2400" b="1" dirty="0">
              <a:solidFill>
                <a:srgbClr val="7030A0"/>
              </a:solidFill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latin typeface="+mn-ea"/>
                <a:ea typeface="+mn-ea"/>
              </a:rPr>
              <a:t>证明：假设∠</a:t>
            </a:r>
            <a:r>
              <a:rPr lang="en-US" altLang="zh-CN" sz="2400" b="1" dirty="0">
                <a:latin typeface="+mn-ea"/>
                <a:ea typeface="+mn-ea"/>
              </a:rPr>
              <a:t>1 ≠</a:t>
            </a:r>
            <a:r>
              <a:rPr lang="zh-CN" altLang="en-US" sz="2400" b="1" dirty="0">
                <a:latin typeface="+mn-ea"/>
                <a:ea typeface="+mn-ea"/>
              </a:rPr>
              <a:t> ∠</a:t>
            </a:r>
            <a:r>
              <a:rPr lang="en-US" altLang="zh-CN" sz="2400" b="1" dirty="0">
                <a:latin typeface="+mn-ea"/>
                <a:ea typeface="+mn-ea"/>
              </a:rPr>
              <a:t>2</a:t>
            </a:r>
            <a:r>
              <a:rPr lang="zh-CN" altLang="en-US" sz="2400" b="1" dirty="0">
                <a:latin typeface="+mn-ea"/>
                <a:ea typeface="+mn-ea"/>
              </a:rPr>
              <a:t>。</a:t>
            </a:r>
            <a:endParaRPr lang="en-US" altLang="zh-CN" sz="2400" b="1" dirty="0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+mn-ea"/>
                <a:ea typeface="+mn-ea"/>
              </a:rPr>
              <a:t>       </a:t>
            </a:r>
            <a:r>
              <a:rPr lang="zh-CN" altLang="en-US" sz="2400" b="1" dirty="0">
                <a:latin typeface="+mn-ea"/>
                <a:ea typeface="+mn-ea"/>
              </a:rPr>
              <a:t>过点</a:t>
            </a:r>
            <a:r>
              <a:rPr lang="en-US" altLang="zh-CN" sz="2400" b="1" dirty="0">
                <a:latin typeface="+mn-ea"/>
                <a:ea typeface="+mn-ea"/>
              </a:rPr>
              <a:t>G</a:t>
            </a:r>
            <a:r>
              <a:rPr lang="zh-CN" altLang="en-US" sz="2400" b="1" dirty="0">
                <a:latin typeface="+mn-ea"/>
                <a:ea typeface="+mn-ea"/>
              </a:rPr>
              <a:t>作直线</a:t>
            </a:r>
            <a:r>
              <a:rPr lang="en-US" altLang="zh-CN" sz="2400" b="1" dirty="0">
                <a:latin typeface="+mn-ea"/>
                <a:ea typeface="+mn-ea"/>
              </a:rPr>
              <a:t>MN</a:t>
            </a:r>
            <a:r>
              <a:rPr lang="zh-CN" altLang="en-US" sz="2400" b="1" dirty="0">
                <a:latin typeface="+mn-ea"/>
                <a:ea typeface="+mn-ea"/>
              </a:rPr>
              <a:t>，使得∠</a:t>
            </a:r>
            <a:r>
              <a:rPr lang="en-US" altLang="zh-CN" sz="2400" b="1" dirty="0">
                <a:latin typeface="+mn-ea"/>
                <a:ea typeface="+mn-ea"/>
              </a:rPr>
              <a:t>EGN=</a:t>
            </a:r>
            <a:r>
              <a:rPr lang="zh-CN" altLang="en-US" sz="2400" b="1" dirty="0">
                <a:latin typeface="+mn-ea"/>
                <a:ea typeface="+mn-ea"/>
              </a:rPr>
              <a:t> ∠</a:t>
            </a:r>
            <a:r>
              <a:rPr lang="en-US" altLang="zh-CN" sz="2400" b="1" dirty="0">
                <a:latin typeface="+mn-ea"/>
                <a:ea typeface="+mn-ea"/>
              </a:rPr>
              <a:t>1 .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+mn-ea"/>
                <a:ea typeface="+mn-ea"/>
              </a:rPr>
              <a:t>       ∵</a:t>
            </a:r>
            <a:r>
              <a:rPr lang="zh-CN" altLang="en-US" sz="2400" b="1" dirty="0">
                <a:latin typeface="+mn-ea"/>
                <a:ea typeface="+mn-ea"/>
              </a:rPr>
              <a:t> ∠</a:t>
            </a:r>
            <a:r>
              <a:rPr lang="en-US" altLang="zh-CN" sz="2400" b="1" dirty="0">
                <a:latin typeface="+mn-ea"/>
                <a:ea typeface="+mn-ea"/>
              </a:rPr>
              <a:t>EGN=</a:t>
            </a:r>
            <a:r>
              <a:rPr lang="zh-CN" altLang="en-US" sz="2400" b="1" dirty="0">
                <a:latin typeface="+mn-ea"/>
                <a:ea typeface="+mn-ea"/>
              </a:rPr>
              <a:t> ∠</a:t>
            </a:r>
            <a:r>
              <a:rPr lang="en-US" altLang="zh-CN" sz="2400" b="1" dirty="0">
                <a:latin typeface="+mn-ea"/>
                <a:ea typeface="+mn-ea"/>
              </a:rPr>
              <a:t>1 ,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latin typeface="+mn-ea"/>
                <a:ea typeface="+mn-ea"/>
              </a:rPr>
              <a:t>       ∴</a:t>
            </a:r>
            <a:r>
              <a:rPr lang="en-US" altLang="zh-CN" sz="2400" b="1" dirty="0">
                <a:latin typeface="+mn-ea"/>
                <a:ea typeface="+mn-ea"/>
              </a:rPr>
              <a:t>MN ∥CD</a:t>
            </a:r>
            <a:r>
              <a:rPr lang="zh-CN" altLang="en-US" sz="2400" b="1" dirty="0">
                <a:latin typeface="+mn-ea"/>
                <a:ea typeface="+mn-ea"/>
              </a:rPr>
              <a:t>（基本事实）。</a:t>
            </a:r>
            <a:endParaRPr lang="en-US" altLang="zh-CN" sz="2400" b="1" dirty="0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+mn-ea"/>
                <a:ea typeface="+mn-ea"/>
              </a:rPr>
              <a:t>       </a:t>
            </a:r>
            <a:r>
              <a:rPr lang="zh-CN" altLang="en-US" sz="2400" b="1" dirty="0">
                <a:latin typeface="+mn-ea"/>
                <a:ea typeface="+mn-ea"/>
              </a:rPr>
              <a:t>又∵</a:t>
            </a:r>
            <a:r>
              <a:rPr lang="en-US" altLang="zh-CN" sz="2400" b="1" dirty="0">
                <a:latin typeface="+mn-ea"/>
                <a:ea typeface="+mn-ea"/>
              </a:rPr>
              <a:t> AB ∥CD</a:t>
            </a:r>
            <a:r>
              <a:rPr lang="zh-CN" altLang="en-US" sz="2400" b="1" dirty="0">
                <a:latin typeface="+mn-ea"/>
                <a:ea typeface="+mn-ea"/>
              </a:rPr>
              <a:t>（已知）</a:t>
            </a:r>
            <a:endParaRPr lang="en-US" altLang="zh-CN" sz="2400" b="1" dirty="0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+mn-ea"/>
                <a:ea typeface="+mn-ea"/>
              </a:rPr>
              <a:t>       ∴</a:t>
            </a:r>
            <a:r>
              <a:rPr lang="zh-CN" altLang="en-US" sz="2400" b="1" dirty="0">
                <a:latin typeface="+mn-ea"/>
                <a:ea typeface="+mn-ea"/>
              </a:rPr>
              <a:t>过点</a:t>
            </a:r>
            <a:r>
              <a:rPr lang="en-US" altLang="zh-CN" sz="2400" b="1" dirty="0">
                <a:latin typeface="+mn-ea"/>
                <a:ea typeface="+mn-ea"/>
              </a:rPr>
              <a:t>G</a:t>
            </a:r>
            <a:r>
              <a:rPr lang="zh-CN" altLang="en-US" sz="2400" b="1" dirty="0">
                <a:latin typeface="+mn-ea"/>
                <a:ea typeface="+mn-ea"/>
              </a:rPr>
              <a:t>有两条不同的直线</a:t>
            </a:r>
            <a:r>
              <a:rPr lang="en-US" altLang="zh-CN" sz="2400" b="1" dirty="0">
                <a:latin typeface="+mn-ea"/>
                <a:ea typeface="+mn-ea"/>
              </a:rPr>
              <a:t>AB</a:t>
            </a:r>
            <a:r>
              <a:rPr lang="zh-CN" altLang="en-US" sz="2400" b="1" dirty="0">
                <a:latin typeface="+mn-ea"/>
                <a:ea typeface="+mn-ea"/>
              </a:rPr>
              <a:t>和</a:t>
            </a:r>
            <a:r>
              <a:rPr lang="en-US" altLang="zh-CN" sz="2400" b="1" dirty="0">
                <a:latin typeface="+mn-ea"/>
                <a:ea typeface="+mn-ea"/>
              </a:rPr>
              <a:t>MN</a:t>
            </a:r>
            <a:r>
              <a:rPr lang="zh-CN" altLang="en-US" sz="2400" b="1" dirty="0">
                <a:latin typeface="+mn-ea"/>
                <a:ea typeface="+mn-ea"/>
              </a:rPr>
              <a:t>都与直线</a:t>
            </a:r>
            <a:r>
              <a:rPr lang="en-US" altLang="zh-CN" sz="2400" b="1" dirty="0">
                <a:latin typeface="+mn-ea"/>
                <a:ea typeface="+mn-ea"/>
              </a:rPr>
              <a:t>CD</a:t>
            </a:r>
            <a:r>
              <a:rPr lang="zh-CN" altLang="en-US" sz="2400" b="1" dirty="0">
                <a:latin typeface="+mn-ea"/>
                <a:ea typeface="+mn-ea"/>
              </a:rPr>
              <a:t>平行，</a:t>
            </a:r>
            <a:endParaRPr lang="en-US" altLang="zh-CN" sz="2400" b="1" dirty="0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+mn-ea"/>
                <a:ea typeface="+mn-ea"/>
              </a:rPr>
              <a:t>       </a:t>
            </a:r>
            <a:r>
              <a:rPr lang="zh-CN" altLang="en-US" sz="2400" b="1" dirty="0">
                <a:latin typeface="+mn-ea"/>
                <a:ea typeface="+mn-ea"/>
              </a:rPr>
              <a:t>这与“经过已知直线外一点，有且只有一条直线与已知直线平行”相矛盾。</a:t>
            </a:r>
            <a:endParaRPr lang="en-US" altLang="zh-CN" sz="2400" b="1" dirty="0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+mn-ea"/>
                <a:ea typeface="+mn-ea"/>
              </a:rPr>
              <a:t>       ∴</a:t>
            </a:r>
            <a:r>
              <a:rPr lang="zh-CN" altLang="en-US" sz="2400" b="1" dirty="0">
                <a:latin typeface="+mn-ea"/>
                <a:ea typeface="+mn-ea"/>
              </a:rPr>
              <a:t> ∠</a:t>
            </a:r>
            <a:r>
              <a:rPr lang="en-US" altLang="zh-CN" sz="2400" b="1" dirty="0">
                <a:latin typeface="+mn-ea"/>
                <a:ea typeface="+mn-ea"/>
              </a:rPr>
              <a:t>1 ≠</a:t>
            </a:r>
            <a:r>
              <a:rPr lang="zh-CN" altLang="en-US" sz="2400" b="1" dirty="0">
                <a:latin typeface="+mn-ea"/>
                <a:ea typeface="+mn-ea"/>
              </a:rPr>
              <a:t> ∠</a:t>
            </a:r>
            <a:r>
              <a:rPr lang="en-US" altLang="zh-CN" sz="2400" b="1" dirty="0">
                <a:latin typeface="+mn-ea"/>
                <a:ea typeface="+mn-ea"/>
              </a:rPr>
              <a:t>2</a:t>
            </a:r>
            <a:r>
              <a:rPr lang="zh-CN" altLang="en-US" sz="2400" b="1" dirty="0">
                <a:latin typeface="+mn-ea"/>
                <a:ea typeface="+mn-ea"/>
              </a:rPr>
              <a:t>的假设是不成立的。</a:t>
            </a:r>
            <a:endParaRPr lang="en-US" altLang="zh-CN" sz="2400" b="1" dirty="0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+mn-ea"/>
                <a:ea typeface="+mn-ea"/>
              </a:rPr>
              <a:t>       </a:t>
            </a:r>
            <a:r>
              <a:rPr lang="zh-CN" altLang="en-US" sz="2400" b="1" dirty="0">
                <a:latin typeface="+mn-ea"/>
                <a:ea typeface="+mn-ea"/>
              </a:rPr>
              <a:t>因此， ∠</a:t>
            </a:r>
            <a:r>
              <a:rPr lang="en-US" altLang="zh-CN" sz="2400" b="1" dirty="0">
                <a:latin typeface="+mn-ea"/>
                <a:ea typeface="+mn-ea"/>
              </a:rPr>
              <a:t>1=</a:t>
            </a:r>
            <a:r>
              <a:rPr lang="zh-CN" altLang="en-US" sz="2400" b="1" dirty="0">
                <a:latin typeface="+mn-ea"/>
                <a:ea typeface="+mn-ea"/>
              </a:rPr>
              <a:t> ∠</a:t>
            </a:r>
            <a:r>
              <a:rPr lang="en-US" altLang="zh-CN" sz="2400" b="1" dirty="0">
                <a:latin typeface="+mn-ea"/>
                <a:ea typeface="+mn-ea"/>
              </a:rPr>
              <a:t>2</a:t>
            </a:r>
            <a:r>
              <a:rPr lang="zh-CN" altLang="en-US" sz="2400" b="1" dirty="0">
                <a:latin typeface="+mn-ea"/>
                <a:ea typeface="+mn-ea"/>
              </a:rPr>
              <a:t>。</a:t>
            </a:r>
            <a:endParaRPr lang="en-US" altLang="zh-CN" sz="2400" b="1" dirty="0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latin typeface="+mn-lt"/>
              <a:ea typeface="+mn-ea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6643688" y="2071688"/>
            <a:ext cx="1928812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6643688" y="2928938"/>
            <a:ext cx="2000250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rot="5400000">
            <a:off x="6465094" y="1821657"/>
            <a:ext cx="2143125" cy="12144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6429375" y="1785938"/>
            <a:ext cx="2500313" cy="50006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弧形 11"/>
          <p:cNvSpPr/>
          <p:nvPr/>
        </p:nvSpPr>
        <p:spPr>
          <a:xfrm>
            <a:off x="7715250" y="1857375"/>
            <a:ext cx="285750" cy="500063"/>
          </a:xfrm>
          <a:prstGeom prst="arc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" name="弧形 12"/>
          <p:cNvSpPr/>
          <p:nvPr/>
        </p:nvSpPr>
        <p:spPr>
          <a:xfrm>
            <a:off x="7215188" y="2714625"/>
            <a:ext cx="285750" cy="500063"/>
          </a:xfrm>
          <a:prstGeom prst="arc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392" name="TextBox 13"/>
          <p:cNvSpPr txBox="1">
            <a:spLocks noChangeArrowheads="1"/>
          </p:cNvSpPr>
          <p:nvPr/>
        </p:nvSpPr>
        <p:spPr bwMode="auto">
          <a:xfrm>
            <a:off x="7429500" y="2559050"/>
            <a:ext cx="642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/>
              <a:t>1</a:t>
            </a:r>
            <a:endParaRPr lang="zh-CN" altLang="en-US" sz="2400"/>
          </a:p>
        </p:txBody>
      </p:sp>
      <p:sp>
        <p:nvSpPr>
          <p:cNvPr id="16393" name="TextBox 14"/>
          <p:cNvSpPr txBox="1">
            <a:spLocks noChangeArrowheads="1"/>
          </p:cNvSpPr>
          <p:nvPr/>
        </p:nvSpPr>
        <p:spPr bwMode="auto">
          <a:xfrm>
            <a:off x="7929563" y="1701800"/>
            <a:ext cx="642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/>
              <a:t>2</a:t>
            </a:r>
            <a:endParaRPr lang="zh-CN" altLang="en-US" sz="2400"/>
          </a:p>
        </p:txBody>
      </p:sp>
      <p:sp>
        <p:nvSpPr>
          <p:cNvPr id="16394" name="TextBox 15"/>
          <p:cNvSpPr txBox="1">
            <a:spLocks noChangeArrowheads="1"/>
          </p:cNvSpPr>
          <p:nvPr/>
        </p:nvSpPr>
        <p:spPr bwMode="auto">
          <a:xfrm>
            <a:off x="6643688" y="3201988"/>
            <a:ext cx="642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/>
              <a:t>F</a:t>
            </a:r>
            <a:endParaRPr lang="zh-CN" altLang="en-US" sz="2400"/>
          </a:p>
        </p:txBody>
      </p:sp>
      <p:sp>
        <p:nvSpPr>
          <p:cNvPr id="16395" name="TextBox 16"/>
          <p:cNvSpPr txBox="1">
            <a:spLocks noChangeArrowheads="1"/>
          </p:cNvSpPr>
          <p:nvPr/>
        </p:nvSpPr>
        <p:spPr bwMode="auto">
          <a:xfrm>
            <a:off x="6357938" y="2844800"/>
            <a:ext cx="642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/>
              <a:t>C</a:t>
            </a:r>
            <a:endParaRPr lang="zh-CN" altLang="en-US" sz="2400"/>
          </a:p>
        </p:txBody>
      </p:sp>
      <p:sp>
        <p:nvSpPr>
          <p:cNvPr id="16396" name="TextBox 17"/>
          <p:cNvSpPr txBox="1">
            <a:spLocks noChangeArrowheads="1"/>
          </p:cNvSpPr>
          <p:nvPr/>
        </p:nvSpPr>
        <p:spPr bwMode="auto">
          <a:xfrm>
            <a:off x="6429375" y="1487488"/>
            <a:ext cx="642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/>
              <a:t>M</a:t>
            </a:r>
            <a:endParaRPr lang="zh-CN" altLang="en-US" sz="2400"/>
          </a:p>
        </p:txBody>
      </p:sp>
      <p:sp>
        <p:nvSpPr>
          <p:cNvPr id="16397" name="TextBox 18"/>
          <p:cNvSpPr txBox="1">
            <a:spLocks noChangeArrowheads="1"/>
          </p:cNvSpPr>
          <p:nvPr/>
        </p:nvSpPr>
        <p:spPr bwMode="auto">
          <a:xfrm>
            <a:off x="6357938" y="1857375"/>
            <a:ext cx="642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/>
              <a:t>A</a:t>
            </a:r>
            <a:endParaRPr lang="zh-CN" altLang="en-US" sz="2400"/>
          </a:p>
        </p:txBody>
      </p:sp>
      <p:sp>
        <p:nvSpPr>
          <p:cNvPr id="16398" name="TextBox 19"/>
          <p:cNvSpPr txBox="1">
            <a:spLocks noChangeArrowheads="1"/>
          </p:cNvSpPr>
          <p:nvPr/>
        </p:nvSpPr>
        <p:spPr bwMode="auto">
          <a:xfrm>
            <a:off x="7715250" y="2000250"/>
            <a:ext cx="642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/>
              <a:t>G</a:t>
            </a:r>
            <a:endParaRPr lang="zh-CN" altLang="en-US" sz="2400"/>
          </a:p>
        </p:txBody>
      </p:sp>
      <p:sp>
        <p:nvSpPr>
          <p:cNvPr id="16399" name="TextBox 20"/>
          <p:cNvSpPr txBox="1">
            <a:spLocks noChangeArrowheads="1"/>
          </p:cNvSpPr>
          <p:nvPr/>
        </p:nvSpPr>
        <p:spPr bwMode="auto">
          <a:xfrm>
            <a:off x="7858125" y="1143000"/>
            <a:ext cx="642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/>
              <a:t>E</a:t>
            </a:r>
            <a:endParaRPr lang="zh-CN" altLang="en-US" sz="2400"/>
          </a:p>
        </p:txBody>
      </p:sp>
      <p:sp>
        <p:nvSpPr>
          <p:cNvPr id="16400" name="TextBox 21"/>
          <p:cNvSpPr txBox="1">
            <a:spLocks noChangeArrowheads="1"/>
          </p:cNvSpPr>
          <p:nvPr/>
        </p:nvSpPr>
        <p:spPr bwMode="auto">
          <a:xfrm>
            <a:off x="7215188" y="2857500"/>
            <a:ext cx="642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/>
              <a:t>H</a:t>
            </a:r>
            <a:endParaRPr lang="zh-CN" altLang="en-US" sz="2400"/>
          </a:p>
        </p:txBody>
      </p:sp>
      <p:sp>
        <p:nvSpPr>
          <p:cNvPr id="16401" name="TextBox 22"/>
          <p:cNvSpPr txBox="1">
            <a:spLocks noChangeArrowheads="1"/>
          </p:cNvSpPr>
          <p:nvPr/>
        </p:nvSpPr>
        <p:spPr bwMode="auto">
          <a:xfrm>
            <a:off x="8643938" y="2786063"/>
            <a:ext cx="642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/>
              <a:t>D</a:t>
            </a:r>
            <a:endParaRPr lang="zh-CN" altLang="en-US" sz="2400"/>
          </a:p>
        </p:txBody>
      </p:sp>
      <p:sp>
        <p:nvSpPr>
          <p:cNvPr id="16402" name="TextBox 23"/>
          <p:cNvSpPr txBox="1">
            <a:spLocks noChangeArrowheads="1"/>
          </p:cNvSpPr>
          <p:nvPr/>
        </p:nvSpPr>
        <p:spPr bwMode="auto">
          <a:xfrm>
            <a:off x="8786813" y="2143125"/>
            <a:ext cx="642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/>
              <a:t>N</a:t>
            </a:r>
            <a:endParaRPr lang="zh-CN" altLang="en-US" sz="2400"/>
          </a:p>
        </p:txBody>
      </p:sp>
      <p:sp>
        <p:nvSpPr>
          <p:cNvPr id="16403" name="TextBox 24"/>
          <p:cNvSpPr txBox="1">
            <a:spLocks noChangeArrowheads="1"/>
          </p:cNvSpPr>
          <p:nvPr/>
        </p:nvSpPr>
        <p:spPr bwMode="auto">
          <a:xfrm>
            <a:off x="8572500" y="1785938"/>
            <a:ext cx="642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/>
              <a:t>B</a:t>
            </a:r>
            <a:endParaRPr lang="zh-CN" altLang="en-US" sz="2400"/>
          </a:p>
        </p:txBody>
      </p:sp>
      <p:sp>
        <p:nvSpPr>
          <p:cNvPr id="26" name="椭圆 25"/>
          <p:cNvSpPr/>
          <p:nvPr/>
        </p:nvSpPr>
        <p:spPr>
          <a:xfrm>
            <a:off x="1258888" y="2060575"/>
            <a:ext cx="2500312" cy="428625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7" name="左大括号 26"/>
          <p:cNvSpPr/>
          <p:nvPr/>
        </p:nvSpPr>
        <p:spPr>
          <a:xfrm>
            <a:off x="1258888" y="2781300"/>
            <a:ext cx="357187" cy="1571625"/>
          </a:xfrm>
          <a:prstGeom prst="lef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6406" name="TextBox 27"/>
          <p:cNvSpPr txBox="1">
            <a:spLocks noChangeArrowheads="1"/>
          </p:cNvSpPr>
          <p:nvPr/>
        </p:nvSpPr>
        <p:spPr bwMode="auto">
          <a:xfrm>
            <a:off x="0" y="3357563"/>
            <a:ext cx="1571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推理过程</a:t>
            </a:r>
          </a:p>
        </p:txBody>
      </p:sp>
      <p:cxnSp>
        <p:nvCxnSpPr>
          <p:cNvPr id="30" name="直接连接符 29"/>
          <p:cNvCxnSpPr/>
          <p:nvPr/>
        </p:nvCxnSpPr>
        <p:spPr>
          <a:xfrm>
            <a:off x="2339975" y="4652963"/>
            <a:ext cx="6429375" cy="1587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 flipV="1">
            <a:off x="468313" y="5013325"/>
            <a:ext cx="2428875" cy="7143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椭圆 33"/>
          <p:cNvSpPr/>
          <p:nvPr/>
        </p:nvSpPr>
        <p:spPr>
          <a:xfrm>
            <a:off x="2268538" y="5373688"/>
            <a:ext cx="2143125" cy="500062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410" name="TextBox 34"/>
          <p:cNvSpPr txBox="1">
            <a:spLocks noChangeArrowheads="1"/>
          </p:cNvSpPr>
          <p:nvPr/>
        </p:nvSpPr>
        <p:spPr bwMode="auto">
          <a:xfrm>
            <a:off x="4500563" y="5373688"/>
            <a:ext cx="2643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原结论是正确的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3635375" y="1989138"/>
            <a:ext cx="33988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chemeClr val="accent2"/>
                </a:solidFill>
              </a:rPr>
              <a:t>命题中的结论不成立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3059113" y="4581525"/>
            <a:ext cx="4679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782402"/>
                </a:solidFill>
                <a:latin typeface="华文行楷" panose="02010800040101010101" pitchFamily="2" charset="-122"/>
                <a:ea typeface="黑体" panose="02010609060101010101" pitchFamily="49" charset="-122"/>
              </a:rPr>
              <a:t>相矛盾的定理原来是它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7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770" decel="100000"/>
                                        <p:tgtEl>
                                          <p:spTgt spid="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10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6" grpId="0"/>
      <p:bldP spid="16402" grpId="0"/>
      <p:bldP spid="27" grpId="0" animBg="1"/>
      <p:bldP spid="16406" grpId="0"/>
      <p:bldP spid="34" grpId="0" animBg="1"/>
      <p:bldP spid="16410" grpId="0"/>
      <p:bldP spid="16414" grpId="0"/>
      <p:bldP spid="164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1"/>
          <p:cNvSpPr txBox="1">
            <a:spLocks noChangeArrowheads="1"/>
          </p:cNvSpPr>
          <p:nvPr/>
        </p:nvSpPr>
        <p:spPr bwMode="auto">
          <a:xfrm>
            <a:off x="987694" y="583933"/>
            <a:ext cx="450056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400" dirty="0">
                <a:latin typeface="隶书" panose="02010509060101010101" charset="-122"/>
                <a:ea typeface="隶书" panose="02010509060101010101" charset="-122"/>
              </a:rPr>
              <a:t>步骤再探究</a:t>
            </a:r>
          </a:p>
        </p:txBody>
      </p:sp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1428750" y="1571625"/>
            <a:ext cx="46434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003399"/>
                </a:solidFill>
              </a:rPr>
              <a:t>1</a:t>
            </a:r>
            <a:r>
              <a:rPr lang="zh-CN" altLang="en-US" sz="3200" b="1" dirty="0">
                <a:solidFill>
                  <a:srgbClr val="003399"/>
                </a:solidFill>
              </a:rPr>
              <a:t>、假设命题结论不成立</a:t>
            </a:r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1357313" y="3000375"/>
            <a:ext cx="4714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003399"/>
                </a:solidFill>
              </a:rPr>
              <a:t>2</a:t>
            </a:r>
            <a:r>
              <a:rPr lang="zh-CN" altLang="en-US" sz="3200" b="1" dirty="0">
                <a:solidFill>
                  <a:srgbClr val="003399"/>
                </a:solidFill>
              </a:rPr>
              <a:t>、推理论证，得出矛盾</a:t>
            </a:r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1357313" y="4714875"/>
            <a:ext cx="5429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003399"/>
                </a:solidFill>
              </a:rPr>
              <a:t>3</a:t>
            </a:r>
            <a:r>
              <a:rPr lang="zh-CN" altLang="en-US" sz="3200" b="1" dirty="0">
                <a:solidFill>
                  <a:srgbClr val="003399"/>
                </a:solidFill>
              </a:rPr>
              <a:t>、原命题结论成立</a:t>
            </a:r>
          </a:p>
        </p:txBody>
      </p:sp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1908174" y="2133600"/>
            <a:ext cx="648024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/>
              <a:t>否定原命题的结论要严密，防止否定不当或有遗漏</a:t>
            </a:r>
          </a:p>
        </p:txBody>
      </p:sp>
      <p:sp>
        <p:nvSpPr>
          <p:cNvPr id="17414" name="TextBox 6"/>
          <p:cNvSpPr txBox="1">
            <a:spLocks noChangeArrowheads="1"/>
          </p:cNvSpPr>
          <p:nvPr/>
        </p:nvSpPr>
        <p:spPr bwMode="auto">
          <a:xfrm>
            <a:off x="2071688" y="3643313"/>
            <a:ext cx="50006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/>
              <a:t>推理过程要完整，否则不能说明命题的真伪性</a:t>
            </a:r>
          </a:p>
        </p:txBody>
      </p:sp>
      <p:sp>
        <p:nvSpPr>
          <p:cNvPr id="17415" name="TextBox 7"/>
          <p:cNvSpPr txBox="1">
            <a:spLocks noChangeArrowheads="1"/>
          </p:cNvSpPr>
          <p:nvPr/>
        </p:nvSpPr>
        <p:spPr bwMode="auto">
          <a:xfrm>
            <a:off x="2143125" y="5357813"/>
            <a:ext cx="44291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/>
              <a:t>能找到产生矛盾的定理、定义或已知条件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1"/>
          <p:cNvSpPr txBox="1">
            <a:spLocks noChangeArrowheads="1"/>
          </p:cNvSpPr>
          <p:nvPr/>
        </p:nvSpPr>
        <p:spPr bwMode="auto">
          <a:xfrm>
            <a:off x="571500" y="428625"/>
            <a:ext cx="37861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000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学以致用：</a:t>
            </a:r>
          </a:p>
        </p:txBody>
      </p:sp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357188" y="1143000"/>
            <a:ext cx="8429625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/>
              <a:t>1</a:t>
            </a:r>
            <a:r>
              <a:rPr lang="zh-CN" altLang="en-US" sz="3200" b="1" dirty="0"/>
              <a:t>、用反证法证明“三角形的三个内角中，至少有一个内角小于或等于</a:t>
            </a:r>
            <a:r>
              <a:rPr lang="en-US" altLang="zh-CN" sz="3200" b="1" dirty="0"/>
              <a:t>60°</a:t>
            </a:r>
            <a:r>
              <a:rPr lang="zh-CN" altLang="en-US" sz="3200" b="1" dirty="0"/>
              <a:t>”。</a:t>
            </a:r>
            <a:endParaRPr lang="en-US" altLang="zh-CN" sz="3200" b="1" dirty="0"/>
          </a:p>
          <a:p>
            <a:r>
              <a:rPr lang="zh-CN" altLang="en-US" sz="3200" dirty="0"/>
              <a:t>证明：假设三角形的三个内角都大于</a:t>
            </a:r>
            <a:r>
              <a:rPr lang="en-US" altLang="zh-CN" sz="3200" dirty="0"/>
              <a:t>60</a:t>
            </a:r>
            <a:r>
              <a:rPr lang="zh-CN" altLang="en-US" sz="3200" dirty="0"/>
              <a:t>度，</a:t>
            </a:r>
          </a:p>
          <a:p>
            <a:r>
              <a:rPr lang="zh-CN" altLang="en-US" sz="3200" dirty="0"/>
              <a:t>即∠</a:t>
            </a:r>
            <a:r>
              <a:rPr lang="en-US" altLang="zh-CN" sz="3200" dirty="0"/>
              <a:t>A             60°</a:t>
            </a:r>
            <a:r>
              <a:rPr lang="zh-CN" altLang="en-US" sz="3200" dirty="0"/>
              <a:t>，∠</a:t>
            </a:r>
            <a:r>
              <a:rPr lang="en-US" altLang="zh-CN" sz="3200" dirty="0"/>
              <a:t>B        60°, ∠C</a:t>
            </a:r>
            <a:r>
              <a:rPr lang="en-US" altLang="zh-CN" sz="3600" dirty="0"/>
              <a:t>       </a:t>
            </a:r>
            <a:r>
              <a:rPr lang="en-US" altLang="zh-CN" sz="3200" dirty="0"/>
              <a:t>60°,</a:t>
            </a:r>
          </a:p>
          <a:p>
            <a:r>
              <a:rPr lang="zh-CN" altLang="en-US" sz="3200" dirty="0"/>
              <a:t>则∠ </a:t>
            </a:r>
            <a:r>
              <a:rPr lang="en-US" altLang="zh-CN" sz="3200" dirty="0"/>
              <a:t>A+</a:t>
            </a:r>
            <a:r>
              <a:rPr lang="zh-CN" altLang="en-US" sz="3200" dirty="0"/>
              <a:t>∠</a:t>
            </a:r>
            <a:r>
              <a:rPr lang="en-US" altLang="zh-CN" sz="3200" dirty="0"/>
              <a:t>B+</a:t>
            </a:r>
            <a:r>
              <a:rPr lang="zh-CN" altLang="en-US" sz="3200" dirty="0"/>
              <a:t> ∠</a:t>
            </a:r>
            <a:r>
              <a:rPr lang="en-US" altLang="zh-CN" sz="3200" dirty="0"/>
              <a:t>C ﹥                               </a:t>
            </a:r>
            <a:r>
              <a:rPr lang="en-US" altLang="zh-CN" dirty="0">
                <a:latin typeface="Arial" panose="020B0604020202020204" pitchFamily="34" charset="0"/>
              </a:rPr>
              <a:t>°</a:t>
            </a:r>
            <a:r>
              <a:rPr lang="en-US" altLang="zh-CN" sz="3200" dirty="0"/>
              <a:t>       ,</a:t>
            </a:r>
          </a:p>
          <a:p>
            <a:r>
              <a:rPr lang="zh-CN" altLang="en-US" sz="3200" dirty="0"/>
              <a:t>这与                                                             相矛盾，</a:t>
            </a:r>
            <a:endParaRPr lang="en-US" altLang="zh-CN" sz="3200" dirty="0"/>
          </a:p>
          <a:p>
            <a:r>
              <a:rPr lang="zh-CN" altLang="en-US" sz="3200" dirty="0"/>
              <a:t>∴                                                                 不成立，</a:t>
            </a:r>
            <a:endParaRPr lang="en-US" altLang="zh-CN" sz="3200" dirty="0"/>
          </a:p>
          <a:p>
            <a:r>
              <a:rPr lang="zh-CN" altLang="en-US" sz="3200" dirty="0" smtClean="0"/>
              <a:t>∴                                                                      </a:t>
            </a:r>
            <a:r>
              <a:rPr lang="zh-CN" altLang="en-US" sz="3200" dirty="0"/>
              <a:t>。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2195513" y="3141663"/>
            <a:ext cx="504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>
            <a:off x="1547813" y="3141663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4643438" y="3141663"/>
            <a:ext cx="5762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6877050" y="3141663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4067175" y="3644900"/>
            <a:ext cx="2447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1258888" y="4149725"/>
            <a:ext cx="5834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827088" y="4581525"/>
            <a:ext cx="61928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900113" y="5084763"/>
            <a:ext cx="6337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1692275" y="2565400"/>
            <a:ext cx="7921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/>
              <a:t>﹥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4643438" y="2565400"/>
            <a:ext cx="4333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/>
              <a:t>﹥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6948488" y="2565400"/>
            <a:ext cx="7191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/>
              <a:t>﹥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4643438" y="3141663"/>
            <a:ext cx="15128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/>
              <a:t>180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1692275" y="3573463"/>
            <a:ext cx="51847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/>
              <a:t>三角形的内角和是</a:t>
            </a:r>
            <a:r>
              <a:rPr lang="en-US" altLang="zh-CN" sz="3200" b="1" dirty="0"/>
              <a:t>180°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1042988" y="4076700"/>
            <a:ext cx="6048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/>
              <a:t>三角形的三个内角都大于</a:t>
            </a:r>
            <a:r>
              <a:rPr lang="en-US" altLang="zh-CN" sz="3200" b="1" dirty="0"/>
              <a:t>60°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827088" y="4652963"/>
            <a:ext cx="7705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/>
              <a:t>三角形的三个内角中，至少有一个内角小于或等于</a:t>
            </a:r>
            <a:r>
              <a:rPr lang="en-US" altLang="zh-CN" sz="2400" b="1" dirty="0"/>
              <a:t>60°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8" grpId="0"/>
      <p:bldP spid="19469" grpId="0"/>
      <p:bldP spid="19470" grpId="0"/>
      <p:bldP spid="19471" grpId="0"/>
      <p:bldP spid="19472" grpId="0"/>
      <p:bldP spid="19473" grpId="0"/>
      <p:bldP spid="1947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1"/>
          <p:cNvSpPr txBox="1">
            <a:spLocks noChangeArrowheads="1"/>
          </p:cNvSpPr>
          <p:nvPr/>
        </p:nvSpPr>
        <p:spPr bwMode="auto">
          <a:xfrm>
            <a:off x="684211" y="548680"/>
            <a:ext cx="79202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、如图，已知</a:t>
            </a:r>
            <a:r>
              <a:rPr lang="en-US" altLang="zh-CN" sz="24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AB⊥EF</a:t>
            </a:r>
            <a:r>
              <a:rPr lang="zh-CN" altLang="en-US" sz="24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于</a:t>
            </a:r>
            <a:r>
              <a:rPr lang="en-US" altLang="zh-CN" sz="24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M</a:t>
            </a:r>
            <a:r>
              <a:rPr lang="zh-CN" altLang="en-US" sz="24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4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CD⊥EF</a:t>
            </a:r>
            <a:r>
              <a:rPr lang="zh-CN" altLang="en-US" sz="24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于</a:t>
            </a:r>
            <a:r>
              <a:rPr lang="en-US" altLang="zh-CN" sz="24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N,</a:t>
            </a:r>
            <a:r>
              <a:rPr lang="zh-CN" altLang="en-US" sz="24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用反证法证明：</a:t>
            </a:r>
            <a:r>
              <a:rPr lang="en-US" altLang="zh-CN" sz="24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AB∥CD</a:t>
            </a:r>
            <a:r>
              <a:rPr lang="zh-CN" altLang="en-US" sz="24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6013450" y="2559050"/>
            <a:ext cx="216058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6589713" y="2125663"/>
            <a:ext cx="0" cy="9366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7381875" y="2125663"/>
            <a:ext cx="0" cy="9366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7237413" y="2125663"/>
            <a:ext cx="360362" cy="1081087"/>
          </a:xfrm>
          <a:prstGeom prst="line">
            <a:avLst/>
          </a:prstGeom>
          <a:noFill/>
          <a:ln w="222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948488" y="1838325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G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7165975" y="3062288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D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7381875" y="1838325"/>
            <a:ext cx="576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C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6300788" y="1838325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A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6300788" y="284638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B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5724525" y="2341563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E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8243888" y="241458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F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7524750" y="2990850"/>
            <a:ext cx="576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H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7380288" y="2479675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N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6516688" y="2486025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M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607962" y="1556792"/>
            <a:ext cx="7546197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证明：假设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AB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CD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不平行，</a:t>
            </a:r>
          </a:p>
          <a:p>
            <a:pPr>
              <a:spcBef>
                <a:spcPts val="400"/>
              </a:spcBef>
            </a:pP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过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N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作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GH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∥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AB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>
              <a:spcBef>
                <a:spcPts val="400"/>
              </a:spcBef>
            </a:pP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∵ 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GH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∥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AB,</a:t>
            </a:r>
          </a:p>
          <a:p>
            <a:pPr>
              <a:spcBef>
                <a:spcPts val="400"/>
              </a:spcBef>
            </a:pP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∴∠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AME=∠GNE,</a:t>
            </a:r>
          </a:p>
          <a:p>
            <a:pPr>
              <a:spcBef>
                <a:spcPts val="400"/>
              </a:spcBef>
            </a:pP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∵ 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AB⊥EF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>
              <a:spcBef>
                <a:spcPts val="400"/>
              </a:spcBef>
            </a:pP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∴∠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AME=90°,</a:t>
            </a:r>
          </a:p>
          <a:p>
            <a:pPr>
              <a:spcBef>
                <a:spcPts val="400"/>
              </a:spcBef>
            </a:pP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∴ 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∠GNE=90°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>
              <a:spcBef>
                <a:spcPts val="400"/>
              </a:spcBef>
            </a:pP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∴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GH ⊥EF,</a:t>
            </a:r>
          </a:p>
          <a:p>
            <a:pPr>
              <a:spcBef>
                <a:spcPts val="400"/>
              </a:spcBef>
            </a:pP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又∵ 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CD⊥EF,</a:t>
            </a:r>
          </a:p>
          <a:p>
            <a:pPr>
              <a:spcBef>
                <a:spcPts val="400"/>
              </a:spcBef>
            </a:pP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∴</a:t>
            </a:r>
            <a:r>
              <a:rPr lang="zh-CN" altLang="en-US" sz="2000" b="1" dirty="0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过点</a:t>
            </a:r>
            <a:r>
              <a:rPr lang="en-US" altLang="zh-CN" sz="2000" b="1" dirty="0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N</a:t>
            </a:r>
            <a:r>
              <a:rPr lang="zh-CN" altLang="en-US" sz="2000" b="1" dirty="0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有两条直线</a:t>
            </a:r>
            <a:r>
              <a:rPr lang="en-US" altLang="zh-CN" sz="2000" b="1" dirty="0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CD</a:t>
            </a:r>
            <a:r>
              <a:rPr lang="zh-CN" altLang="en-US" sz="2000" b="1" dirty="0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en-US" altLang="zh-CN" sz="2000" b="1" dirty="0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GH</a:t>
            </a:r>
            <a:r>
              <a:rPr lang="zh-CN" altLang="en-US" sz="2000" b="1" dirty="0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都与直线</a:t>
            </a:r>
            <a:r>
              <a:rPr lang="en-US" altLang="zh-CN" sz="2000" b="1" dirty="0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EF</a:t>
            </a:r>
            <a:r>
              <a:rPr lang="zh-CN" altLang="en-US" sz="2000" b="1" dirty="0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垂直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>
              <a:spcBef>
                <a:spcPts val="400"/>
              </a:spcBef>
            </a:pP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这与</a:t>
            </a:r>
            <a:r>
              <a:rPr lang="zh-CN" altLang="en-US" sz="2000" b="1" dirty="0">
                <a:latin typeface="Arial" panose="020B0604020202020204"/>
                <a:ea typeface="黑体" panose="02010609060101010101" pitchFamily="49" charset="-122"/>
              </a:rPr>
              <a:t>“</a:t>
            </a:r>
            <a:r>
              <a:rPr lang="zh-CN" altLang="en-US" sz="2000" b="1" dirty="0">
                <a:solidFill>
                  <a:srgbClr val="78240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经过一点有且只有一条直线与已知直线垂直</a:t>
            </a:r>
            <a:r>
              <a:rPr lang="zh-CN" altLang="en-US" sz="2000" b="1" dirty="0">
                <a:latin typeface="Arial" panose="020B0604020202020204"/>
                <a:ea typeface="黑体" panose="02010609060101010101" pitchFamily="49" charset="-122"/>
              </a:rPr>
              <a:t>”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相矛盾。</a:t>
            </a:r>
          </a:p>
          <a:p>
            <a:pPr>
              <a:spcBef>
                <a:spcPts val="400"/>
              </a:spcBef>
            </a:pP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∴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AB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CD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不平行的假设是不成立的，</a:t>
            </a:r>
          </a:p>
          <a:p>
            <a:pPr>
              <a:spcBef>
                <a:spcPts val="400"/>
              </a:spcBef>
            </a:pP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因此， 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AB∥CD</a:t>
            </a:r>
            <a:r>
              <a:rPr lang="zh-CN" altLang="en-US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en-US" sz="2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04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04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04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04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04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04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04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04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204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2049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2049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animBg="1"/>
      <p:bldP spid="20487" grpId="0"/>
      <p:bldP spid="20494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969</Words>
  <Application>Microsoft Office PowerPoint</Application>
  <PresentationFormat>全屏显示(4:3)</PresentationFormat>
  <Paragraphs>138</Paragraphs>
  <Slides>13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7" baseType="lpstr">
      <vt:lpstr>汉仪小隶书简</vt:lpstr>
      <vt:lpstr>黑体</vt:lpstr>
      <vt:lpstr>华文行楷</vt:lpstr>
      <vt:lpstr>楷体_GB2312</vt:lpstr>
      <vt:lpstr>隶书</vt:lpstr>
      <vt:lpstr>宋体</vt:lpstr>
      <vt:lpstr>微软雅黑</vt:lpstr>
      <vt:lpstr>幼圆</vt:lpstr>
      <vt:lpstr>Arial</vt:lpstr>
      <vt:lpstr>Calibri</vt:lpstr>
      <vt:lpstr>Tahoma</vt:lpstr>
      <vt:lpstr>Times New Roman</vt:lpstr>
      <vt:lpstr>Verdana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2022-01-07T07:11:10Z</dcterms:created>
  <dcterms:modified xsi:type="dcterms:W3CDTF">2023-01-16T19:16:04Z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325634410BB14B13913E95D06FC0EAB9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