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28" r:id="rId3"/>
    <p:sldId id="325" r:id="rId4"/>
    <p:sldId id="327" r:id="rId5"/>
    <p:sldId id="342" r:id="rId6"/>
    <p:sldId id="330" r:id="rId7"/>
    <p:sldId id="331" r:id="rId8"/>
    <p:sldId id="332" r:id="rId9"/>
    <p:sldId id="343" r:id="rId10"/>
    <p:sldId id="339" r:id="rId11"/>
    <p:sldId id="341" r:id="rId12"/>
    <p:sldId id="345" r:id="rId13"/>
    <p:sldId id="346" r:id="rId14"/>
    <p:sldId id="314" r:id="rId15"/>
    <p:sldId id="352" r:id="rId16"/>
    <p:sldId id="351" r:id="rId17"/>
    <p:sldId id="350" r:id="rId18"/>
    <p:sldId id="347" r:id="rId19"/>
    <p:sldId id="353" r:id="rId20"/>
    <p:sldId id="354" r:id="rId21"/>
    <p:sldId id="355" r:id="rId22"/>
    <p:sldId id="356" r:id="rId23"/>
    <p:sldId id="348" r:id="rId24"/>
    <p:sldId id="357" r:id="rId25"/>
    <p:sldId id="358" r:id="rId26"/>
    <p:sldId id="360" r:id="rId27"/>
    <p:sldId id="361" r:id="rId28"/>
    <p:sldId id="349" r:id="rId29"/>
    <p:sldId id="359" r:id="rId30"/>
    <p:sldId id="306" r:id="rId31"/>
    <p:sldId id="362" r:id="rId32"/>
    <p:sldId id="269" r:id="rId33"/>
  </p:sldIdLst>
  <p:sldSz cx="9144000" cy="5143500" type="screen16x9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FF0000"/>
    <a:srgbClr val="FEC17E"/>
    <a:srgbClr val="FF6600"/>
    <a:srgbClr val="FF9933"/>
    <a:srgbClr val="FFFF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4" autoAdjust="0"/>
    <p:restoredTop sz="98381" autoAdjust="0"/>
  </p:normalViewPr>
  <p:slideViewPr>
    <p:cSldViewPr>
      <p:cViewPr>
        <p:scale>
          <a:sx n="100" d="100"/>
          <a:sy n="100" d="100"/>
        </p:scale>
        <p:origin x="-306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AF022-26B9-4C87-80F3-4E49A22A963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A265A-9A5A-41B2-A836-2864C341F35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9C88A-1E90-42B7-9666-7EB3F3D318A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05A57-915B-4DA4-A8DF-3C2F8966403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DBC04-5645-4FA6-8E02-20B6DD53BB5E}" type="slidenum">
              <a:rPr lang="zh-CN" altLang="en-US"/>
              <a:t>‹#›</a:t>
            </a:fld>
            <a:endParaRPr lang="en-US"/>
          </a:p>
        </p:txBody>
      </p:sp>
      <p:sp>
        <p:nvSpPr>
          <p:cNvPr id="8" name="矩形 7"/>
          <p:cNvSpPr/>
          <p:nvPr userDrawn="1"/>
        </p:nvSpPr>
        <p:spPr>
          <a:xfrm>
            <a:off x="502574" y="20692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86EE7-8FE3-4E5B-87E8-9A51CB5AF65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6E5EF-8FFB-4915-8ED5-7A79CC0D947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CAA2C-9769-42A1-9F0A-7760EE32511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ADBE4-8A3E-4F5A-BEC3-6A7187F4EE1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15D3D-1384-4CAA-966F-CA2843702F3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1087F-031B-49C2-80F9-6290C43413C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1A07243-63F7-43AA-9E51-C2BEFCB1F4E6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27534"/>
            <a:ext cx="915806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</a:rPr>
              <a:t>Unit 1 Countries</a:t>
            </a:r>
            <a:endParaRPr lang="en-US" sz="3200" b="1" i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6000" b="1" i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I’m </a:t>
            </a:r>
            <a:r>
              <a:rPr lang="en-US" sz="60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from Britain.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08391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476375" y="1113235"/>
            <a:ext cx="6337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3200">
                <a:solidFill>
                  <a:srgbClr val="FD6E03"/>
                </a:solidFill>
              </a:rPr>
              <a:t>Pay attention to </a:t>
            </a:r>
            <a:r>
              <a:rPr lang="en-US" altLang="zh-CN" sz="3200">
                <a:solidFill>
                  <a:srgbClr val="FD6E03"/>
                </a:solidFill>
              </a:rPr>
              <a:t>your pronunciation and intonation.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258888" y="2139554"/>
            <a:ext cx="6769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800" dirty="0"/>
              <a:t>（听录音、跟读，注意语音语调。）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755650" y="195263"/>
            <a:ext cx="7772400" cy="11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zh-CN" altLang="en-US" sz="4000">
                <a:solidFill>
                  <a:srgbClr val="FD6E03"/>
                </a:solidFill>
                <a:latin typeface="Comic Sans MS" panose="030F0702030302020204" pitchFamily="66" charset="0"/>
              </a:rPr>
              <a:t>Listen and repeat</a:t>
            </a:r>
            <a:r>
              <a:rPr lang="en-US" altLang="zh-CN" sz="4000">
                <a:solidFill>
                  <a:srgbClr val="FD6E03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331913" y="1221581"/>
            <a:ext cx="67691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800"/>
              <a:t>（小组内分角色朗读并试着表演。</a:t>
            </a:r>
          </a:p>
          <a:p>
            <a:pPr>
              <a:buFontTx/>
              <a:buNone/>
            </a:pPr>
            <a:r>
              <a:rPr lang="zh-CN" altLang="en-US" sz="2800"/>
              <a:t>小组长要尽快用英语分配角色呦！）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55650" y="195263"/>
            <a:ext cx="7772400" cy="11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altLang="zh-CN" sz="4000">
                <a:solidFill>
                  <a:srgbClr val="FD6E03"/>
                </a:solidFill>
                <a:latin typeface="Comic Sans MS" panose="030F0702030302020204" pitchFamily="66" charset="0"/>
              </a:rPr>
              <a:t>Group work: Role play.</a:t>
            </a:r>
          </a:p>
        </p:txBody>
      </p:sp>
      <p:pic>
        <p:nvPicPr>
          <p:cNvPr id="44040" name="Picture 8" descr="0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AE2"/>
              </a:clrFrom>
              <a:clrTo>
                <a:srgbClr val="F8FA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3165873"/>
            <a:ext cx="1079500" cy="8632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0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6" y="2571750"/>
            <a:ext cx="45704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763713" y="411957"/>
            <a:ext cx="6119812" cy="5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altLang="zh-CN" sz="3600">
                <a:solidFill>
                  <a:srgbClr val="FD6E03"/>
                </a:solidFill>
                <a:latin typeface="Comic Sans MS" panose="030F0702030302020204" pitchFamily="66" charset="0"/>
              </a:rPr>
              <a:t>Let</a:t>
            </a:r>
            <a:r>
              <a:rPr lang="en-US" altLang="zh-CN" sz="3600">
                <a:solidFill>
                  <a:srgbClr val="FD6E03"/>
                </a:solidFill>
                <a:latin typeface="Arial" panose="020B0604020202020204"/>
              </a:rPr>
              <a:t>’</a:t>
            </a:r>
            <a:r>
              <a:rPr lang="en-US" altLang="zh-CN" sz="3600">
                <a:solidFill>
                  <a:srgbClr val="FD6E03"/>
                </a:solidFill>
                <a:latin typeface="Comic Sans MS" panose="030F0702030302020204" pitchFamily="66" charset="0"/>
              </a:rPr>
              <a:t>s meet more friends.</a:t>
            </a:r>
          </a:p>
        </p:txBody>
      </p:sp>
      <p:pic>
        <p:nvPicPr>
          <p:cNvPr id="51209" name="Picture 9" descr="d000baa1cd11728b56310d0ec9fcc3cec3fd2cf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1275160"/>
            <a:ext cx="1728788" cy="124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03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3056335"/>
            <a:ext cx="2952750" cy="208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1" descr="03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927748"/>
            <a:ext cx="2954338" cy="22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2" name="Picture 12" descr="03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1059656"/>
            <a:ext cx="2376488" cy="162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4" name="Picture 14" descr="u=2087411825,526687503&amp;fm=21&amp;gp=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9" y="141685"/>
            <a:ext cx="19716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68314" y="1437085"/>
            <a:ext cx="5761037" cy="86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altLang="zh-CN" sz="3600">
                <a:latin typeface="Arial" panose="020B0604020202020204"/>
              </a:rPr>
              <a:t>——</a:t>
            </a:r>
            <a:r>
              <a:rPr lang="en-US" altLang="zh-CN" sz="3600">
                <a:latin typeface="Comic Sans MS" panose="030F0702030302020204" pitchFamily="66" charset="0"/>
              </a:rPr>
              <a:t>Where are you from?</a:t>
            </a:r>
          </a:p>
        </p:txBody>
      </p:sp>
      <p:pic>
        <p:nvPicPr>
          <p:cNvPr id="52231" name="Picture 7" descr="03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0"/>
            <a:ext cx="3276600" cy="22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107950" y="2247900"/>
            <a:ext cx="5761038" cy="8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altLang="zh-CN" sz="3600" dirty="0">
                <a:latin typeface="Arial" panose="020B0604020202020204"/>
              </a:rPr>
              <a:t>——</a:t>
            </a:r>
            <a:r>
              <a:rPr lang="en-US" altLang="zh-CN" sz="3600" dirty="0">
                <a:latin typeface="Comic Sans MS" panose="030F0702030302020204" pitchFamily="66" charset="0"/>
              </a:rPr>
              <a:t>I</a:t>
            </a:r>
            <a:r>
              <a:rPr lang="en-US" altLang="zh-CN" sz="3600" dirty="0">
                <a:latin typeface="Arial" panose="020B0604020202020204"/>
              </a:rPr>
              <a:t>’</a:t>
            </a:r>
            <a:r>
              <a:rPr lang="en-US" altLang="zh-CN" sz="3600" dirty="0">
                <a:latin typeface="Comic Sans MS" panose="030F0702030302020204" pitchFamily="66" charset="0"/>
              </a:rPr>
              <a:t>m from</a:t>
            </a:r>
            <a:r>
              <a:rPr lang="en-US" altLang="zh-CN" sz="3600" dirty="0">
                <a:solidFill>
                  <a:srgbClr val="FD6E03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the U.S.</a:t>
            </a:r>
            <a:b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CN" sz="3600" dirty="0">
                <a:latin typeface="Comic Sans MS" panose="030F0702030302020204" pitchFamily="66" charset="0"/>
              </a:rPr>
              <a:t>I love my country.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6" name="Picture 4" descr="meigu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2381"/>
            <a:ext cx="9144000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03576" y="250032"/>
            <a:ext cx="3533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>
                <a:solidFill>
                  <a:srgbClr val="FFFF00"/>
                </a:solidFill>
              </a:rPr>
              <a:t>the U.S.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067176" y="0"/>
            <a:ext cx="3533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>
                <a:solidFill>
                  <a:srgbClr val="FFFF00"/>
                </a:solidFill>
              </a:rPr>
              <a:t>the U.S.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211638" y="3598069"/>
            <a:ext cx="525621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600" b="1">
                <a:solidFill>
                  <a:srgbClr val="FFFF00"/>
                </a:solidFill>
                <a:ea typeface="黑体" panose="02010609060101010101" pitchFamily="2" charset="-122"/>
              </a:rPr>
              <a:t>金门大桥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7348" name="Picture 4" descr="白宫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95289" y="141685"/>
            <a:ext cx="3533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>
                <a:solidFill>
                  <a:srgbClr val="FFFF00"/>
                </a:solidFill>
              </a:rPr>
              <a:t>the U.S.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7667626" y="627460"/>
            <a:ext cx="11525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/>
              <a:t>白</a:t>
            </a:r>
          </a:p>
          <a:p>
            <a:pPr>
              <a:spcBef>
                <a:spcPct val="50000"/>
              </a:spcBef>
            </a:pPr>
            <a:r>
              <a:rPr lang="zh-CN" altLang="en-US" sz="4800" b="1"/>
              <a:t>宫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6324" name="Picture 4" descr="自由女神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859339" y="86916"/>
            <a:ext cx="3533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>
                <a:solidFill>
                  <a:srgbClr val="FFFF00"/>
                </a:solidFill>
              </a:rPr>
              <a:t>the U.S.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971551" y="1113235"/>
            <a:ext cx="115252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9933"/>
                </a:solidFill>
              </a:rPr>
              <a:t>自由女神像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d000baa1cd11728b56310d0ec9fcc3cec3fd2cf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2463404"/>
            <a:ext cx="2736850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395289" y="681037"/>
            <a:ext cx="5761037" cy="8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altLang="zh-CN" sz="3600">
                <a:latin typeface="Arial" panose="020B0604020202020204"/>
              </a:rPr>
              <a:t>——</a:t>
            </a:r>
            <a:r>
              <a:rPr lang="en-US" altLang="zh-CN" sz="3600">
                <a:latin typeface="Comic Sans MS" panose="030F0702030302020204" pitchFamily="66" charset="0"/>
              </a:rPr>
              <a:t>Where are you from?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-107950" y="1600200"/>
            <a:ext cx="5761038" cy="8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altLang="zh-CN" sz="3600">
                <a:latin typeface="Arial" panose="020B0604020202020204"/>
              </a:rPr>
              <a:t>——</a:t>
            </a:r>
            <a:r>
              <a:rPr lang="en-US" altLang="zh-CN" sz="3600">
                <a:latin typeface="Comic Sans MS" panose="030F0702030302020204" pitchFamily="66" charset="0"/>
              </a:rPr>
              <a:t>I</a:t>
            </a:r>
            <a:r>
              <a:rPr lang="en-US" altLang="zh-CN" sz="3600">
                <a:latin typeface="Arial" panose="020B0604020202020204"/>
              </a:rPr>
              <a:t>’</a:t>
            </a:r>
            <a:r>
              <a:rPr lang="en-US" altLang="zh-CN" sz="3600">
                <a:latin typeface="Comic Sans MS" panose="030F0702030302020204" pitchFamily="66" charset="0"/>
              </a:rPr>
              <a:t>m from</a:t>
            </a:r>
            <a:r>
              <a:rPr lang="en-US" altLang="zh-CN" sz="3600">
                <a:solidFill>
                  <a:srgbClr val="FD6E03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Britain</a:t>
            </a:r>
            <a:r>
              <a:rPr lang="en-US" altLang="zh-CN" sz="3600">
                <a:latin typeface="Comic Sans MS" panose="030F0702030302020204" pitchFamily="66" charset="0"/>
              </a:rPr>
              <a:t>.</a:t>
            </a:r>
            <a:br>
              <a:rPr lang="en-US" altLang="zh-CN" sz="3600">
                <a:latin typeface="Comic Sans MS" panose="030F0702030302020204" pitchFamily="66" charset="0"/>
              </a:rPr>
            </a:br>
            <a:r>
              <a:rPr lang="en-US" altLang="zh-CN" sz="3600">
                <a:latin typeface="Comic Sans MS" panose="030F0702030302020204" pitchFamily="66" charset="0"/>
              </a:rPr>
              <a:t>      I love my country.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  <p:bldP spid="532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9396" name="Picture 4" descr="yinggu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6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995738" y="195263"/>
            <a:ext cx="3363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>
                <a:solidFill>
                  <a:srgbClr val="FFFF00"/>
                </a:solidFill>
              </a:rPr>
              <a:t>Britain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491630"/>
            <a:ext cx="8229600" cy="857250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Welcome back to school!</a:t>
            </a:r>
            <a:r>
              <a:rPr lang="en-US" altLang="zh-CN" dirty="0">
                <a:solidFill>
                  <a:srgbClr val="0000FF"/>
                </a:solidFill>
              </a:rPr>
              <a:t/>
            </a:r>
            <a:br>
              <a:rPr lang="en-US" altLang="zh-CN" dirty="0">
                <a:solidFill>
                  <a:srgbClr val="0000FF"/>
                </a:solidFill>
              </a:rPr>
            </a:br>
            <a:r>
              <a:rPr lang="zh-CN" altLang="en-US" dirty="0">
                <a:solidFill>
                  <a:srgbClr val="FF0000"/>
                </a:solidFill>
              </a:rPr>
              <a:t>（欢迎返校！）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995738" y="195263"/>
            <a:ext cx="3363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>
                <a:solidFill>
                  <a:srgbClr val="FFFF00"/>
                </a:solidFill>
              </a:rPr>
              <a:t>Britain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411414" y="4192191"/>
            <a:ext cx="44656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FF00"/>
                </a:solidFill>
              </a:rPr>
              <a:t>伦敦桥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44" name="Picture 4" descr="大本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4" y="1191"/>
            <a:ext cx="9178925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995738" y="195263"/>
            <a:ext cx="3363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>
                <a:solidFill>
                  <a:srgbClr val="FFFF00"/>
                </a:solidFill>
              </a:rPr>
              <a:t>Britain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396875" y="357188"/>
            <a:ext cx="3095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</a:rPr>
              <a:t>大本钟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t01f4fe9754761c09c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68313" y="86916"/>
            <a:ext cx="3363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>
                <a:solidFill>
                  <a:srgbClr val="FFFF00"/>
                </a:solidFill>
              </a:rPr>
              <a:t>Britain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812088" y="1329928"/>
            <a:ext cx="8636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rgbClr val="FF3300"/>
                </a:solidFill>
              </a:rPr>
              <a:t>伦敦眼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03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2363391"/>
            <a:ext cx="4538662" cy="278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900114" y="465535"/>
            <a:ext cx="5761037" cy="86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altLang="zh-CN" sz="3600">
                <a:latin typeface="Arial" panose="020B0604020202020204"/>
              </a:rPr>
              <a:t>——</a:t>
            </a:r>
            <a:r>
              <a:rPr lang="en-US" altLang="zh-CN" sz="3600">
                <a:latin typeface="Comic Sans MS" panose="030F0702030302020204" pitchFamily="66" charset="0"/>
              </a:rPr>
              <a:t>Where are you from?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468314" y="1275160"/>
            <a:ext cx="5761037" cy="86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altLang="zh-CN" sz="3600">
                <a:latin typeface="Arial" panose="020B0604020202020204"/>
              </a:rPr>
              <a:t>——</a:t>
            </a:r>
            <a:r>
              <a:rPr lang="en-US" altLang="zh-CN" sz="3600">
                <a:latin typeface="Comic Sans MS" panose="030F0702030302020204" pitchFamily="66" charset="0"/>
              </a:rPr>
              <a:t>I</a:t>
            </a:r>
            <a:r>
              <a:rPr lang="en-US" altLang="zh-CN" sz="3600">
                <a:latin typeface="Arial" panose="020B0604020202020204"/>
              </a:rPr>
              <a:t>’</a:t>
            </a:r>
            <a:r>
              <a:rPr lang="en-US" altLang="zh-CN" sz="3600">
                <a:latin typeface="Comic Sans MS" panose="030F0702030302020204" pitchFamily="66" charset="0"/>
              </a:rPr>
              <a:t>m from</a:t>
            </a:r>
            <a:r>
              <a:rPr lang="en-US" altLang="zh-CN" sz="3600">
                <a:solidFill>
                  <a:srgbClr val="FD6E03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Canada</a:t>
            </a:r>
            <a:r>
              <a:rPr lang="en-US" altLang="zh-CN" sz="3600">
                <a:latin typeface="Comic Sans MS" panose="030F0702030302020204" pitchFamily="66" charset="0"/>
              </a:rPr>
              <a:t>.</a:t>
            </a:r>
            <a:br>
              <a:rPr lang="en-US" altLang="zh-CN" sz="3600">
                <a:latin typeface="Comic Sans MS" panose="030F0702030302020204" pitchFamily="66" charset="0"/>
              </a:rPr>
            </a:br>
            <a:r>
              <a:rPr lang="en-US" altLang="zh-CN" sz="3600">
                <a:latin typeface="Comic Sans MS" panose="030F0702030302020204" pitchFamily="66" charset="0"/>
              </a:rPr>
              <a:t>      I love my country.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/>
      <p:bldP spid="542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3492" name="Picture 4" descr="2007112154215322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419475" y="86916"/>
            <a:ext cx="2432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>
                <a:solidFill>
                  <a:srgbClr val="009900"/>
                </a:solidFill>
              </a:rPr>
              <a:t>Canada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563938" y="0"/>
            <a:ext cx="2432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>
                <a:solidFill>
                  <a:srgbClr val="FFFF00"/>
                </a:solidFill>
              </a:rPr>
              <a:t>Canada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132138" y="4300538"/>
            <a:ext cx="36004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ea typeface="黑体" panose="02010609060101010101" pitchFamily="2" charset="-122"/>
              </a:rPr>
              <a:t>枫林大道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720_113247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7812088" y="844154"/>
            <a:ext cx="863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FF00"/>
                </a:solidFill>
                <a:ea typeface="黑体" panose="02010609060101010101" pitchFamily="2" charset="-122"/>
              </a:rPr>
              <a:t>国会大厦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116013" y="195263"/>
            <a:ext cx="2432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>
                <a:solidFill>
                  <a:srgbClr val="FFFF00"/>
                </a:solidFill>
              </a:rPr>
              <a:t>Canada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t015dc15a2f59e3d78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211638" y="250031"/>
            <a:ext cx="2432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>
                <a:solidFill>
                  <a:srgbClr val="FFFF00"/>
                </a:solidFill>
              </a:rPr>
              <a:t>Canada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0" y="1924050"/>
            <a:ext cx="2555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</a:rPr>
              <a:t>国家电视塔（</a:t>
            </a:r>
            <a:r>
              <a:rPr lang="en-US" altLang="zh-CN" sz="3600" b="1">
                <a:solidFill>
                  <a:srgbClr val="0000FF"/>
                </a:solidFill>
              </a:rPr>
              <a:t>CN</a:t>
            </a:r>
            <a:r>
              <a:rPr lang="zh-CN" altLang="en-US" sz="3600" b="1">
                <a:solidFill>
                  <a:srgbClr val="0000FF"/>
                </a:solidFill>
              </a:rPr>
              <a:t>塔）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03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25278"/>
            <a:ext cx="3890962" cy="291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059113" y="465535"/>
            <a:ext cx="5761037" cy="86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altLang="zh-CN" sz="3600">
                <a:latin typeface="Arial" panose="020B0604020202020204"/>
              </a:rPr>
              <a:t>——</a:t>
            </a:r>
            <a:r>
              <a:rPr lang="en-US" altLang="zh-CN" sz="3600">
                <a:latin typeface="Comic Sans MS" panose="030F0702030302020204" pitchFamily="66" charset="0"/>
              </a:rPr>
              <a:t>Where are you from?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484439" y="1168004"/>
            <a:ext cx="5761037" cy="86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altLang="zh-CN" sz="3600" dirty="0">
                <a:latin typeface="Arial" panose="020B0604020202020204"/>
              </a:rPr>
              <a:t>——</a:t>
            </a:r>
            <a:r>
              <a:rPr lang="en-US" altLang="zh-CN" sz="3600" dirty="0">
                <a:latin typeface="Comic Sans MS" panose="030F0702030302020204" pitchFamily="66" charset="0"/>
              </a:rPr>
              <a:t>I</a:t>
            </a:r>
            <a:r>
              <a:rPr lang="en-US" altLang="zh-CN" sz="3600" dirty="0">
                <a:latin typeface="Arial" panose="020B0604020202020204"/>
              </a:rPr>
              <a:t>’</a:t>
            </a:r>
            <a:r>
              <a:rPr lang="en-US" altLang="zh-CN" sz="3600" dirty="0">
                <a:latin typeface="Comic Sans MS" panose="030F0702030302020204" pitchFamily="66" charset="0"/>
              </a:rPr>
              <a:t>m from</a:t>
            </a:r>
            <a:r>
              <a:rPr lang="en-US" altLang="zh-CN" sz="3600" dirty="0">
                <a:solidFill>
                  <a:srgbClr val="FD6E03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China</a:t>
            </a:r>
            <a:r>
              <a:rPr lang="en-US" altLang="zh-CN" sz="3600" dirty="0">
                <a:latin typeface="Comic Sans MS" panose="030F0702030302020204" pitchFamily="66" charset="0"/>
              </a:rPr>
              <a:t>.</a:t>
            </a:r>
            <a:br>
              <a:rPr lang="en-US" altLang="zh-CN" sz="3600" dirty="0">
                <a:latin typeface="Comic Sans MS" panose="030F0702030302020204" pitchFamily="66" charset="0"/>
              </a:rPr>
            </a:br>
            <a:r>
              <a:rPr lang="en-US" altLang="zh-CN" sz="3600" dirty="0">
                <a:latin typeface="Comic Sans MS" panose="030F0702030302020204" pitchFamily="66" charset="0"/>
              </a:rPr>
              <a:t>        I love my country.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1"/>
            <a:ext cx="9144000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427539" y="86916"/>
            <a:ext cx="2911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5400" b="1">
                <a:solidFill>
                  <a:srgbClr val="FF3300"/>
                </a:solidFill>
              </a:rPr>
              <a:t>China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350456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/>
              <a:t>Let’s ask him some questions! </a:t>
            </a:r>
          </a:p>
          <a:p>
            <a:pPr>
              <a:spcBef>
                <a:spcPct val="50000"/>
              </a:spcBef>
            </a:pPr>
            <a:r>
              <a:rPr lang="zh-CN" altLang="en-US" sz="2800" dirty="0"/>
              <a:t>（我们来通过提问了解他吧！）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763713" y="2094632"/>
            <a:ext cx="568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How old are you?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692275" y="1582143"/>
            <a:ext cx="568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What’s your name?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763713" y="2681820"/>
            <a:ext cx="568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What’s your hobby?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908175" y="3205695"/>
            <a:ext cx="568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What’s your </a:t>
            </a:r>
            <a:r>
              <a:rPr lang="en-US" altLang="zh-CN" sz="2800" b="1" dirty="0" err="1">
                <a:solidFill>
                  <a:srgbClr val="FF0000"/>
                </a:solidFill>
              </a:rPr>
              <a:t>favourite</a:t>
            </a:r>
            <a:r>
              <a:rPr lang="en-US" altLang="zh-CN" sz="2800" b="1" dirty="0">
                <a:solidFill>
                  <a:srgbClr val="FF0000"/>
                </a:solidFill>
              </a:rPr>
              <a:t> food?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908175" y="3884024"/>
            <a:ext cx="568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What season do you like?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818382" y="4322589"/>
            <a:ext cx="5689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</a:rPr>
              <a:t>…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6" grpId="0"/>
      <p:bldP spid="27657" grpId="0"/>
      <p:bldP spid="27658" grpId="0"/>
      <p:bldP spid="27659" grpId="0"/>
      <p:bldP spid="276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4585157_134518093159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03576" y="250031"/>
            <a:ext cx="2911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5400" b="1">
                <a:solidFill>
                  <a:srgbClr val="FF3300"/>
                </a:solidFill>
              </a:rPr>
              <a:t>China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79388" y="1491853"/>
            <a:ext cx="7921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FF00"/>
                </a:solidFill>
              </a:rPr>
              <a:t>鸟巢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547814" y="195262"/>
            <a:ext cx="7272337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6600"/>
                </a:solidFill>
              </a:rPr>
              <a:t>Group work: Act, ask and answer.</a:t>
            </a:r>
          </a:p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6600"/>
                </a:solidFill>
              </a:rPr>
              <a:t>（用你准备的面具或手偶等在小组内做角色扮演，问答国籍）</a:t>
            </a:r>
            <a:r>
              <a:rPr lang="en-US" altLang="zh-CN" sz="1600" dirty="0"/>
              <a:t> </a:t>
            </a:r>
          </a:p>
        </p:txBody>
      </p:sp>
      <p:pic>
        <p:nvPicPr>
          <p:cNvPr id="69640" name="Picture 8" descr="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6" y="1221581"/>
            <a:ext cx="3311525" cy="17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1" name="Text Box 3"/>
          <p:cNvSpPr txBox="1">
            <a:spLocks noChangeArrowheads="1"/>
          </p:cNvSpPr>
          <p:nvPr/>
        </p:nvSpPr>
        <p:spPr bwMode="auto">
          <a:xfrm>
            <a:off x="539751" y="1491853"/>
            <a:ext cx="482441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Times New Roman" panose="02020603050405020304" pitchFamily="18" charset="0"/>
              </a:rPr>
              <a:t>---Hello!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</a:rPr>
              <a:t>---Hello! What</a:t>
            </a:r>
            <a:r>
              <a:rPr lang="en-US" altLang="zh-CN" sz="2800" b="1" dirty="0">
                <a:latin typeface="Times New Roman" panose="02020603050405020304" pitchFamily="18" charset="0"/>
              </a:rPr>
              <a:t>’s your name?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</a:rPr>
              <a:t>---I</a:t>
            </a:r>
            <a:r>
              <a:rPr lang="en-US" altLang="zh-CN" sz="2800" b="1" dirty="0">
                <a:latin typeface="Times New Roman" panose="02020603050405020304" pitchFamily="18" charset="0"/>
              </a:rPr>
              <a:t>’m...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</a:rPr>
              <a:t>---Where are you from?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</a:rPr>
              <a:t>---I</a:t>
            </a:r>
            <a:r>
              <a:rPr lang="en-US" altLang="zh-CN" sz="2800" b="1" dirty="0">
                <a:latin typeface="Times New Roman" panose="02020603050405020304" pitchFamily="18" charset="0"/>
              </a:rPr>
              <a:t>’m from ...</a:t>
            </a:r>
          </a:p>
        </p:txBody>
      </p:sp>
      <p:pic>
        <p:nvPicPr>
          <p:cNvPr id="69642" name="Picture 10" descr="t014414b3c78a42f93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3579862"/>
            <a:ext cx="2111375" cy="158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3" name="Picture 11" descr="turL3R1cnd3dy5oZWxsb3BhcnR5LmNvbS5jbi9ob21lL3VwbG9hZC9ncGljLzIwMTIxMTEzL2M5ZGM2M2VhNzBmMTBlZGIxNzQyOGQzYTMwZmI5NDU4LmpwZw==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0964" y="3579862"/>
            <a:ext cx="2098675" cy="16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5" name="Picture 13" descr="t017aa123bbe02f242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4" y="3685827"/>
            <a:ext cx="1978025" cy="145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6" name="Picture 14" descr="u=2087411825,526687503&amp;fm=21&amp;gp=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9" y="0"/>
            <a:ext cx="19716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9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9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9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3"/>
          <p:cNvSpPr>
            <a:spLocks noChangeArrowheads="1" noChangeShapeType="1"/>
          </p:cNvSpPr>
          <p:nvPr/>
        </p:nvSpPr>
        <p:spPr bwMode="auto">
          <a:xfrm>
            <a:off x="3276600" y="465535"/>
            <a:ext cx="2160588" cy="53935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6486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000000"/>
                  </a:solidFill>
                  <a:rou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sz="3600" b="1" kern="10" dirty="0">
              <a:ln w="12700">
                <a:solidFill>
                  <a:srgbClr val="000000"/>
                </a:solidFill>
                <a:round/>
              </a:ln>
              <a:solidFill>
                <a:srgbClr val="FF66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403350" y="1419622"/>
            <a:ext cx="6553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US" altLang="zh-CN" sz="2800" dirty="0"/>
              <a:t>Listen and repeat for 3 times.</a:t>
            </a:r>
          </a:p>
          <a:p>
            <a:r>
              <a:rPr lang="zh-CN" altLang="en-US" sz="2000" dirty="0"/>
              <a:t>   （听课文录音，模仿跟读</a:t>
            </a:r>
            <a:r>
              <a:rPr lang="en-US" altLang="zh-CN" sz="2000" dirty="0"/>
              <a:t>3</a:t>
            </a:r>
            <a:r>
              <a:rPr lang="zh-CN" altLang="en-US" sz="2000" dirty="0"/>
              <a:t>遍）</a:t>
            </a:r>
          </a:p>
          <a:p>
            <a:endParaRPr lang="zh-CN" altLang="en-US" sz="2000" dirty="0"/>
          </a:p>
          <a:p>
            <a:r>
              <a:rPr lang="en-US" altLang="zh-CN" sz="2800" dirty="0"/>
              <a:t>2. Draw the national flags we learned today and write their names. </a:t>
            </a:r>
          </a:p>
          <a:p>
            <a:r>
              <a:rPr lang="zh-CN" altLang="en-US" sz="2000" dirty="0"/>
              <a:t>   （画一画今天学过的国家的国旗，并写上国家名称）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95263"/>
            <a:ext cx="6983413" cy="486966"/>
          </a:xfrm>
        </p:spPr>
        <p:txBody>
          <a:bodyPr/>
          <a:lstStyle/>
          <a:p>
            <a:r>
              <a:rPr lang="en-US" altLang="zh-CN" sz="2800" dirty="0"/>
              <a:t>Li Ming has some new friends, too. </a:t>
            </a:r>
            <a:endParaRPr lang="en-US" altLang="zh-CN" sz="2400" dirty="0"/>
          </a:p>
        </p:txBody>
      </p:sp>
      <p:pic>
        <p:nvPicPr>
          <p:cNvPr id="29702" name="Picture 6" descr="QQ图片20150317093707"/>
          <p:cNvPicPr>
            <a:picLocks noChangeAspect="1" noChangeArrowheads="1"/>
          </p:cNvPicPr>
          <p:nvPr/>
        </p:nvPicPr>
        <p:blipFill>
          <a:blip r:embed="rId2" cstate="email">
            <a:lum bright="18000" contrast="24000"/>
          </a:blip>
          <a:srcRect/>
          <a:stretch>
            <a:fillRect/>
          </a:stretch>
        </p:blipFill>
        <p:spPr bwMode="auto">
          <a:xfrm>
            <a:off x="1187451" y="844154"/>
            <a:ext cx="6697663" cy="40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900113" y="195263"/>
            <a:ext cx="6840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Who are they?   Watch and match.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003800" y="2680097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Mike</a:t>
            </a:r>
          </a:p>
        </p:txBody>
      </p:sp>
      <p:pic>
        <p:nvPicPr>
          <p:cNvPr id="47109" name="Picture 5" descr="IMG_20150317_102942"/>
          <p:cNvPicPr>
            <a:picLocks noChangeAspect="1" noChangeArrowheads="1"/>
          </p:cNvPicPr>
          <p:nvPr/>
        </p:nvPicPr>
        <p:blipFill>
          <a:blip r:embed="rId2" cstate="email">
            <a:lum bright="6000" contrast="30000"/>
          </a:blip>
          <a:srcRect/>
          <a:stretch>
            <a:fillRect/>
          </a:stretch>
        </p:blipFill>
        <p:spPr bwMode="auto">
          <a:xfrm>
            <a:off x="2051050" y="2518172"/>
            <a:ext cx="1081088" cy="75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IMG_20150317_102942"/>
          <p:cNvPicPr>
            <a:picLocks noChangeAspect="1" noChangeArrowheads="1"/>
          </p:cNvPicPr>
          <p:nvPr/>
        </p:nvPicPr>
        <p:blipFill>
          <a:blip r:embed="rId3" cstate="email">
            <a:lum bright="-6000" contrast="24000"/>
          </a:blip>
          <a:srcRect/>
          <a:stretch>
            <a:fillRect/>
          </a:stretch>
        </p:blipFill>
        <p:spPr bwMode="auto">
          <a:xfrm>
            <a:off x="2051050" y="1707357"/>
            <a:ext cx="1079500" cy="70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IMG20150317103657"/>
          <p:cNvPicPr>
            <a:picLocks noChangeAspect="1" noChangeArrowheads="1"/>
          </p:cNvPicPr>
          <p:nvPr/>
        </p:nvPicPr>
        <p:blipFill>
          <a:blip r:embed="rId4" cstate="email">
            <a:lum bright="18000" contrast="48000"/>
          </a:blip>
          <a:srcRect/>
          <a:stretch>
            <a:fillRect/>
          </a:stretch>
        </p:blipFill>
        <p:spPr bwMode="auto">
          <a:xfrm>
            <a:off x="2051050" y="844154"/>
            <a:ext cx="1079500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003800" y="1059656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Mary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003800" y="1869281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Jim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00113" y="195263"/>
            <a:ext cx="6840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Who are they? Let’s match.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003800" y="2680097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Mike</a:t>
            </a:r>
          </a:p>
        </p:txBody>
      </p:sp>
      <p:pic>
        <p:nvPicPr>
          <p:cNvPr id="32776" name="Picture 8" descr="IMG_20150317_102942"/>
          <p:cNvPicPr>
            <a:picLocks noChangeAspect="1" noChangeArrowheads="1"/>
          </p:cNvPicPr>
          <p:nvPr/>
        </p:nvPicPr>
        <p:blipFill>
          <a:blip r:embed="rId3" cstate="email">
            <a:lum bright="6000" contrast="30000"/>
          </a:blip>
          <a:srcRect/>
          <a:stretch>
            <a:fillRect/>
          </a:stretch>
        </p:blipFill>
        <p:spPr bwMode="auto">
          <a:xfrm>
            <a:off x="2051050" y="2518172"/>
            <a:ext cx="1081088" cy="75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IMG_20150317_102942"/>
          <p:cNvPicPr>
            <a:picLocks noChangeAspect="1" noChangeArrowheads="1"/>
          </p:cNvPicPr>
          <p:nvPr/>
        </p:nvPicPr>
        <p:blipFill>
          <a:blip r:embed="rId4" cstate="email">
            <a:lum bright="-6000" contrast="24000"/>
          </a:blip>
          <a:srcRect/>
          <a:stretch>
            <a:fillRect/>
          </a:stretch>
        </p:blipFill>
        <p:spPr bwMode="auto">
          <a:xfrm>
            <a:off x="2051050" y="1707357"/>
            <a:ext cx="1079500" cy="70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IMG20150317103657"/>
          <p:cNvPicPr>
            <a:picLocks noChangeAspect="1" noChangeArrowheads="1"/>
          </p:cNvPicPr>
          <p:nvPr/>
        </p:nvPicPr>
        <p:blipFill>
          <a:blip r:embed="rId5" cstate="email">
            <a:lum bright="18000" contrast="48000"/>
          </a:blip>
          <a:srcRect/>
          <a:stretch>
            <a:fillRect/>
          </a:stretch>
        </p:blipFill>
        <p:spPr bwMode="auto">
          <a:xfrm>
            <a:off x="2051050" y="844154"/>
            <a:ext cx="1079500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003800" y="1059656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Mary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5003800" y="1869281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Jim</a:t>
            </a: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3348038" y="1275160"/>
            <a:ext cx="2087562" cy="81081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3276601" y="2031206"/>
            <a:ext cx="2087563" cy="810816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V="1">
            <a:off x="3348039" y="1329929"/>
            <a:ext cx="1944687" cy="1512094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/>
      <p:bldP spid="32784" grpId="0" animBg="1"/>
      <p:bldP spid="327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IMG20150317103657"/>
          <p:cNvPicPr>
            <a:picLocks noChangeAspect="1" noChangeArrowheads="1"/>
          </p:cNvPicPr>
          <p:nvPr/>
        </p:nvPicPr>
        <p:blipFill>
          <a:blip r:embed="rId2" cstate="email">
            <a:lum bright="18000" contrast="48000"/>
          </a:blip>
          <a:srcRect/>
          <a:stretch>
            <a:fillRect/>
          </a:stretch>
        </p:blipFill>
        <p:spPr bwMode="auto">
          <a:xfrm>
            <a:off x="1908176" y="1545432"/>
            <a:ext cx="1006475" cy="7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QQ图片20150317093707"/>
          <p:cNvPicPr>
            <a:picLocks noChangeAspect="1" noChangeArrowheads="1"/>
          </p:cNvPicPr>
          <p:nvPr/>
        </p:nvPicPr>
        <p:blipFill>
          <a:blip r:embed="rId3" cstate="email">
            <a:lum contrast="48000"/>
          </a:blip>
          <a:srcRect/>
          <a:stretch>
            <a:fillRect/>
          </a:stretch>
        </p:blipFill>
        <p:spPr bwMode="auto">
          <a:xfrm>
            <a:off x="1908176" y="681038"/>
            <a:ext cx="1008063" cy="69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339976" y="951310"/>
            <a:ext cx="5400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</a:rPr>
              <a:t>: Where are you from?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908175" y="1653779"/>
            <a:ext cx="568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</a:rPr>
              <a:t>: I’m from</a:t>
            </a:r>
            <a:r>
              <a:rPr lang="en-US" altLang="zh-CN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0000FF"/>
                </a:solidFill>
              </a:rPr>
              <a:t>_______.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11188" y="2680098"/>
            <a:ext cx="568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/>
              <a:t>A.</a:t>
            </a:r>
            <a:r>
              <a:rPr lang="en-US" altLang="zh-CN" sz="3200" dirty="0">
                <a:solidFill>
                  <a:srgbClr val="0000FF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the U.S.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11188" y="3436144"/>
            <a:ext cx="568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B.</a:t>
            </a:r>
            <a:r>
              <a:rPr lang="en-US" altLang="zh-CN" sz="3600" dirty="0">
                <a:solidFill>
                  <a:srgbClr val="0000FF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Canada</a:t>
            </a:r>
          </a:p>
        </p:txBody>
      </p:sp>
      <p:pic>
        <p:nvPicPr>
          <p:cNvPr id="33805" name="Picture 13" descr="美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4" y="2301479"/>
            <a:ext cx="1728787" cy="86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g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274219"/>
            <a:ext cx="1727200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97223" y="681037"/>
            <a:ext cx="461665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611189" y="195263"/>
            <a:ext cx="3889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/>
              <a:t>Watch and choose.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338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IMG20150317103657"/>
          <p:cNvPicPr>
            <a:picLocks noChangeAspect="1" noChangeArrowheads="1"/>
          </p:cNvPicPr>
          <p:nvPr/>
        </p:nvPicPr>
        <p:blipFill>
          <a:blip r:embed="rId2" cstate="email">
            <a:lum bright="18000" contrast="48000"/>
          </a:blip>
          <a:srcRect/>
          <a:stretch>
            <a:fillRect/>
          </a:stretch>
        </p:blipFill>
        <p:spPr bwMode="auto">
          <a:xfrm>
            <a:off x="1979613" y="1491854"/>
            <a:ext cx="936625" cy="65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QQ图片20150317093707"/>
          <p:cNvPicPr>
            <a:picLocks noChangeAspect="1" noChangeArrowheads="1"/>
          </p:cNvPicPr>
          <p:nvPr/>
        </p:nvPicPr>
        <p:blipFill>
          <a:blip r:embed="rId3" cstate="email">
            <a:lum contrast="48000"/>
          </a:blip>
          <a:srcRect/>
          <a:stretch>
            <a:fillRect/>
          </a:stretch>
        </p:blipFill>
        <p:spPr bwMode="auto">
          <a:xfrm>
            <a:off x="1979613" y="735806"/>
            <a:ext cx="936625" cy="6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339976" y="897731"/>
            <a:ext cx="5400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</a:rPr>
              <a:t>: Where are you from?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908175" y="1600200"/>
            <a:ext cx="568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</a:rPr>
              <a:t>: I’m from</a:t>
            </a:r>
            <a:r>
              <a:rPr lang="en-US" altLang="zh-CN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0000FF"/>
                </a:solidFill>
              </a:rPr>
              <a:t>_______.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11188" y="2409825"/>
            <a:ext cx="568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/>
              <a:t>A.</a:t>
            </a:r>
            <a:r>
              <a:rPr lang="en-US" altLang="zh-CN" sz="3200" dirty="0">
                <a:solidFill>
                  <a:srgbClr val="0000FF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the U.S.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39750" y="3327798"/>
            <a:ext cx="568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/>
              <a:t>B.</a:t>
            </a:r>
            <a:r>
              <a:rPr lang="en-US" altLang="zh-CN" sz="3200" dirty="0">
                <a:solidFill>
                  <a:srgbClr val="0000FF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Canada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076826" y="1545431"/>
            <a:ext cx="1223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B</a:t>
            </a:r>
            <a:endParaRPr lang="en-US" altLang="zh-CN" sz="3200">
              <a:solidFill>
                <a:srgbClr val="FF0000"/>
              </a:solidFill>
            </a:endParaRPr>
          </a:p>
        </p:txBody>
      </p:sp>
      <p:pic>
        <p:nvPicPr>
          <p:cNvPr id="34826" name="Picture 10" descr="美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9" y="2139554"/>
            <a:ext cx="1728787" cy="86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1" descr="g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112294"/>
            <a:ext cx="1727200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797223" y="681037"/>
            <a:ext cx="461665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11189" y="195263"/>
            <a:ext cx="3889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/>
              <a:t>Let’s choose.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627313" y="3706416"/>
            <a:ext cx="1657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（加拿大）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27089" y="1006079"/>
            <a:ext cx="705643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2400" dirty="0"/>
              <a:t>Hello! Hello!</a:t>
            </a:r>
          </a:p>
          <a:p>
            <a:pPr>
              <a:buFontTx/>
              <a:buNone/>
            </a:pPr>
            <a:r>
              <a:rPr lang="en-US" altLang="zh-CN" sz="2400" dirty="0"/>
              <a:t> Where are you from?</a:t>
            </a:r>
          </a:p>
          <a:p>
            <a:pPr>
              <a:buFontTx/>
              <a:buNone/>
            </a:pPr>
            <a:r>
              <a:rPr lang="en-US" altLang="zh-CN" sz="2400" dirty="0"/>
              <a:t>Where are you from? </a:t>
            </a:r>
          </a:p>
          <a:p>
            <a:pPr>
              <a:buFontTx/>
              <a:buNone/>
            </a:pPr>
            <a:r>
              <a:rPr lang="en-US" altLang="zh-CN" sz="2400" dirty="0"/>
              <a:t>Where are you from?</a:t>
            </a:r>
          </a:p>
          <a:p>
            <a:pPr>
              <a:buFontTx/>
              <a:buNone/>
            </a:pPr>
            <a:r>
              <a:rPr lang="en-US" altLang="zh-CN" sz="2400" dirty="0"/>
              <a:t>Hello! Hello! </a:t>
            </a:r>
          </a:p>
          <a:p>
            <a:pPr>
              <a:buFontTx/>
              <a:buNone/>
            </a:pPr>
            <a:r>
              <a:rPr lang="en-US" altLang="zh-CN" sz="2400" dirty="0"/>
              <a:t>Where are you from?</a:t>
            </a:r>
          </a:p>
          <a:p>
            <a:pPr>
              <a:buFontTx/>
              <a:buNone/>
            </a:pPr>
            <a:r>
              <a:rPr lang="en-US" altLang="zh-CN" sz="2400" dirty="0"/>
              <a:t>I’m from </a:t>
            </a:r>
            <a:r>
              <a:rPr lang="en-US" altLang="zh-CN" sz="2400" u="sng" dirty="0">
                <a:solidFill>
                  <a:srgbClr val="FF0000"/>
                </a:solidFill>
              </a:rPr>
              <a:t>Britain</a:t>
            </a:r>
            <a:r>
              <a:rPr lang="en-US" altLang="zh-CN" sz="2400" dirty="0"/>
              <a:t>.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771775" y="303610"/>
            <a:ext cx="3240088" cy="5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altLang="zh-CN" sz="4000" dirty="0">
                <a:solidFill>
                  <a:srgbClr val="FD6E03"/>
                </a:solidFill>
                <a:latin typeface="Comic Sans MS" panose="030F0702030302020204" pitchFamily="66" charset="0"/>
              </a:rPr>
              <a:t>Let</a:t>
            </a:r>
            <a:r>
              <a:rPr lang="en-US" altLang="zh-CN" sz="4000" dirty="0">
                <a:solidFill>
                  <a:srgbClr val="FD6E03"/>
                </a:solidFill>
                <a:latin typeface="Arial" panose="020B0604020202020204"/>
              </a:rPr>
              <a:t>’</a:t>
            </a:r>
            <a:r>
              <a:rPr lang="en-US" altLang="zh-CN" sz="4000" dirty="0">
                <a:solidFill>
                  <a:srgbClr val="FD6E03"/>
                </a:solidFill>
                <a:latin typeface="Comic Sans MS" panose="030F0702030302020204" pitchFamily="66" charset="0"/>
              </a:rPr>
              <a:t>s sing.</a:t>
            </a:r>
          </a:p>
        </p:txBody>
      </p:sp>
      <p:pic>
        <p:nvPicPr>
          <p:cNvPr id="49159" name="Picture 7" descr="u=1252126213,1832272701&amp;fm=23&amp;gp=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9" y="357188"/>
            <a:ext cx="2662237" cy="6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QQ图片20150317093707"/>
          <p:cNvPicPr>
            <a:picLocks noChangeAspect="1" noChangeArrowheads="1"/>
          </p:cNvPicPr>
          <p:nvPr/>
        </p:nvPicPr>
        <p:blipFill>
          <a:blip r:embed="rId3" cstate="email">
            <a:lum contrast="48000"/>
          </a:blip>
          <a:srcRect/>
          <a:stretch>
            <a:fillRect/>
          </a:stretch>
        </p:blipFill>
        <p:spPr bwMode="auto">
          <a:xfrm>
            <a:off x="900114" y="735807"/>
            <a:ext cx="1150937" cy="7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IMG_20150317_102942"/>
          <p:cNvPicPr>
            <a:picLocks noChangeAspect="1" noChangeArrowheads="1"/>
          </p:cNvPicPr>
          <p:nvPr/>
        </p:nvPicPr>
        <p:blipFill>
          <a:blip r:embed="rId4" cstate="email">
            <a:lum bright="-6000" contrast="24000"/>
          </a:blip>
          <a:srcRect/>
          <a:stretch>
            <a:fillRect/>
          </a:stretch>
        </p:blipFill>
        <p:spPr bwMode="auto">
          <a:xfrm>
            <a:off x="6588126" y="1659732"/>
            <a:ext cx="1152525" cy="7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IMG20150317103657"/>
          <p:cNvPicPr>
            <a:picLocks noChangeAspect="1" noChangeArrowheads="1"/>
          </p:cNvPicPr>
          <p:nvPr/>
        </p:nvPicPr>
        <p:blipFill>
          <a:blip r:embed="rId5" cstate="email">
            <a:lum bright="18000" contrast="48000"/>
          </a:blip>
          <a:srcRect/>
          <a:stretch>
            <a:fillRect/>
          </a:stretch>
        </p:blipFill>
        <p:spPr bwMode="auto">
          <a:xfrm>
            <a:off x="1187450" y="2301479"/>
            <a:ext cx="1079500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3" name="Picture 11" descr="IMG_20150317_102942"/>
          <p:cNvPicPr>
            <a:picLocks noChangeAspect="1" noChangeArrowheads="1"/>
          </p:cNvPicPr>
          <p:nvPr/>
        </p:nvPicPr>
        <p:blipFill>
          <a:blip r:embed="rId6" cstate="email">
            <a:lum bright="6000" contrast="30000"/>
          </a:blip>
          <a:srcRect/>
          <a:stretch>
            <a:fillRect/>
          </a:stretch>
        </p:blipFill>
        <p:spPr bwMode="auto">
          <a:xfrm>
            <a:off x="6659564" y="3359945"/>
            <a:ext cx="1081087" cy="75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3924301" y="3598069"/>
            <a:ext cx="2449513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altLang="zh-CN" sz="3200">
                <a:solidFill>
                  <a:srgbClr val="FF0000"/>
                </a:solidFill>
              </a:rPr>
              <a:t>the U.S.</a:t>
            </a:r>
            <a:endParaRPr lang="en-US" altLang="zh-CN" sz="3200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3924301" y="3975498"/>
            <a:ext cx="2449513" cy="3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0000"/>
                </a:solidFill>
              </a:rPr>
              <a:t>Canada</a:t>
            </a:r>
            <a:endParaRPr lang="en-US" altLang="zh-CN" sz="3200" dirty="0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851275" y="4354116"/>
            <a:ext cx="2449513" cy="3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0000"/>
                </a:solidFill>
              </a:rPr>
              <a:t>China</a:t>
            </a:r>
            <a:endParaRPr lang="en-US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65" grpId="0"/>
      <p:bldP spid="49166" grpId="0"/>
      <p:bldP spid="49167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5999"/>
          </a:srgbClr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5999"/>
          </a:srgbClr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全屏显示(16:9)</PresentationFormat>
  <Paragraphs>97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黑体</vt:lpstr>
      <vt:lpstr>宋体</vt:lpstr>
      <vt:lpstr>微软雅黑</vt:lpstr>
      <vt:lpstr>Arial</vt:lpstr>
      <vt:lpstr>Comic Sans MS</vt:lpstr>
      <vt:lpstr>Times New Roman</vt:lpstr>
      <vt:lpstr>WWW.2PPT.COM
</vt:lpstr>
      <vt:lpstr>PowerPoint 演示文稿</vt:lpstr>
      <vt:lpstr>Welcome back to school! （欢迎返校！）</vt:lpstr>
      <vt:lpstr>PowerPoint 演示文稿</vt:lpstr>
      <vt:lpstr>Li Ming has some new friends, too.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2012-02-21T14:34:00Z</dcterms:created>
  <dcterms:modified xsi:type="dcterms:W3CDTF">2023-01-16T19:16:17Z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1B7026D083784C39AEF499973C435A66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