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0" r:id="rId2"/>
    <p:sldId id="277" r:id="rId3"/>
    <p:sldId id="278" r:id="rId4"/>
    <p:sldId id="298" r:id="rId5"/>
    <p:sldId id="299" r:id="rId6"/>
    <p:sldId id="301" r:id="rId7"/>
    <p:sldId id="279" r:id="rId8"/>
    <p:sldId id="280" r:id="rId9"/>
    <p:sldId id="304" r:id="rId10"/>
    <p:sldId id="305" r:id="rId11"/>
    <p:sldId id="303" r:id="rId12"/>
    <p:sldId id="306" r:id="rId13"/>
    <p:sldId id="296" r:id="rId14"/>
    <p:sldId id="295" r:id="rId15"/>
    <p:sldId id="302" r:id="rId16"/>
    <p:sldId id="297" r:id="rId17"/>
    <p:sldId id="294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295175"/>
    <a:srgbClr val="70C833"/>
    <a:srgbClr val="FBAF2D"/>
    <a:srgbClr val="EC566B"/>
    <a:srgbClr val="306A9B"/>
    <a:srgbClr val="DA2757"/>
    <a:srgbClr val="00A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5674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7E8A1367-CFF7-4326-B8FE-70AA92F66A2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A1367-CFF7-4326-B8FE-70AA92F66A2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1</a:t>
            </a:r>
          </a:p>
        </p:txBody>
      </p:sp>
      <p:sp>
        <p:nvSpPr>
          <p:cNvPr id="3074" name="文本框 3"/>
          <p:cNvSpPr txBox="1">
            <a:spLocks noChangeArrowheads="1"/>
          </p:cNvSpPr>
          <p:nvPr/>
        </p:nvSpPr>
        <p:spPr bwMode="auto">
          <a:xfrm>
            <a:off x="0" y="164082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4800" b="1" dirty="0">
                <a:latin typeface="Times New Roman" panose="02020603050405020304" pitchFamily="18" charset="0"/>
              </a:rPr>
              <a:t>Goldilocks and the three bears</a:t>
            </a:r>
            <a:endParaRPr lang="zh-CN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图片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2302" y="2936221"/>
            <a:ext cx="3378994" cy="323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81649" y="3371850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第一课时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5409592" y="521713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"/>
          <p:cNvSpPr>
            <a:spLocks noChangeArrowheads="1"/>
          </p:cNvSpPr>
          <p:nvPr/>
        </p:nvSpPr>
        <p:spPr bwMode="auto">
          <a:xfrm>
            <a:off x="382191" y="1501776"/>
            <a:ext cx="618053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小红帽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     小红帽是一个可爱的女孩。她喜欢红帽子，于是她妈妈就叫她小红帽。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 她的祖母很爱小红帽，但现在她生病了。小红帽的妈妈非常忙，所以她让小红帽去看望祖母。在森林里，一只狼看见了小红帽。“瞧啊！小红帽。午餐有小孩子可以吃啦！这是一条去她祖母家的路。”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狼来到了祖母家并吃掉了祖母。然后他戴上祖母的眼镜，并穿上祖母的衣服并睡在祖母的床上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zh-CN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12290" name="标题 1"/>
          <p:cNvSpPr txBox="1">
            <a:spLocks noChangeArrowheads="1"/>
          </p:cNvSpPr>
          <p:nvPr/>
        </p:nvSpPr>
        <p:spPr bwMode="auto">
          <a:xfrm>
            <a:off x="489348" y="584201"/>
            <a:ext cx="1793081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pic>
        <p:nvPicPr>
          <p:cNvPr id="1229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06804" y="1897063"/>
            <a:ext cx="2145506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"/>
          <p:cNvSpPr>
            <a:spLocks noChangeArrowheads="1"/>
          </p:cNvSpPr>
          <p:nvPr/>
        </p:nvSpPr>
        <p:spPr bwMode="auto">
          <a:xfrm>
            <a:off x="157163" y="1385694"/>
            <a:ext cx="5395912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After a while, little Red Riding Hood comes to grandma’s bed. To her surprise, grandma’s mouth is very big. So she asks: “Grandma, why is your mouth so big?”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“I eat little girls with this mouth.” And he rushed at little Red Riding Hood.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“Help! Help!” The wolf runs after little Red Riding Hood. At this time, a hunter passes through the house. He shoots the wolf and saves little Red Riding Hood. Then he cuts the wolf and grandma comes out.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4" name="标题 1"/>
          <p:cNvSpPr txBox="1">
            <a:spLocks noChangeArrowheads="1"/>
          </p:cNvSpPr>
          <p:nvPr/>
        </p:nvSpPr>
        <p:spPr bwMode="auto">
          <a:xfrm>
            <a:off x="489348" y="584201"/>
            <a:ext cx="1793081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6431" y="1457325"/>
            <a:ext cx="3300413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"/>
          <p:cNvSpPr>
            <a:spLocks noChangeArrowheads="1"/>
          </p:cNvSpPr>
          <p:nvPr/>
        </p:nvSpPr>
        <p:spPr bwMode="auto">
          <a:xfrm>
            <a:off x="184546" y="1701801"/>
            <a:ext cx="5591175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过了一段时间，小红帽来到了祖母的床前，使她吃惊的是祖母的嘴巴非常大。于是她问：“祖母，为什么你的嘴巴这么大？”“用它来吃小女孩。”狼说这就扑向小红帽。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“救命，救命！狼追着小红帽。正在此时，一个猎人路过这儿，他用枪打死了狼并救出小红帽；然后他剥开狼的肚子，救出祖母。”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8" name="标题 1"/>
          <p:cNvSpPr txBox="1">
            <a:spLocks noChangeArrowheads="1"/>
          </p:cNvSpPr>
          <p:nvPr/>
        </p:nvSpPr>
        <p:spPr bwMode="auto">
          <a:xfrm>
            <a:off x="489348" y="584201"/>
            <a:ext cx="1793081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pic>
        <p:nvPicPr>
          <p:cNvPr id="14339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5722" y="1449120"/>
            <a:ext cx="3218259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15622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5362" name="文本框 1"/>
          <p:cNvSpPr txBox="1">
            <a:spLocks noChangeArrowheads="1"/>
          </p:cNvSpPr>
          <p:nvPr/>
        </p:nvSpPr>
        <p:spPr bwMode="auto">
          <a:xfrm>
            <a:off x="385763" y="1611313"/>
            <a:ext cx="8309372" cy="3892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（）</a:t>
            </a:r>
            <a:r>
              <a:rPr lang="en-US" altLang="zh-CN" sz="2800" dirty="0">
                <a:latin typeface="Times New Roman" panose="02020603050405020304" pitchFamily="18" charset="0"/>
              </a:rPr>
              <a:t>1</a:t>
            </a:r>
            <a:r>
              <a:rPr lang="zh-CN" altLang="zh-CN" sz="2800" dirty="0">
                <a:latin typeface="Times New Roman" panose="02020603050405020304" pitchFamily="18" charset="0"/>
              </a:rPr>
              <a:t>、</a:t>
            </a:r>
            <a:r>
              <a:rPr lang="en-US" altLang="zh-CN" sz="2800" dirty="0">
                <a:latin typeface="Times New Roman" panose="02020603050405020304" pitchFamily="18" charset="0"/>
              </a:rPr>
              <a:t>There____ a boy in the room.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A. is     B. are     C. am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（）</a:t>
            </a:r>
            <a:r>
              <a:rPr lang="en-US" altLang="zh-CN" sz="2800" dirty="0">
                <a:latin typeface="Times New Roman" panose="02020603050405020304" pitchFamily="18" charset="0"/>
              </a:rPr>
              <a:t>2</a:t>
            </a:r>
            <a:r>
              <a:rPr lang="zh-CN" altLang="zh-CN" sz="2800" dirty="0">
                <a:latin typeface="Times New Roman" panose="02020603050405020304" pitchFamily="18" charset="0"/>
              </a:rPr>
              <a:t>、</a:t>
            </a:r>
            <a:r>
              <a:rPr lang="en-US" altLang="zh-CN" sz="2800" dirty="0">
                <a:latin typeface="Times New Roman" panose="02020603050405020304" pitchFamily="18" charset="0"/>
              </a:rPr>
              <a:t>There____ two bears in the forest.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A. is     B. are     C. am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（）</a:t>
            </a:r>
            <a:r>
              <a:rPr lang="en-US" altLang="zh-CN" sz="2800" dirty="0">
                <a:latin typeface="Times New Roman" panose="02020603050405020304" pitchFamily="18" charset="0"/>
              </a:rPr>
              <a:t>3</a:t>
            </a:r>
            <a:r>
              <a:rPr lang="zh-CN" altLang="zh-CN" sz="2800" dirty="0">
                <a:latin typeface="Times New Roman" panose="02020603050405020304" pitchFamily="18" charset="0"/>
              </a:rPr>
              <a:t>、</a:t>
            </a:r>
            <a:r>
              <a:rPr lang="en-US" altLang="zh-CN" sz="2800" dirty="0">
                <a:latin typeface="Times New Roman" panose="02020603050405020304" pitchFamily="18" charset="0"/>
              </a:rPr>
              <a:t>There____ some soup on the table.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A. is     B. are     C. am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65547" y="1611313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60785" y="3157538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88169" y="4614864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6" name="图片 6" descr="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63940" y="3341687"/>
            <a:ext cx="2380060" cy="348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6950" y="0"/>
            <a:ext cx="306705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7517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6387" name="文本框 1"/>
          <p:cNvSpPr txBox="1">
            <a:spLocks noChangeArrowheads="1"/>
          </p:cNvSpPr>
          <p:nvPr/>
        </p:nvSpPr>
        <p:spPr bwMode="auto">
          <a:xfrm>
            <a:off x="327422" y="1592264"/>
            <a:ext cx="881657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1</a:t>
            </a:r>
            <a:r>
              <a:rPr lang="zh-CN" altLang="zh-CN" sz="3200" dirty="0">
                <a:latin typeface="Times New Roman" panose="02020603050405020304" pitchFamily="18" charset="0"/>
              </a:rPr>
              <a:t>、</a:t>
            </a:r>
            <a:r>
              <a:rPr lang="en-US" altLang="zh-CN" sz="3200" dirty="0">
                <a:latin typeface="Times New Roman" panose="02020603050405020304" pitchFamily="18" charset="0"/>
              </a:rPr>
              <a:t>This soup is too cold.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___________________________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2</a:t>
            </a:r>
            <a:r>
              <a:rPr lang="zh-CN" altLang="zh-CN" sz="3200" dirty="0">
                <a:latin typeface="Times New Roman" panose="02020603050405020304" pitchFamily="18" charset="0"/>
              </a:rPr>
              <a:t>、</a:t>
            </a:r>
            <a:r>
              <a:rPr lang="en-US" altLang="zh-CN" sz="3200" dirty="0">
                <a:latin typeface="Times New Roman" panose="02020603050405020304" pitchFamily="18" charset="0"/>
              </a:rPr>
              <a:t>What a beautiful girl!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___________________________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3</a:t>
            </a:r>
            <a:r>
              <a:rPr lang="zh-CN" altLang="zh-CN" sz="3200" dirty="0">
                <a:latin typeface="Times New Roman" panose="02020603050405020304" pitchFamily="18" charset="0"/>
              </a:rPr>
              <a:t>、</a:t>
            </a:r>
            <a:r>
              <a:rPr lang="en-US" altLang="zh-CN" sz="3200" dirty="0">
                <a:latin typeface="Times New Roman" panose="02020603050405020304" pitchFamily="18" charset="0"/>
              </a:rPr>
              <a:t>There are four apple trees in front of the house.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___________________________</a:t>
            </a:r>
            <a:endParaRPr lang="zh-CN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2938" y="2455863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zh-CN" sz="3200" dirty="0">
                <a:solidFill>
                  <a:srgbClr val="FF0000"/>
                </a:solidFill>
              </a:rPr>
              <a:t>这汤太凉了。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4598" y="3810000"/>
            <a:ext cx="42883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200" dirty="0">
                <a:solidFill>
                  <a:srgbClr val="FF0000"/>
                </a:solidFill>
              </a:rPr>
              <a:t>真是一个漂亮的女孩！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84597" y="5251450"/>
            <a:ext cx="51090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200" dirty="0">
                <a:solidFill>
                  <a:srgbClr val="FF0000"/>
                </a:solidFill>
              </a:rPr>
              <a:t>在房子前面有四棵苹果树。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11812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7410" name="文本框 1"/>
          <p:cNvSpPr txBox="1">
            <a:spLocks noChangeArrowheads="1"/>
          </p:cNvSpPr>
          <p:nvPr/>
        </p:nvSpPr>
        <p:spPr bwMode="auto">
          <a:xfrm>
            <a:off x="370285" y="2354263"/>
            <a:ext cx="77724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4</a:t>
            </a:r>
            <a:r>
              <a:rPr lang="zh-CN" altLang="en-US" sz="3200" dirty="0">
                <a:latin typeface="Times New Roman" panose="02020603050405020304" pitchFamily="18" charset="0"/>
              </a:rPr>
              <a:t>、</a:t>
            </a:r>
            <a:r>
              <a:rPr lang="en-US" altLang="zh-CN" sz="3200" dirty="0">
                <a:latin typeface="Times New Roman" panose="02020603050405020304" pitchFamily="18" charset="0"/>
              </a:rPr>
              <a:t>This bed is too soft.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___________________________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5</a:t>
            </a:r>
            <a:r>
              <a:rPr lang="zh-CN" altLang="zh-CN" sz="3200" dirty="0">
                <a:latin typeface="Times New Roman" panose="02020603050405020304" pitchFamily="18" charset="0"/>
              </a:rPr>
              <a:t>、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I’m hungry and thirsty.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___________________________</a:t>
            </a:r>
            <a:endParaRPr lang="zh-CN" altLang="zh-CN" sz="3200" dirty="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7972" y="32258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zh-CN" sz="3200" dirty="0">
                <a:solidFill>
                  <a:srgbClr val="FF0000"/>
                </a:solidFill>
              </a:rPr>
              <a:t>这</a:t>
            </a:r>
            <a:r>
              <a:rPr lang="zh-CN" altLang="en-US" sz="3200" dirty="0">
                <a:solidFill>
                  <a:srgbClr val="FF0000"/>
                </a:solidFill>
              </a:rPr>
              <a:t>床</a:t>
            </a:r>
            <a:r>
              <a:rPr lang="zh-CN" altLang="zh-CN" sz="3200" dirty="0">
                <a:solidFill>
                  <a:srgbClr val="FF0000"/>
                </a:solidFill>
              </a:rPr>
              <a:t>太</a:t>
            </a:r>
            <a:r>
              <a:rPr lang="zh-CN" altLang="en-US" sz="3200" dirty="0">
                <a:solidFill>
                  <a:srgbClr val="FF0000"/>
                </a:solidFill>
              </a:rPr>
              <a:t>软</a:t>
            </a:r>
            <a:r>
              <a:rPr lang="zh-CN" altLang="zh-CN" sz="3200" dirty="0">
                <a:solidFill>
                  <a:srgbClr val="FF0000"/>
                </a:solidFill>
              </a:rPr>
              <a:t>了。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7972" y="4624388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200" dirty="0">
                <a:solidFill>
                  <a:srgbClr val="FF0000"/>
                </a:solidFill>
              </a:rPr>
              <a:t>我又饿又渴。</a:t>
            </a:r>
          </a:p>
        </p:txBody>
      </p:sp>
      <p:pic>
        <p:nvPicPr>
          <p:cNvPr id="17413" name="图片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6642" y="1522987"/>
            <a:ext cx="3431381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23242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9459" name="文本框 1"/>
          <p:cNvSpPr txBox="1">
            <a:spLocks noChangeArrowheads="1"/>
          </p:cNvSpPr>
          <p:nvPr/>
        </p:nvSpPr>
        <p:spPr bwMode="auto">
          <a:xfrm>
            <a:off x="507206" y="1004888"/>
            <a:ext cx="77724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zh-CN" sz="3200" dirty="0">
                <a:latin typeface="Times New Roman" panose="02020603050405020304" pitchFamily="18" charset="0"/>
              </a:rPr>
              <a:t>（</a:t>
            </a:r>
            <a:r>
              <a:rPr lang="en-US" altLang="zh-CN" sz="3200" dirty="0">
                <a:latin typeface="Times New Roman" panose="02020603050405020304" pitchFamily="18" charset="0"/>
              </a:rPr>
              <a:t>  </a:t>
            </a:r>
            <a:r>
              <a:rPr lang="zh-CN" altLang="zh-CN" sz="3200" dirty="0">
                <a:latin typeface="Times New Roman" panose="02020603050405020304" pitchFamily="18" charset="0"/>
              </a:rPr>
              <a:t>）</a:t>
            </a:r>
            <a:r>
              <a:rPr lang="en-US" altLang="zh-CN" sz="3200" dirty="0">
                <a:latin typeface="Times New Roman" panose="02020603050405020304" pitchFamily="18" charset="0"/>
              </a:rPr>
              <a:t>This soup is too hot.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zh-CN" altLang="zh-CN" sz="3200" dirty="0">
                <a:latin typeface="Times New Roman" panose="02020603050405020304" pitchFamily="18" charset="0"/>
              </a:rPr>
              <a:t>（</a:t>
            </a:r>
            <a:r>
              <a:rPr lang="en-US" altLang="zh-CN" sz="3200" dirty="0">
                <a:latin typeface="Times New Roman" panose="02020603050405020304" pitchFamily="18" charset="0"/>
              </a:rPr>
              <a:t>  </a:t>
            </a:r>
            <a:r>
              <a:rPr lang="zh-CN" altLang="zh-CN" sz="3200" dirty="0">
                <a:latin typeface="Times New Roman" panose="02020603050405020304" pitchFamily="18" charset="0"/>
              </a:rPr>
              <a:t>）</a:t>
            </a:r>
            <a:r>
              <a:rPr lang="en-US" altLang="zh-CN" sz="3200" dirty="0">
                <a:latin typeface="Times New Roman" panose="02020603050405020304" pitchFamily="18" charset="0"/>
              </a:rPr>
              <a:t>What a beautiful house.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zh-CN" altLang="zh-CN" sz="3200" dirty="0">
                <a:latin typeface="Times New Roman" panose="02020603050405020304" pitchFamily="18" charset="0"/>
              </a:rPr>
              <a:t>（</a:t>
            </a:r>
            <a:r>
              <a:rPr lang="en-US" altLang="zh-CN" sz="3200" dirty="0">
                <a:latin typeface="Times New Roman" panose="02020603050405020304" pitchFamily="18" charset="0"/>
              </a:rPr>
              <a:t>  </a:t>
            </a:r>
            <a:r>
              <a:rPr lang="zh-CN" altLang="zh-CN" sz="3200" dirty="0">
                <a:latin typeface="Times New Roman" panose="02020603050405020304" pitchFamily="18" charset="0"/>
              </a:rPr>
              <a:t>）</a:t>
            </a:r>
            <a:r>
              <a:rPr lang="en-US" altLang="zh-CN" sz="3200" dirty="0">
                <a:latin typeface="Times New Roman" panose="02020603050405020304" pitchFamily="18" charset="0"/>
              </a:rPr>
              <a:t>This bed is just right.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zh-CN" altLang="zh-CN" sz="3200" dirty="0">
                <a:latin typeface="Times New Roman" panose="02020603050405020304" pitchFamily="18" charset="0"/>
              </a:rPr>
              <a:t>（</a:t>
            </a:r>
            <a:r>
              <a:rPr lang="en-US" altLang="zh-CN" sz="3200" dirty="0">
                <a:latin typeface="Times New Roman" panose="02020603050405020304" pitchFamily="18" charset="0"/>
              </a:rPr>
              <a:t>  </a:t>
            </a:r>
            <a:r>
              <a:rPr lang="zh-CN" altLang="zh-CN" sz="3200" dirty="0">
                <a:latin typeface="Times New Roman" panose="02020603050405020304" pitchFamily="18" charset="0"/>
              </a:rPr>
              <a:t>）</a:t>
            </a:r>
            <a:r>
              <a:rPr lang="en-US" altLang="zh-CN" sz="3200" dirty="0">
                <a:latin typeface="Times New Roman" panose="02020603050405020304" pitchFamily="18" charset="0"/>
              </a:rPr>
              <a:t>There are three bears in front of her!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zh-CN" altLang="zh-CN" sz="3200" dirty="0">
                <a:latin typeface="Times New Roman" panose="02020603050405020304" pitchFamily="18" charset="0"/>
              </a:rPr>
              <a:t>（</a:t>
            </a:r>
            <a:r>
              <a:rPr lang="en-US" altLang="zh-CN" sz="3200" dirty="0">
                <a:latin typeface="Times New Roman" panose="02020603050405020304" pitchFamily="18" charset="0"/>
              </a:rPr>
              <a:t>  </a:t>
            </a:r>
            <a:r>
              <a:rPr lang="zh-CN" altLang="zh-CN" sz="3200" dirty="0">
                <a:latin typeface="Times New Roman" panose="02020603050405020304" pitchFamily="18" charset="0"/>
              </a:rPr>
              <a:t>）</a:t>
            </a:r>
            <a:r>
              <a:rPr lang="en-US" altLang="zh-CN" sz="3200" dirty="0">
                <a:latin typeface="Times New Roman" panose="02020603050405020304" pitchFamily="18" charset="0"/>
              </a:rPr>
              <a:t>This soup is just right.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zh-CN" altLang="zh-CN" sz="3200" dirty="0">
                <a:latin typeface="Times New Roman" panose="02020603050405020304" pitchFamily="18" charset="0"/>
              </a:rPr>
              <a:t>（</a:t>
            </a:r>
            <a:r>
              <a:rPr lang="en-US" altLang="zh-CN" sz="3200" dirty="0">
                <a:latin typeface="Times New Roman" panose="02020603050405020304" pitchFamily="18" charset="0"/>
              </a:rPr>
              <a:t>  </a:t>
            </a:r>
            <a:r>
              <a:rPr lang="zh-CN" altLang="zh-CN" sz="3200" dirty="0">
                <a:latin typeface="Times New Roman" panose="02020603050405020304" pitchFamily="18" charset="0"/>
              </a:rPr>
              <a:t>）</a:t>
            </a:r>
            <a:r>
              <a:rPr lang="en-US" altLang="zh-CN" sz="3200" dirty="0">
                <a:latin typeface="Times New Roman" panose="02020603050405020304" pitchFamily="18" charset="0"/>
              </a:rPr>
              <a:t>Help! Help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! </a:t>
            </a:r>
            <a:endParaRPr lang="zh-CN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4623" y="1435100"/>
            <a:ext cx="316706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84623" y="2387600"/>
            <a:ext cx="316706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84623" y="3408364"/>
            <a:ext cx="31670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84623" y="4365625"/>
            <a:ext cx="316706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84623" y="5314951"/>
            <a:ext cx="31670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84623" y="6292851"/>
            <a:ext cx="31670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3" grpId="0"/>
      <p:bldP spid="7" grpId="0"/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2154" y="603251"/>
            <a:ext cx="305157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19458" name="文本框 1"/>
          <p:cNvSpPr txBox="1">
            <a:spLocks noChangeArrowheads="1"/>
          </p:cNvSpPr>
          <p:nvPr/>
        </p:nvSpPr>
        <p:spPr bwMode="auto">
          <a:xfrm>
            <a:off x="435769" y="1557338"/>
            <a:ext cx="8308181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800" b="1" dirty="0">
                <a:latin typeface="Times New Roman" panose="02020603050405020304" pitchFamily="18" charset="0"/>
              </a:rPr>
              <a:t>A group of four students adapts a story.</a:t>
            </a:r>
            <a:endParaRPr lang="en-US" altLang="zh-CN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9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47925" y="2679700"/>
            <a:ext cx="4557713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2769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7" name="文本框 4"/>
          <p:cNvSpPr txBox="1">
            <a:spLocks noChangeArrowheads="1"/>
          </p:cNvSpPr>
          <p:nvPr/>
        </p:nvSpPr>
        <p:spPr bwMode="auto">
          <a:xfrm>
            <a:off x="221456" y="3600450"/>
            <a:ext cx="5362575" cy="324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</a:rPr>
              <a:t>There is </a:t>
            </a:r>
            <a:r>
              <a:rPr lang="en-US" altLang="zh-CN" sz="2800" dirty="0">
                <a:latin typeface="Times New Roman" panose="02020603050405020304" pitchFamily="18" charset="0"/>
                <a:ea typeface="仿宋" panose="02010609060101010101" pitchFamily="49" charset="-122"/>
              </a:rPr>
              <a:t>a house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</a:rPr>
              <a:t>in the forest.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</a:rPr>
              <a:t>There is </a:t>
            </a:r>
            <a:r>
              <a:rPr lang="en-US" altLang="zh-CN" sz="2800" dirty="0">
                <a:latin typeface="Times New Roman" panose="02020603050405020304" pitchFamily="18" charset="0"/>
                <a:ea typeface="仿宋" panose="02010609060101010101" pitchFamily="49" charset="-122"/>
              </a:rPr>
              <a:t>some soup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</a:rPr>
              <a:t>on the table.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</a:rPr>
              <a:t>There are </a:t>
            </a:r>
            <a:r>
              <a:rPr lang="en-US" altLang="zh-CN" sz="2800" dirty="0">
                <a:latin typeface="Times New Roman" panose="02020603050405020304" pitchFamily="18" charset="0"/>
                <a:ea typeface="仿宋" panose="02010609060101010101" pitchFamily="49" charset="-122"/>
              </a:rPr>
              <a:t>three beds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</a:rPr>
              <a:t>in the room.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</a:rPr>
              <a:t>This</a:t>
            </a:r>
            <a:r>
              <a:rPr lang="en-US" altLang="zh-CN" sz="2800" dirty="0">
                <a:latin typeface="Times New Roman" panose="02020603050405020304" pitchFamily="18" charset="0"/>
                <a:ea typeface="仿宋" panose="02010609060101010101" pitchFamily="49" charset="-122"/>
              </a:rPr>
              <a:t> soup/bed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</a:rPr>
              <a:t>is too </a:t>
            </a:r>
            <a:r>
              <a:rPr lang="en-US" altLang="zh-CN" sz="2800" dirty="0">
                <a:latin typeface="Times New Roman" panose="02020603050405020304" pitchFamily="18" charset="0"/>
                <a:ea typeface="仿宋" panose="02010609060101010101" pitchFamily="49" charset="-122"/>
              </a:rPr>
              <a:t>hot/cold/hard/soft.</a:t>
            </a:r>
            <a:endParaRPr lang="zh-CN" altLang="en-US" sz="2800" dirty="0">
              <a:latin typeface="Times New Roman" panose="02020603050405020304" pitchFamily="18" charset="0"/>
              <a:ea typeface="仿宋" panose="02010609060101010101" pitchFamily="49" charset="-122"/>
            </a:endParaRPr>
          </a:p>
        </p:txBody>
      </p:sp>
      <p:sp>
        <p:nvSpPr>
          <p:cNvPr id="5124" name="右箭头 1"/>
          <p:cNvSpPr>
            <a:spLocks noChangeArrowheads="1"/>
          </p:cNvSpPr>
          <p:nvPr/>
        </p:nvSpPr>
        <p:spPr bwMode="auto">
          <a:xfrm>
            <a:off x="4429125" y="4524375"/>
            <a:ext cx="846535" cy="649288"/>
          </a:xfrm>
          <a:prstGeom prst="rightArrow">
            <a:avLst>
              <a:gd name="adj1" fmla="val 50000"/>
              <a:gd name="adj2" fmla="val 50003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文本框 4"/>
          <p:cNvSpPr txBox="1">
            <a:spLocks noChangeArrowheads="1"/>
          </p:cNvSpPr>
          <p:nvPr/>
        </p:nvSpPr>
        <p:spPr bwMode="auto">
          <a:xfrm>
            <a:off x="5275660" y="3581274"/>
            <a:ext cx="3819525" cy="26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There is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in the forest.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There is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on the table.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There are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in the room.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This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lang="zh-CN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too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</a:p>
        </p:txBody>
      </p:sp>
      <p:pic>
        <p:nvPicPr>
          <p:cNvPr id="5126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813" y="1595438"/>
            <a:ext cx="1731169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图片 7" descr="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84082" y="1611313"/>
            <a:ext cx="1494235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5124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84585" y="2076450"/>
            <a:ext cx="6936888" cy="5979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形容词</a:t>
            </a:r>
            <a:r>
              <a:rPr lang="zh-CN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，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表示“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sym typeface="+mn-ea"/>
              </a:rPr>
              <a:t>害怕的；恐怕；担心的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sym typeface="+mn-ea"/>
              </a:rPr>
              <a:t>”</a:t>
            </a:r>
            <a:endParaRPr lang="zh-CN" alt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88515" y="2986768"/>
            <a:ext cx="6193284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262626"/>
                </a:solidFill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solidFill>
                  <a:srgbClr val="262626"/>
                </a:solidFill>
                <a:latin typeface="Times New Roman" panose="02020603050405020304" pitchFamily="18" charset="0"/>
              </a:rPr>
              <a:t>I ‘m afraid </a:t>
            </a:r>
            <a:r>
              <a:rPr lang="zh-CN" altLang="en-US" sz="2800" dirty="0">
                <a:solidFill>
                  <a:srgbClr val="262626"/>
                </a:solidFill>
                <a:latin typeface="Times New Roman" panose="02020603050405020304" pitchFamily="18" charset="0"/>
              </a:rPr>
              <a:t>我害怕；恐怕             </a:t>
            </a:r>
            <a:endParaRPr lang="en-US" altLang="zh-CN" sz="2800" dirty="0">
              <a:solidFill>
                <a:srgbClr val="262626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solidFill>
                  <a:srgbClr val="262626"/>
                </a:solidFill>
                <a:latin typeface="Times New Roman" panose="02020603050405020304" pitchFamily="18" charset="0"/>
              </a:rPr>
              <a:t>                    afraid of </a:t>
            </a:r>
            <a:r>
              <a:rPr lang="zh-CN" altLang="en-US" sz="2800" dirty="0">
                <a:solidFill>
                  <a:srgbClr val="262626"/>
                </a:solidFill>
                <a:latin typeface="Times New Roman" panose="02020603050405020304" pitchFamily="18" charset="0"/>
              </a:rPr>
              <a:t>害</a:t>
            </a:r>
            <a:r>
              <a:rPr lang="zh-CN" altLang="en-US" sz="2800" dirty="0" smtClean="0">
                <a:solidFill>
                  <a:srgbClr val="262626"/>
                </a:solidFill>
                <a:latin typeface="Times New Roman" panose="02020603050405020304" pitchFamily="18" charset="0"/>
              </a:rPr>
              <a:t>怕</a:t>
            </a:r>
            <a:endParaRPr lang="zh-CN" altLang="en-US" sz="2800" dirty="0">
              <a:solidFill>
                <a:srgbClr val="595959"/>
              </a:solidFill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29430" y="4397376"/>
            <a:ext cx="59114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solidFill>
                  <a:srgbClr val="262626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solidFill>
                  <a:srgbClr val="262626"/>
                </a:solidFill>
                <a:latin typeface="Times New Roman" panose="02020603050405020304" pitchFamily="18" charset="0"/>
              </a:rPr>
              <a:t>I'm afraid this task is beyond me.</a:t>
            </a:r>
            <a:endParaRPr lang="en-US" altLang="zh-CN" sz="4000" dirty="0">
              <a:solidFill>
                <a:srgbClr val="262626"/>
              </a:solidFill>
              <a:ea typeface="宋体" panose="02010600030101010101" pitchFamily="2" charset="-122"/>
            </a:endParaRPr>
          </a:p>
        </p:txBody>
      </p:sp>
      <p:cxnSp>
        <p:nvCxnSpPr>
          <p:cNvPr id="5125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84585" y="5183188"/>
            <a:ext cx="8560594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(   ) I was ____ that nobody would believe me.         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. 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afraid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B. 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afraid of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C. </a:t>
            </a:r>
            <a:r>
              <a:rPr lang="en-US" altLang="zh-CN" sz="2800" dirty="0" err="1">
                <a:solidFill>
                  <a:srgbClr val="7F7F7F"/>
                </a:solidFill>
                <a:latin typeface="Times New Roman" panose="02020603050405020304" pitchFamily="18" charset="0"/>
              </a:rPr>
              <a:t>afraid</a:t>
            </a:r>
            <a:r>
              <a:rPr lang="en-US" altLang="zh-CN" sz="2800" dirty="0" err="1">
                <a:solidFill>
                  <a:srgbClr val="767171"/>
                </a:solidFill>
                <a:latin typeface="Times New Roman" panose="02020603050405020304" pitchFamily="18" charset="0"/>
              </a:rPr>
              <a:t>s</a:t>
            </a:r>
            <a:endParaRPr lang="en-US" altLang="zh-CN" sz="2800" dirty="0">
              <a:solidFill>
                <a:srgbClr val="76717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2071534" y="5162446"/>
            <a:ext cx="514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52450" y="1430338"/>
            <a:ext cx="31691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Afraid /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əˈfreɪd</a:t>
            </a:r>
            <a:r>
              <a:rPr lang="en-US" altLang="zh-CN" sz="3600" b="1" dirty="0">
                <a:latin typeface="Times New Roman" panose="02020603050405020304" pitchFamily="18" charset="0"/>
              </a:rPr>
              <a:t>/</a:t>
            </a:r>
            <a:endParaRPr lang="zh-CN" altLang="en-US" sz="3600" b="1" dirty="0"/>
          </a:p>
        </p:txBody>
      </p:sp>
      <p:pic>
        <p:nvPicPr>
          <p:cNvPr id="5130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9084" y="1866900"/>
            <a:ext cx="2272060" cy="310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204269" y="2158441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74675"/>
            <a:ext cx="2851546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04825" y="2698751"/>
            <a:ext cx="8498682" cy="145757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200000"/>
              </a:lnSpc>
              <a:defRPr/>
            </a:pPr>
            <a:r>
              <a:rPr lang="zh-CN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（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1</a:t>
            </a:r>
            <a:r>
              <a:rPr lang="zh-CN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）</a:t>
            </a:r>
            <a:r>
              <a:rPr lang="zh-CN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当名词是单数可数名词或不可数名词时，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 </a:t>
            </a:r>
            <a:r>
              <a:rPr lang="zh-CN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用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is.</a:t>
            </a:r>
          </a:p>
          <a:p>
            <a:pPr eaLnBrk="0" hangingPunct="0">
              <a:lnSpc>
                <a:spcPct val="200000"/>
              </a:lnSpc>
              <a:defRPr/>
            </a:pP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         </a:t>
            </a:r>
            <a:r>
              <a:rPr lang="zh-CN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当名词是复数的可数名词时，</a:t>
            </a:r>
            <a:r>
              <a:rPr lang="zh-CN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用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are.</a:t>
            </a:r>
            <a:endParaRPr lang="en-US" altLang="en-US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1944" y="1217614"/>
            <a:ext cx="78411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There‘s a man at the door.  </a:t>
            </a:r>
            <a:r>
              <a:rPr lang="zh-CN" altLang="en-US" sz="2800" b="1" dirty="0">
                <a:latin typeface="Times New Roman" panose="02020603050405020304" pitchFamily="18" charset="0"/>
              </a:rPr>
              <a:t>门口有个人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。</a:t>
            </a:r>
            <a:endParaRPr lang="zh-CN" altLang="zh-CN" sz="2800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8175" y="1947864"/>
            <a:ext cx="7340204" cy="92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buFontTx/>
              <a:buNone/>
              <a:defRPr/>
            </a:pP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There be </a:t>
            </a:r>
            <a:r>
              <a:rPr lang="zh-CN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是英语中常用句型， 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表示</a:t>
            </a:r>
            <a:r>
              <a:rPr lang="zh-CN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“有”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。</a:t>
            </a:r>
            <a:endParaRPr lang="en-US" altLang="zh-CN" sz="2800" dirty="0" smtClean="0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  <a:p>
            <a:pPr eaLnBrk="0" hangingPunct="0">
              <a:buFontTx/>
              <a:buNone/>
              <a:defRPr/>
            </a:pPr>
            <a:endParaRPr lang="zh-CN" altLang="en-US" dirty="0" smtClean="0">
              <a:sym typeface="+mn-ea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38175" y="4636454"/>
            <a:ext cx="554594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eg</a:t>
            </a:r>
            <a:r>
              <a:rPr lang="en-US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  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There is some apple juice in the bottle.</a:t>
            </a:r>
            <a:endParaRPr lang="zh-CN" altLang="zh-CN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There are some strangers in the street.</a:t>
            </a:r>
          </a:p>
          <a:p>
            <a:pPr eaLnBrk="0" hangingPunct="0">
              <a:buFontTx/>
              <a:buNone/>
              <a:defRPr/>
            </a:pPr>
            <a:endParaRPr lang="zh-CN" altLang="en-US" sz="1600" dirty="0" smtClean="0">
              <a:sym typeface="+mn-ea"/>
            </a:endParaRPr>
          </a:p>
        </p:txBody>
      </p:sp>
      <p:pic>
        <p:nvPicPr>
          <p:cNvPr id="6150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93744" y="3929062"/>
            <a:ext cx="2050256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03250"/>
            <a:ext cx="2641996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41710" y="1250950"/>
            <a:ext cx="8442722" cy="11344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(2)</a:t>
            </a:r>
            <a:r>
              <a:rPr lang="zh-CN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如果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There be </a:t>
            </a:r>
            <a:r>
              <a:rPr lang="zh-CN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后面是几个并列名词做主语时，动词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be</a:t>
            </a:r>
            <a:r>
              <a:rPr lang="zh-CN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的形式和最靠近它的那个名词保持数的一致。</a:t>
            </a:r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[</a:t>
            </a:r>
            <a:r>
              <a:rPr lang="zh-CN" altLang="en-US" sz="2400" dirty="0" smtClean="0">
                <a:solidFill>
                  <a:srgbClr val="FF0000"/>
                </a:solidFill>
                <a:sym typeface="+mn-ea"/>
              </a:rPr>
              <a:t>就近原则</a:t>
            </a:r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]</a:t>
            </a:r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5516" y="3903663"/>
            <a:ext cx="869751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(3)</a:t>
            </a:r>
            <a:r>
              <a:rPr lang="zh-CN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如果主语是复数名词，却表示一笔金额或一个总数或表达一个单个概念时，则仍用单数形式</a:t>
            </a:r>
            <a:r>
              <a:rPr lang="zh-CN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。</a:t>
            </a:r>
            <a:endParaRPr lang="en-US" altLang="zh-CN" sz="2400" dirty="0" smtClean="0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0299" y="2807625"/>
            <a:ext cx="6839565" cy="113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eg</a:t>
            </a:r>
            <a:r>
              <a:rPr lang="en-US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 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There is an ashtray and two bottles on the shelf. </a:t>
            </a:r>
            <a:endParaRPr lang="zh-CN" altLang="zh-CN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There are two bottles and an ashtray on the shelf.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5300" y="5216727"/>
            <a:ext cx="6439455" cy="113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eg</a:t>
            </a:r>
            <a:r>
              <a:rPr lang="en-US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There is five hundred dollars to pay.</a:t>
            </a:r>
            <a:endParaRPr lang="zh-CN" altLang="zh-CN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There is duck and green vegetables for supper.</a:t>
            </a:r>
            <a:endParaRPr lang="zh-CN" altLang="zh-CN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7174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60419" y="4747867"/>
            <a:ext cx="1983581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93725"/>
            <a:ext cx="2918221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07167" y="1271806"/>
            <a:ext cx="88022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4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There is(was)+no +</a:t>
            </a:r>
            <a:r>
              <a:rPr lang="zh-CN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动词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ing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= It is(was) impossible to +</a:t>
            </a:r>
            <a:r>
              <a:rPr lang="zh-CN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动词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原型。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</a:t>
            </a:r>
            <a:endParaRPr lang="zh-CN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10"/>
          <p:cNvSpPr txBox="1"/>
          <p:nvPr/>
        </p:nvSpPr>
        <p:spPr>
          <a:xfrm>
            <a:off x="207167" y="3109913"/>
            <a:ext cx="881300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(5) 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There be </a:t>
            </a:r>
            <a:r>
              <a:rPr lang="zh-CN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后面的名词是句子的主语，属倒装结构。因此要表达</a:t>
            </a:r>
            <a:endParaRPr lang="en-US" altLang="zh-CN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“</a:t>
            </a:r>
            <a:r>
              <a:rPr lang="zh-CN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某个地方或某个时间存在什么事物或人</a:t>
            </a:r>
            <a:r>
              <a:rPr lang="zh-CN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”的时候常用“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There be + </a:t>
            </a:r>
            <a:r>
              <a:rPr lang="zh-CN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名词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+ </a:t>
            </a:r>
            <a:r>
              <a:rPr lang="zh-CN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地点（时间）</a:t>
            </a:r>
            <a:r>
              <a:rPr lang="zh-CN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”</a:t>
            </a:r>
            <a:r>
              <a:rPr lang="zh-CN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这一句型。</a:t>
            </a:r>
            <a:endParaRPr lang="en-US" altLang="zh-CN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0728" y="2124413"/>
            <a:ext cx="8749446" cy="661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eg</a:t>
            </a:r>
            <a:r>
              <a:rPr lang="en-US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There is no going home. =   It is impossible to go home.</a:t>
            </a:r>
            <a:endParaRPr lang="zh-CN" altLang="zh-CN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3128" y="5071031"/>
            <a:ext cx="860464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eg:</a:t>
            </a:r>
            <a:r>
              <a:rPr lang="en-US" altLang="zh-CN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There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are lots of people there who can actually help you.</a:t>
            </a:r>
            <a:endParaRPr lang="zh-CN" altLang="en-US" dirty="0" smtClean="0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82297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29815" y="1485901"/>
            <a:ext cx="8437959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Talk about your classroom using</a:t>
            </a:r>
            <a:r>
              <a:rPr lang="zh-CN" altLang="zh-CN" sz="3600" b="1" dirty="0">
                <a:latin typeface="Times New Roman" panose="02020603050405020304" pitchFamily="18" charset="0"/>
              </a:rPr>
              <a:t>“</a:t>
            </a:r>
            <a:r>
              <a:rPr lang="en-US" altLang="zh-CN" sz="3600" b="1" dirty="0">
                <a:latin typeface="Times New Roman" panose="02020603050405020304" pitchFamily="18" charset="0"/>
              </a:rPr>
              <a:t>There is/are</a:t>
            </a:r>
            <a:r>
              <a:rPr lang="zh-CN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zh-CN" sz="3600" b="1" dirty="0">
                <a:latin typeface="Times New Roman" panose="02020603050405020304" pitchFamily="18" charset="0"/>
              </a:rPr>
              <a:t>”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9219" name="图片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284" y="3554414"/>
            <a:ext cx="309681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图片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2676" y="3870325"/>
            <a:ext cx="1916906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53716" y="1500188"/>
            <a:ext cx="6900863" cy="535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8959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sp>
        <p:nvSpPr>
          <p:cNvPr id="11268" name="TextBox 10"/>
          <p:cNvSpPr txBox="1">
            <a:spLocks noChangeArrowheads="1"/>
          </p:cNvSpPr>
          <p:nvPr/>
        </p:nvSpPr>
        <p:spPr bwMode="auto">
          <a:xfrm>
            <a:off x="2301478" y="2371726"/>
            <a:ext cx="12618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>
                <a:solidFill>
                  <a:schemeClr val="bg1"/>
                </a:solidFill>
                <a:latin typeface="Times New Roman" panose="02020603050405020304" pitchFamily="18" charset="0"/>
              </a:rPr>
              <a:t>afraid</a:t>
            </a:r>
            <a:endParaRPr lang="en-US" altLang="zh-CN" sz="3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9" name="矩形 11"/>
          <p:cNvSpPr>
            <a:spLocks noChangeArrowheads="1"/>
          </p:cNvSpPr>
          <p:nvPr/>
        </p:nvSpPr>
        <p:spPr bwMode="auto">
          <a:xfrm>
            <a:off x="2463403" y="3435350"/>
            <a:ext cx="28392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dirty="0">
                <a:solidFill>
                  <a:srgbClr val="FFFFFF"/>
                </a:solidFill>
                <a:latin typeface="Times New Roman" panose="02020603050405020304" pitchFamily="18" charset="0"/>
              </a:rPr>
              <a:t>There is/are</a:t>
            </a:r>
            <a:r>
              <a:rPr lang="en-US" altLang="zh-CN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endParaRPr lang="zh-CN" altLang="en-US" sz="36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89348" y="1533525"/>
            <a:ext cx="8422481" cy="42780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buFontTx/>
              <a:buNone/>
              <a:defRPr/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 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Little Red Riding Hood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1600" dirty="0">
                <a:sym typeface="+mn-ea"/>
              </a:rPr>
              <a:t>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Little Red Riding Hood is a lovely girl. She likes red hats. So her mother calls her little Red Riding Hood.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Her grandma loves her very much. But now she is ill. Her mother is busy. So she asks little Riding Hood to see her grandma.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In the forest, a wolf sees little Red Riding Hood, “Look, and little Riding Hood. I have children for lunch; the path goes to her grandma’s house.”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The wolf comes to grandma’s house and eats grandma. Then he wears grandma’s glasses and clothes, and in her bed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1266" name="标题 1"/>
          <p:cNvSpPr txBox="1">
            <a:spLocks noChangeArrowheads="1"/>
          </p:cNvSpPr>
          <p:nvPr/>
        </p:nvSpPr>
        <p:spPr bwMode="auto">
          <a:xfrm>
            <a:off x="489348" y="584201"/>
            <a:ext cx="1793081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1228</Words>
  <Application>Microsoft Office PowerPoint</Application>
  <PresentationFormat>全屏显示(4:3)</PresentationFormat>
  <Paragraphs>118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仿宋</vt:lpstr>
      <vt:lpstr>宋体</vt:lpstr>
      <vt:lpstr>微软雅黑</vt:lpstr>
      <vt:lpstr>Arial</vt:lpstr>
      <vt:lpstr>Calibri</vt:lpstr>
      <vt:lpstr>Times New Roman</vt:lpstr>
      <vt:lpstr>WWW.2PPT.COM
</vt:lpstr>
      <vt:lpstr>Unit 1</vt:lpstr>
      <vt:lpstr>Introduce</vt:lpstr>
      <vt:lpstr>Words</vt:lpstr>
      <vt:lpstr>Expressions</vt:lpstr>
      <vt:lpstr>Expressions</vt:lpstr>
      <vt:lpstr>Expressions</vt:lpstr>
      <vt:lpstr>Dialogue</vt:lpstr>
      <vt:lpstr>Summary</vt:lpstr>
      <vt:lpstr>PowerPoint 演示文稿</vt:lpstr>
      <vt:lpstr>PowerPoint 演示文稿</vt:lpstr>
      <vt:lpstr>PowerPoint 演示文稿</vt:lpstr>
      <vt:lpstr>PowerPoint 演示文稿</vt:lpstr>
      <vt:lpstr>Exercise</vt:lpstr>
      <vt:lpstr>Exercise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2023-01-16T19:16:43Z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3A2677F2EB8D44368CF43E521BD45434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